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5" d="100"/>
          <a:sy n="65" d="100"/>
        </p:scale>
        <p:origin x="-1710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6A1B385-CBBD-4607-A1CC-50816781D0AC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A96FAEA-DAB5-4002-9EDD-866E2A3B6E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B385-CBBD-4607-A1CC-50816781D0AC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6FAEA-DAB5-4002-9EDD-866E2A3B6E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B385-CBBD-4607-A1CC-50816781D0AC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6FAEA-DAB5-4002-9EDD-866E2A3B6E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6A1B385-CBBD-4607-A1CC-50816781D0AC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6FAEA-DAB5-4002-9EDD-866E2A3B6E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6A1B385-CBBD-4607-A1CC-50816781D0AC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A96FAEA-DAB5-4002-9EDD-866E2A3B6EA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6A1B385-CBBD-4607-A1CC-50816781D0AC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A96FAEA-DAB5-4002-9EDD-866E2A3B6E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6A1B385-CBBD-4607-A1CC-50816781D0AC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A96FAEA-DAB5-4002-9EDD-866E2A3B6E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B385-CBBD-4607-A1CC-50816781D0AC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6FAEA-DAB5-4002-9EDD-866E2A3B6E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6A1B385-CBBD-4607-A1CC-50816781D0AC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A96FAEA-DAB5-4002-9EDD-866E2A3B6E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6A1B385-CBBD-4607-A1CC-50816781D0AC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A96FAEA-DAB5-4002-9EDD-866E2A3B6E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6A1B385-CBBD-4607-A1CC-50816781D0AC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A96FAEA-DAB5-4002-9EDD-866E2A3B6E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6A1B385-CBBD-4607-A1CC-50816781D0AC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A96FAEA-DAB5-4002-9EDD-866E2A3B6E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04" y="692696"/>
            <a:ext cx="9144000" cy="33123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/>
            </a:r>
            <a:br>
              <a:rPr lang="ru-RU" dirty="0" smtClean="0">
                <a:latin typeface="Monotype Corsiva" panose="03010101010201010101" pitchFamily="66" charset="0"/>
              </a:rPr>
            </a:br>
            <a:r>
              <a:rPr lang="ru-RU" dirty="0" smtClean="0">
                <a:latin typeface="Monotype Corsiva" panose="03010101010201010101" pitchFamily="66" charset="0"/>
              </a:rPr>
              <a:t/>
            </a:r>
            <a:br>
              <a:rPr lang="ru-RU" dirty="0" smtClean="0">
                <a:latin typeface="Monotype Corsiva" panose="03010101010201010101" pitchFamily="66" charset="0"/>
              </a:rPr>
            </a:br>
            <a:r>
              <a:rPr lang="ru-RU" sz="4900" b="1" i="1" u="sng" dirty="0" smtClean="0">
                <a:solidFill>
                  <a:schemeClr val="bg1"/>
                </a:solidFill>
              </a:rPr>
              <a:t>Проект на тему:        </a:t>
            </a:r>
            <a:br>
              <a:rPr lang="ru-RU" sz="4900" b="1" i="1" u="sng" dirty="0" smtClean="0">
                <a:solidFill>
                  <a:schemeClr val="bg1"/>
                </a:solidFill>
              </a:rPr>
            </a:br>
            <a:r>
              <a:rPr lang="ru-RU" sz="4900" b="1" i="1" u="sng" dirty="0" smtClean="0">
                <a:solidFill>
                  <a:schemeClr val="bg1"/>
                </a:solidFill>
              </a:rPr>
              <a:t>«Полна чудес могучая природа».</a:t>
            </a:r>
            <a:br>
              <a:rPr lang="ru-RU" sz="4900" b="1" i="1" u="sng" dirty="0" smtClean="0">
                <a:solidFill>
                  <a:schemeClr val="bg1"/>
                </a:solidFill>
              </a:rPr>
            </a:br>
            <a:r>
              <a:rPr lang="ru-RU" sz="4900" b="1" i="1" u="sng" dirty="0" smtClean="0">
                <a:solidFill>
                  <a:schemeClr val="bg1"/>
                </a:solidFill>
              </a:rPr>
              <a:t>Весенняя сказка        «Снегурочка» </a:t>
            </a:r>
            <a:endParaRPr lang="ru-RU" sz="4900" b="1" i="1" u="sng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80528" y="4005064"/>
            <a:ext cx="9144000" cy="2619146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r>
              <a:rPr lang="ru-RU" b="1" dirty="0" smtClean="0">
                <a:solidFill>
                  <a:schemeClr val="bg1"/>
                </a:solidFill>
              </a:rPr>
              <a:t>Работу выполнила: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Степанова Мария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Ученица 8 «Б» класса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МБОУ Лицея №7 им. Д. П. </a:t>
            </a:r>
            <a:r>
              <a:rPr lang="ru-RU" b="1" dirty="0" smtClean="0">
                <a:solidFill>
                  <a:schemeClr val="bg1"/>
                </a:solidFill>
              </a:rPr>
              <a:t>Уланова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Г.Химки</a:t>
            </a:r>
            <a:r>
              <a:rPr lang="en-US" b="1" dirty="0" smtClean="0">
                <a:solidFill>
                  <a:schemeClr val="bg1"/>
                </a:solidFill>
              </a:rPr>
              <a:t>.</a:t>
            </a:r>
            <a:r>
              <a:rPr lang="ru-RU" b="1" dirty="0" smtClean="0">
                <a:solidFill>
                  <a:schemeClr val="bg1"/>
                </a:solidFill>
              </a:rPr>
              <a:t>МО.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Учитель ИЗО: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Литвинова Людмила Петровна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                                                            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57148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Кинофильмы и мультфильмы «Снегурочка»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5340369"/>
          </a:xfrm>
        </p:spPr>
        <p:txBody>
          <a:bodyPr>
            <a:normAutofit fontScale="92500"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«Снегурочка» (1952)</a:t>
            </a:r>
            <a:r>
              <a:rPr lang="ru-RU" sz="2400" i="1" dirty="0" smtClean="0">
                <a:solidFill>
                  <a:schemeClr val="bg1"/>
                </a:solidFill>
              </a:rPr>
              <a:t> — мультипликационный фильм по мотивам одноимённой пьесы А. Н. Островского на музыку Н. А. Римского-Корсакова в обработке Л. А. Шварца.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«Снегурочка» (1968)</a:t>
            </a:r>
            <a:r>
              <a:rPr lang="ru-RU" sz="2400" i="1" dirty="0" smtClean="0">
                <a:solidFill>
                  <a:schemeClr val="bg1"/>
                </a:solidFill>
              </a:rPr>
              <a:t> — советский художественный фильм-сказка по одноимённой пьесе А. Н. Островского из цикла «Весенние сказки».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«Снегурочка» (2006)</a:t>
            </a:r>
            <a:r>
              <a:rPr lang="ru-RU" sz="2400" i="1" dirty="0" smtClean="0">
                <a:solidFill>
                  <a:schemeClr val="bg1"/>
                </a:solidFill>
              </a:rPr>
              <a:t> — российский мультфильм по одноимённой пьесе А. Н. Островского</a:t>
            </a:r>
            <a:br>
              <a:rPr lang="ru-RU" sz="2400" i="1" dirty="0" smtClean="0">
                <a:solidFill>
                  <a:schemeClr val="bg1"/>
                </a:solidFill>
              </a:rPr>
            </a:br>
            <a:r>
              <a:rPr lang="ru-RU" sz="2400" i="1" dirty="0" smtClean="0">
                <a:solidFill>
                  <a:schemeClr val="bg1"/>
                </a:solidFill>
              </a:rPr>
              <a:t>Мультфильм 2006 года представляет собой максимально сжатое изложение классической пьесы Островского.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«Снегурочка. Пасхальная сказка» (2010)</a:t>
            </a:r>
            <a:r>
              <a:rPr lang="ru-RU" sz="2400" i="1" dirty="0" smtClean="0">
                <a:solidFill>
                  <a:schemeClr val="bg1"/>
                </a:solidFill>
              </a:rPr>
              <a:t> — первый художественный фильм режиссера Татьяны Петровой по сценарию Ольги и Олега Давыдовых.</a:t>
            </a:r>
            <a:endParaRPr lang="ru-RU" sz="2400" dirty="0" smtClean="0">
              <a:solidFill>
                <a:schemeClr val="bg1"/>
              </a:solidFill>
            </a:endParaRPr>
          </a:p>
          <a:p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КОНЕЦ!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86000"/>
            <a:ext cx="8229600" cy="4572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СПАСИБО ЗА ВНИМАНИЕ!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pandia.ru/text/78/109/images/image006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0508" y="3861048"/>
            <a:ext cx="2903492" cy="2996952"/>
          </a:xfrm>
          <a:prstGeom prst="rect">
            <a:avLst/>
          </a:prstGeom>
          <a:noFill/>
        </p:spPr>
      </p:pic>
      <p:pic>
        <p:nvPicPr>
          <p:cNvPr id="1028" name="Picture 4" descr="http://wallpapers1920.ru/img/picture/Nov/20/c66bf2715d23b50c0093a4771157a511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933056"/>
            <a:ext cx="2592571" cy="2924944"/>
          </a:xfrm>
          <a:prstGeom prst="rect">
            <a:avLst/>
          </a:prstGeom>
          <a:noFill/>
        </p:spPr>
      </p:pic>
      <p:pic>
        <p:nvPicPr>
          <p:cNvPr id="1030" name="Picture 6" descr="http://i809.photobucket.com/albums/zz11/bukvoed/106821/143573/img003_zpsrxnv2gp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265157" cy="3024336"/>
          </a:xfrm>
          <a:prstGeom prst="rect">
            <a:avLst/>
          </a:prstGeom>
          <a:noFill/>
        </p:spPr>
      </p:pic>
      <p:pic>
        <p:nvPicPr>
          <p:cNvPr id="1032" name="Picture 8" descr="http://www.radionetplus.ru/uploads/posts/2013-12/1388328076_www.radionetplus.ru-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51433" y="0"/>
            <a:ext cx="2092567" cy="2924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1052736"/>
            <a:ext cx="3744416" cy="4979640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chemeClr val="bg1"/>
                </a:solidFill>
                <a:cs typeface="Times New Roman" panose="02020603050405020304" pitchFamily="18" charset="0"/>
              </a:rPr>
              <a:t>Снегурочка – новогодний персонаж русских легенд, внучка Деда Мороза. Однако у славян Снегурочка считалась дочкой Мороза и Снежной Царицы. Образ Снегурочки уникален для русской культуры. Истинные корни родства Снегурочки уходят в дохристианскую мифологию славян. В северных областях языческой Руси существовал обычай изготавливать идолов из снега и льда. И образ ожившей ледяной девочки часто встречается в преданиях тех времен. Образ Снегурочки не зафиксирован в русском народном обряде. Однако в русском фольклоре она фигурирует как персонаж народной сказки о сделанной из снега девочке, которая ожила. 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rot="5400000" flipH="1">
            <a:off x="2912546" y="-2912546"/>
            <a:ext cx="953091" cy="677818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Истоки образа снегурочки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qtcu-1RxkM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1124744"/>
            <a:ext cx="3713550" cy="52284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39552" y="836712"/>
            <a:ext cx="5184576" cy="5429288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chemeClr val="bg1"/>
                </a:solidFill>
                <a:cs typeface="Times New Roman" panose="02020603050405020304" pitchFamily="18" charset="0"/>
              </a:rPr>
              <a:t>В русских народных сказках Снегурочка никак не связана с Дедом Морозом. Это сказочная снежная девушка, вылепленная бездетными стариками и растаявшая от огня. В этой сказке нашел отражение миф о природных духах, погибающих при смене сезона (рожденное зимой из снега существо при наступлении лета тает, превращаясь в облачко). Существует авторская версия этой сказки: «Девочка Снегурочка». Написал ее В. И. Даль. В этой сказке Снегурочка потерялась в лесу и её спасает собачка Жучка, выгнанная </a:t>
            </a:r>
            <a:r>
              <a:rPr lang="ru-RU" sz="1600" b="1" dirty="0" err="1" smtClean="0">
                <a:solidFill>
                  <a:schemeClr val="bg1"/>
                </a:solidFill>
                <a:cs typeface="Times New Roman" panose="02020603050405020304" pitchFamily="18" charset="0"/>
              </a:rPr>
              <a:t>хозяином.Все</a:t>
            </a:r>
            <a:r>
              <a:rPr lang="ru-RU" sz="16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bg1"/>
                </a:solidFill>
                <a:cs typeface="Times New Roman" panose="02020603050405020304" pitchFamily="18" charset="0"/>
              </a:rPr>
              <a:t>сказки о Снегурочке собрал, записал и изучил собиратель фольклора А. Н. Афанасьев. Его книга вдохновила писателя А. Н. Островского, который в 1873 году написал известную пьесу «Снегурочка». В этом произведении Снегурочка предстаёт как дочь Деда Мороза и </a:t>
            </a:r>
            <a:r>
              <a:rPr lang="ru-RU" sz="1600" b="1" dirty="0" err="1">
                <a:solidFill>
                  <a:schemeClr val="bg1"/>
                </a:solidFill>
                <a:cs typeface="Times New Roman" panose="02020603050405020304" pitchFamily="18" charset="0"/>
              </a:rPr>
              <a:t>Весны-Красны</a:t>
            </a:r>
            <a:r>
              <a:rPr lang="ru-RU" sz="1600" b="1" dirty="0">
                <a:solidFill>
                  <a:schemeClr val="bg1"/>
                </a:solidFill>
                <a:cs typeface="Times New Roman" panose="02020603050405020304" pitchFamily="18" charset="0"/>
              </a:rPr>
              <a:t>. Имеет вид прекрасной бледной светловолосой девушки. Одета в </a:t>
            </a:r>
            <a:r>
              <a:rPr lang="ru-RU" sz="1600" b="1" dirty="0" err="1">
                <a:solidFill>
                  <a:schemeClr val="bg1"/>
                </a:solidFill>
                <a:cs typeface="Times New Roman" panose="02020603050405020304" pitchFamily="18" charset="0"/>
              </a:rPr>
              <a:t>бело-голубую</a:t>
            </a:r>
            <a:r>
              <a:rPr lang="ru-RU" sz="1600" b="1" dirty="0">
                <a:solidFill>
                  <a:schemeClr val="bg1"/>
                </a:solidFill>
                <a:cs typeface="Times New Roman" panose="02020603050405020304" pitchFamily="18" charset="0"/>
              </a:rPr>
              <a:t> одежду с меховой опушкой (шубка, меховая шапка, рукавички).</a:t>
            </a:r>
          </a:p>
          <a:p>
            <a:endParaRPr lang="ru-RU" sz="1200" dirty="0"/>
          </a:p>
        </p:txBody>
      </p:sp>
      <p:pic>
        <p:nvPicPr>
          <p:cNvPr id="5" name="Содержимое 4" descr="3FqvHl4Aor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625773" y="1268760"/>
            <a:ext cx="3311891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rot="5400000">
            <a:off x="4153644" y="-4153644"/>
            <a:ext cx="836712" cy="9144000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solidFill>
                  <a:schemeClr val="bg1"/>
                </a:solidFill>
              </a:rPr>
              <a:t>Варианты</a:t>
            </a:r>
            <a:r>
              <a:rPr lang="ru-RU" b="1" dirty="0" smtClean="0">
                <a:solidFill>
                  <a:schemeClr val="bg1"/>
                </a:solidFill>
              </a:rPr>
              <a:t> народных и авторских сказок: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4143380"/>
            <a:ext cx="857256" cy="428628"/>
          </a:xfrm>
        </p:spPr>
        <p:txBody>
          <a:bodyPr/>
          <a:lstStyle/>
          <a:p>
            <a:endParaRPr lang="ru-RU" sz="9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39552" y="0"/>
            <a:ext cx="8072494" cy="2428891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solidFill>
                  <a:schemeClr val="bg1"/>
                </a:solidFill>
                <a:cs typeface="Times New Roman" panose="02020603050405020304" pitchFamily="18" charset="0"/>
              </a:rPr>
              <a:t>В сказке «Девочка Снегурочка» В. И. Даля старик со старухой наблюдали за чужими ребятами, «как они из снегу комочки катают, в снежки играют» и решили слепить себе дочку. «Старик принес комочек снега в избу, положил в горшочек, накрыл ветошкой и поставил на окошко. Взошло солнышко, пригрело горшочек, и снег стал таять». Так появилась девочка «беленькая, как снежок, и кругленькая, как комок».</a:t>
            </a:r>
            <a:br>
              <a:rPr lang="ru-RU" sz="1800" b="1" dirty="0">
                <a:solidFill>
                  <a:schemeClr val="bg1"/>
                </a:solidFill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bg1"/>
                </a:solidFill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chemeClr val="bg1"/>
                </a:solidFill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bg1"/>
                </a:solidFill>
                <a:cs typeface="Times New Roman" panose="02020603050405020304" pitchFamily="18" charset="0"/>
              </a:rPr>
              <a:t>Сказочная Снегурочка тает, прыгая с подружками через большой жаркий костер, и превращается в маленькое облачко, улетающее в небо</a:t>
            </a:r>
          </a:p>
        </p:txBody>
      </p:sp>
      <p:pic>
        <p:nvPicPr>
          <p:cNvPr id="5" name="Содержимое 4" descr="imgh1706972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3212976"/>
            <a:ext cx="4608512" cy="345638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0" y="764704"/>
            <a:ext cx="6228184" cy="5197493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chemeClr val="bg1"/>
                </a:solidFill>
                <a:cs typeface="Times New Roman" panose="02020603050405020304" pitchFamily="18" charset="0"/>
              </a:rPr>
              <a:t>В 1873 году А. Н. Островский, под влиянием идей А. Н. Афанасьева, пишет пьесу, столь известную и любимую русским народом, - «Снегурочка». В ней Снегурочка предстаёт как дочь Деда-Мороза и </a:t>
            </a:r>
            <a:r>
              <a:rPr lang="ru-RU" sz="1600" b="1" dirty="0" err="1">
                <a:solidFill>
                  <a:schemeClr val="bg1"/>
                </a:solidFill>
                <a:cs typeface="Times New Roman" panose="02020603050405020304" pitchFamily="18" charset="0"/>
              </a:rPr>
              <a:t>Весны-Красны</a:t>
            </a:r>
            <a:r>
              <a:rPr lang="ru-RU" sz="1600" b="1" dirty="0">
                <a:solidFill>
                  <a:schemeClr val="bg1"/>
                </a:solidFill>
                <a:cs typeface="Times New Roman" panose="02020603050405020304" pitchFamily="18" charset="0"/>
              </a:rPr>
              <a:t>, которая погибает во время летнего ритуала почитания бога Солнца </a:t>
            </a:r>
            <a:r>
              <a:rPr lang="ru-RU" sz="1600" b="1" dirty="0" err="1">
                <a:solidFill>
                  <a:schemeClr val="bg1"/>
                </a:solidFill>
                <a:cs typeface="Times New Roman" panose="02020603050405020304" pitchFamily="18" charset="0"/>
              </a:rPr>
              <a:t>Ярилы</a:t>
            </a:r>
            <a:r>
              <a:rPr lang="ru-RU" sz="1600" b="1" dirty="0">
                <a:solidFill>
                  <a:schemeClr val="bg1"/>
                </a:solidFill>
                <a:cs typeface="Times New Roman" panose="02020603050405020304" pitchFamily="18" charset="0"/>
              </a:rPr>
              <a:t>. Внешне она предстает в произведении как прекрасная бледная светловолосая девушка, одета она в </a:t>
            </a:r>
            <a:r>
              <a:rPr lang="ru-RU" sz="1600" b="1" dirty="0" err="1">
                <a:solidFill>
                  <a:schemeClr val="bg1"/>
                </a:solidFill>
                <a:cs typeface="Times New Roman" panose="02020603050405020304" pitchFamily="18" charset="0"/>
              </a:rPr>
              <a:t>бело-голубую</a:t>
            </a:r>
            <a:r>
              <a:rPr lang="ru-RU" sz="1600" b="1" dirty="0">
                <a:solidFill>
                  <a:schemeClr val="bg1"/>
                </a:solidFill>
                <a:cs typeface="Times New Roman" panose="02020603050405020304" pitchFamily="18" charset="0"/>
              </a:rPr>
              <a:t> одежду с меховой опушкой (шубка, меховая шапка, рукавички). Весь этот облик представляет зиму с ее белоснежностью снегов и холодом морозов. Весенняя же сторона характера героини представлена ее необыкновенной эмоциональностью и стремлением познать человеческие чувства, хоть и губительные для нее. Что удивительно, первоначально пьеса не имела успеха у публики, она казалась грубой и неумело написанной. Но это было только поначалу...</a:t>
            </a:r>
            <a:br>
              <a:rPr lang="ru-RU" sz="1600" b="1" dirty="0">
                <a:solidFill>
                  <a:schemeClr val="bg1"/>
                </a:solidFill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bg1"/>
                </a:solidFill>
                <a:cs typeface="Times New Roman" panose="02020603050405020304" pitchFamily="18" charset="0"/>
              </a:rPr>
              <a:t>   Действие происходит в стране берендеев в доисторическое время. Пролог  на Красной горке,  вблизи  Берендеева посада,  столицы царя Берендея. Первое действие в заречной слободе </a:t>
            </a:r>
            <a:r>
              <a:rPr lang="ru-RU" sz="1600" b="1" dirty="0" err="1">
                <a:solidFill>
                  <a:schemeClr val="bg1"/>
                </a:solidFill>
                <a:cs typeface="Times New Roman" panose="02020603050405020304" pitchFamily="18" charset="0"/>
              </a:rPr>
              <a:t>Берендеевке</a:t>
            </a:r>
            <a:r>
              <a:rPr lang="ru-RU" sz="1600" b="1" dirty="0">
                <a:solidFill>
                  <a:schemeClr val="bg1"/>
                </a:solidFill>
                <a:cs typeface="Times New Roman" panose="02020603050405020304" pitchFamily="18" charset="0"/>
              </a:rPr>
              <a:t>. Второе действие  во дворце  царя Берендея.  Третье действие  в заповедном лесу. Четвертое действие в </a:t>
            </a:r>
            <a:r>
              <a:rPr lang="ru-RU" sz="1600" b="1" dirty="0" err="1">
                <a:solidFill>
                  <a:schemeClr val="bg1"/>
                </a:solidFill>
                <a:cs typeface="Times New Roman" panose="02020603050405020304" pitchFamily="18" charset="0"/>
              </a:rPr>
              <a:t>Ярилиной</a:t>
            </a:r>
            <a:r>
              <a:rPr lang="ru-RU" sz="1600" b="1" dirty="0">
                <a:solidFill>
                  <a:schemeClr val="bg1"/>
                </a:solidFill>
                <a:cs typeface="Times New Roman" panose="02020603050405020304" pitchFamily="18" charset="0"/>
              </a:rPr>
              <a:t> долине.</a:t>
            </a:r>
          </a:p>
          <a:p>
            <a:endParaRPr lang="ru-RU" dirty="0"/>
          </a:p>
        </p:txBody>
      </p:sp>
      <p:pic>
        <p:nvPicPr>
          <p:cNvPr id="5" name="Содержимое 4" descr="2_balet_snegurochka-or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300192" y="1844824"/>
            <a:ext cx="2664296" cy="19939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r_607340_yckl22ioepa8frp2tqv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43723">
            <a:off x="5769412" y="4251453"/>
            <a:ext cx="3159654" cy="20221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rot="5400000">
            <a:off x="4045632" y="-4045632"/>
            <a:ext cx="1052736" cy="9144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Пьеса для театра А. н.  островского «снегурочка».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85800" y="1939636"/>
            <a:ext cx="3814192" cy="4572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"Снегурочка" Чайковского стала его подлинным шедевром, одним из самых вдохновенных сочинений, наполненных светом, богатством красок, буйным цветением сказочных колоритных образов. Это сочинение - кульминация в творческом союзе великого композитора и великого русского драматурга. </a:t>
            </a:r>
            <a:endParaRPr lang="ru-RU" sz="20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d0vw_hRr8k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621663" y="0"/>
            <a:ext cx="3522337" cy="5877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rot="5400000">
            <a:off x="2970076" y="-2781436"/>
            <a:ext cx="792088" cy="67322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Музыка п.и. Чайковского «снегурочка».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0" y="836712"/>
            <a:ext cx="6660232" cy="446449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Как создавалась опера "Снегурочка"? Римский-Корсаков впервые познакомился с произведением Островского в начале семидесятых годов 19-го века. Надо сказать, что тогда сказка не произвела на композитора особого впечатления. В конце семидесятых годов Римский-Корсаков перечитал ее снова. И тогда, как говорит сам композитор, "словно прозрел на удивительную ее поэтическую красоту". Летом 1880-го он приступил к сочинению оперы. Впоследствии композитор вспоминал, что ни одно произведение не было написано им с такой легкостью и быстротой, как опера "Снегурочка". К следующему, 1881-му году, работа была завершена. В 1882-м состоялась первая премьера в Мариинском театре. Прошла она с большим успехом. Восторженно принял постановку и сам Островский. Он говорил о том, что музыка к его сказке была настолько удивительна, что он и представить не мог ничего более подходящего и исключительно живо выражающего всю поэтичность языческого русского культа.</a:t>
            </a:r>
          </a:p>
          <a:p>
            <a:r>
              <a:rPr lang="ru-RU" sz="1600" b="1" dirty="0" smtClean="0">
                <a:solidFill>
                  <a:schemeClr val="bg1"/>
                </a:solidFill>
              </a:rPr>
              <a:t>Действие оперы происходит в доисторическое время в стране берендеев. Действующие лица: </a:t>
            </a:r>
            <a:r>
              <a:rPr lang="ru-RU" sz="1600" b="1" dirty="0" err="1" smtClean="0">
                <a:solidFill>
                  <a:schemeClr val="bg1"/>
                </a:solidFill>
              </a:rPr>
              <a:t>Весна-красна</a:t>
            </a:r>
            <a:r>
              <a:rPr lang="ru-RU" sz="1600" b="1" dirty="0" smtClean="0">
                <a:solidFill>
                  <a:schemeClr val="bg1"/>
                </a:solidFill>
              </a:rPr>
              <a:t>, Мороз, ближний боярин </a:t>
            </a:r>
            <a:r>
              <a:rPr lang="ru-RU" sz="1600" b="1" dirty="0" err="1" smtClean="0">
                <a:solidFill>
                  <a:schemeClr val="bg1"/>
                </a:solidFill>
              </a:rPr>
              <a:t>Бермята</a:t>
            </a:r>
            <a:r>
              <a:rPr lang="ru-RU" sz="1600" b="1" dirty="0" smtClean="0">
                <a:solidFill>
                  <a:schemeClr val="bg1"/>
                </a:solidFill>
              </a:rPr>
              <a:t>, </a:t>
            </a:r>
            <a:r>
              <a:rPr lang="ru-RU" sz="1600" b="1" dirty="0" err="1" smtClean="0">
                <a:solidFill>
                  <a:schemeClr val="bg1"/>
                </a:solidFill>
              </a:rPr>
              <a:t>Бакула</a:t>
            </a:r>
            <a:r>
              <a:rPr lang="ru-RU" sz="1600" b="1" dirty="0" smtClean="0">
                <a:solidFill>
                  <a:schemeClr val="bg1"/>
                </a:solidFill>
              </a:rPr>
              <a:t>, пастух Лель, Берендей. В сценах участвуют также Снегурочка, Купава, Мизгирь, Леший и прочие. Произведение написано по одноименной сказке Островского </a:t>
            </a:r>
          </a:p>
          <a:p>
            <a:endParaRPr lang="ru-RU" sz="1600" dirty="0"/>
          </a:p>
        </p:txBody>
      </p:sp>
      <p:pic>
        <p:nvPicPr>
          <p:cNvPr id="5" name="Содержимое 4" descr="12964835455041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003779" y="1484784"/>
            <a:ext cx="2140221" cy="1427833"/>
          </a:xfrm>
        </p:spPr>
      </p:pic>
      <p:pic>
        <p:nvPicPr>
          <p:cNvPr id="6" name="Рисунок 5" descr="12964835466826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83760" y="4581128"/>
            <a:ext cx="2160240" cy="1465083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rot="5400000">
            <a:off x="2731740" y="-2543100"/>
            <a:ext cx="764704" cy="6228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Опера-сказка н.а. </a:t>
            </a:r>
            <a:r>
              <a:rPr lang="ru-RU" dirty="0" err="1" smtClean="0"/>
              <a:t>римского-корсакова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643306" y="3143248"/>
            <a:ext cx="757214" cy="10652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0_769b8_354a9d7_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20204" y="320675"/>
            <a:ext cx="4538942" cy="5988050"/>
          </a:xfrm>
        </p:spPr>
      </p:pic>
      <p:pic>
        <p:nvPicPr>
          <p:cNvPr id="8" name="Рисунок 7" descr="981579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188640"/>
            <a:ext cx="1815020" cy="2446331"/>
          </a:xfrm>
          <a:prstGeom prst="rect">
            <a:avLst/>
          </a:prstGeom>
        </p:spPr>
      </p:pic>
      <p:pic>
        <p:nvPicPr>
          <p:cNvPr id="10" name="Рисунок 9" descr="67763822_scrn_big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12776"/>
            <a:ext cx="5543474" cy="4038817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rot="5400000">
            <a:off x="2514600" y="-2109936"/>
            <a:ext cx="914400" cy="5943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Образы сказки «снегурочка» в изобразительном искусстве:</a:t>
            </a:r>
            <a:br>
              <a:rPr lang="ru-RU" dirty="0" smtClean="0"/>
            </a:br>
            <a:r>
              <a:rPr lang="ru-RU" dirty="0" smtClean="0"/>
              <a:t>книжные иллюстрации.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401080" cy="7647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+mn-lt"/>
              </a:rPr>
              <a:t>ЖИВОПИСЬ.</a:t>
            </a:r>
            <a:endParaRPr lang="ru-RU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Рисунок 2" descr="Александр Дайне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764704"/>
            <a:ext cx="1785950" cy="2384214"/>
          </a:xfrm>
          <a:prstGeom prst="rect">
            <a:avLst/>
          </a:prstGeom>
        </p:spPr>
      </p:pic>
      <p:pic>
        <p:nvPicPr>
          <p:cNvPr id="5" name="Рисунок 4" descr="Виктор Михайлович Васнец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764704"/>
            <a:ext cx="1878779" cy="2378544"/>
          </a:xfrm>
          <a:prstGeom prst="rect">
            <a:avLst/>
          </a:prstGeom>
        </p:spPr>
      </p:pic>
      <p:pic>
        <p:nvPicPr>
          <p:cNvPr id="6" name="Рисунок 5" descr="Владимир Нестеров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6578" y="764704"/>
            <a:ext cx="1568313" cy="2449982"/>
          </a:xfrm>
          <a:prstGeom prst="rect">
            <a:avLst/>
          </a:prstGeom>
        </p:spPr>
      </p:pic>
      <p:pic>
        <p:nvPicPr>
          <p:cNvPr id="7" name="Рисунок 6" descr="Михаил Врубель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0800000" flipV="1">
            <a:off x="785786" y="3786190"/>
            <a:ext cx="1785949" cy="2618041"/>
          </a:xfrm>
          <a:prstGeom prst="rect">
            <a:avLst/>
          </a:prstGeom>
        </p:spPr>
      </p:pic>
      <p:pic>
        <p:nvPicPr>
          <p:cNvPr id="8" name="Рисунок 7" descr="Светлана Ким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71934" y="3929066"/>
            <a:ext cx="1665394" cy="2486839"/>
          </a:xfrm>
          <a:prstGeom prst="rect">
            <a:avLst/>
          </a:prstGeom>
        </p:spPr>
      </p:pic>
      <p:pic>
        <p:nvPicPr>
          <p:cNvPr id="9" name="Рисунок 8" descr="Камардина Т.Н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9596401">
            <a:off x="6472850" y="3926030"/>
            <a:ext cx="1897935" cy="22433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15156" y="3196131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В. Нестеров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660232" y="6457890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cs typeface="Times New Roman" panose="02020603050405020304" pitchFamily="18" charset="0"/>
              </a:rPr>
              <a:t>Т.Камардина</a:t>
            </a:r>
            <a:r>
              <a:rPr lang="ru-RU" sz="2000" b="1" dirty="0" smtClean="0">
                <a:cs typeface="Times New Roman" panose="02020603050405020304" pitchFamily="18" charset="0"/>
              </a:rPr>
              <a:t> </a:t>
            </a:r>
            <a:endParaRPr lang="ru-RU" sz="2000" b="1" dirty="0"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71934" y="6488668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С. </a:t>
            </a:r>
            <a:r>
              <a:rPr lang="ru-RU" sz="2000" b="1" dirty="0" smtClean="0">
                <a:cs typeface="Times New Roman" panose="02020603050405020304" pitchFamily="18" charset="0"/>
              </a:rPr>
              <a:t>Ким</a:t>
            </a:r>
            <a:endParaRPr lang="ru-RU" sz="2000" b="1" dirty="0"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10" y="6429396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cs typeface="Times New Roman" panose="02020603050405020304" pitchFamily="18" charset="0"/>
              </a:rPr>
              <a:t>М. Врубель</a:t>
            </a:r>
            <a:endParaRPr lang="ru-RU" sz="2000" b="1" dirty="0"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868" y="3134575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cs typeface="Times New Roman" panose="02020603050405020304" pitchFamily="18" charset="0"/>
              </a:rPr>
              <a:t>В.М. Васнецов</a:t>
            </a:r>
            <a:endParaRPr lang="ru-RU" sz="2000" b="1" dirty="0"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2910" y="3214686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cs typeface="Times New Roman" panose="02020603050405020304" pitchFamily="18" charset="0"/>
              </a:rPr>
              <a:t>А. Дайнека</a:t>
            </a:r>
            <a:endParaRPr lang="ru-RU" sz="2000" b="1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157</TotalTime>
  <Words>749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  Проект на тему:         «Полна чудес могучая природа». Весенняя сказка        «Снегурочка» </vt:lpstr>
      <vt:lpstr>Истоки образа снегурочки.</vt:lpstr>
      <vt:lpstr>Варианты народных и авторских сказок:</vt:lpstr>
      <vt:lpstr>Слайд 4</vt:lpstr>
      <vt:lpstr>Пьеса для театра А. н.  островского «снегурочка».</vt:lpstr>
      <vt:lpstr>Музыка п.и. Чайковского «снегурочка».</vt:lpstr>
      <vt:lpstr>Опера-сказка н.а. римского-корсакова.</vt:lpstr>
      <vt:lpstr>Образы сказки «снегурочка» в изобразительном искусстве: книжные иллюстрации.</vt:lpstr>
      <vt:lpstr>ЖИВОПИСЬ.</vt:lpstr>
      <vt:lpstr>Кинофильмы и мультфильмы «Снегурочка»</vt:lpstr>
      <vt:lpstr>КОНЕЦ!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«Полна чудес могучая природа». Весенняя сказка  «Снегурочка»</dc:title>
  <dc:creator>User</dc:creator>
  <cp:lastModifiedBy>Makaka</cp:lastModifiedBy>
  <cp:revision>19</cp:revision>
  <dcterms:created xsi:type="dcterms:W3CDTF">2014-12-13T08:25:50Z</dcterms:created>
  <dcterms:modified xsi:type="dcterms:W3CDTF">2017-05-22T21:21:24Z</dcterms:modified>
</cp:coreProperties>
</file>