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6"/>
  </p:notesMasterIdLst>
  <p:sldIdLst>
    <p:sldId id="256" r:id="rId2"/>
    <p:sldId id="258" r:id="rId3"/>
    <p:sldId id="287" r:id="rId4"/>
    <p:sldId id="298" r:id="rId5"/>
    <p:sldId id="272" r:id="rId6"/>
    <p:sldId id="288" r:id="rId7"/>
    <p:sldId id="297" r:id="rId8"/>
    <p:sldId id="290" r:id="rId9"/>
    <p:sldId id="263" r:id="rId10"/>
    <p:sldId id="301" r:id="rId11"/>
    <p:sldId id="271" r:id="rId12"/>
    <p:sldId id="293" r:id="rId13"/>
    <p:sldId id="294" r:id="rId14"/>
    <p:sldId id="29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6" autoAdjust="0"/>
    <p:restoredTop sz="94670" autoAdjust="0"/>
  </p:normalViewPr>
  <p:slideViewPr>
    <p:cSldViewPr>
      <p:cViewPr>
        <p:scale>
          <a:sx n="90" d="100"/>
          <a:sy n="90" d="100"/>
        </p:scale>
        <p:origin x="-1416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3810C8-9755-4D47-B52A-39939B6943A7}" type="doc">
      <dgm:prSet loTypeId="urn:microsoft.com/office/officeart/2005/8/layout/target3" loCatId="relationship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FA17AE0E-E12D-4394-913B-C4676889545C}">
      <dgm:prSet custT="1"/>
      <dgm:spPr/>
      <dgm:t>
        <a:bodyPr/>
        <a:lstStyle/>
        <a:p>
          <a:pPr rtl="0"/>
          <a:r>
            <a:rPr lang="ru-RU" sz="2000" b="1" dirty="0" smtClean="0"/>
            <a:t>Музыкальное сопровождение противопоказано:</a:t>
          </a:r>
          <a:endParaRPr lang="ru-RU" sz="2000" dirty="0"/>
        </a:p>
      </dgm:t>
    </dgm:pt>
    <dgm:pt modelId="{B4E6942C-6A83-4776-B7D2-C595344E50AF}" type="parTrans" cxnId="{F89C9D3D-9F9A-443E-B013-7452CB94F1A8}">
      <dgm:prSet/>
      <dgm:spPr/>
      <dgm:t>
        <a:bodyPr/>
        <a:lstStyle/>
        <a:p>
          <a:endParaRPr lang="ru-RU"/>
        </a:p>
      </dgm:t>
    </dgm:pt>
    <dgm:pt modelId="{C47834A3-FA31-43AB-9BE7-3D834BDD7F6E}" type="sibTrans" cxnId="{F89C9D3D-9F9A-443E-B013-7452CB94F1A8}">
      <dgm:prSet/>
      <dgm:spPr/>
      <dgm:t>
        <a:bodyPr/>
        <a:lstStyle/>
        <a:p>
          <a:endParaRPr lang="ru-RU"/>
        </a:p>
      </dgm:t>
    </dgm:pt>
    <dgm:pt modelId="{AF1E397A-B8D5-44BD-AAFF-D657B44934EA}">
      <dgm:prSet custT="1"/>
      <dgm:spPr/>
      <dgm:t>
        <a:bodyPr/>
        <a:lstStyle/>
        <a:p>
          <a:pPr rtl="0"/>
          <a:r>
            <a:rPr lang="ru-RU" sz="1600" dirty="0" smtClean="0"/>
            <a:t>- детям, у кого резко повышается внутричерепное давление; </a:t>
          </a:r>
          <a:endParaRPr lang="ru-RU" sz="1600" dirty="0"/>
        </a:p>
      </dgm:t>
    </dgm:pt>
    <dgm:pt modelId="{4B06CD97-E5FE-4504-8E4E-C4C6772CA275}" type="parTrans" cxnId="{8DB96CE6-697A-48A8-A328-937BD98E8BCD}">
      <dgm:prSet/>
      <dgm:spPr/>
      <dgm:t>
        <a:bodyPr/>
        <a:lstStyle/>
        <a:p>
          <a:endParaRPr lang="ru-RU"/>
        </a:p>
      </dgm:t>
    </dgm:pt>
    <dgm:pt modelId="{49BF7C8D-A0D0-4E7C-8575-CC8E12B3F1C7}" type="sibTrans" cxnId="{8DB96CE6-697A-48A8-A328-937BD98E8BCD}">
      <dgm:prSet/>
      <dgm:spPr/>
      <dgm:t>
        <a:bodyPr/>
        <a:lstStyle/>
        <a:p>
          <a:endParaRPr lang="ru-RU"/>
        </a:p>
      </dgm:t>
    </dgm:pt>
    <dgm:pt modelId="{3253A1B6-1B3A-49B7-9AD1-F058E41C454B}">
      <dgm:prSet custT="1"/>
      <dgm:spPr/>
      <dgm:t>
        <a:bodyPr/>
        <a:lstStyle/>
        <a:p>
          <a:pPr rtl="0"/>
          <a:r>
            <a:rPr lang="ru-RU" sz="1600" dirty="0" smtClean="0"/>
            <a:t>-детям с предрасположенностью к судорогам;</a:t>
          </a:r>
          <a:endParaRPr lang="ru-RU" sz="1600" dirty="0"/>
        </a:p>
      </dgm:t>
    </dgm:pt>
    <dgm:pt modelId="{0DCD9EB9-CDFA-4610-AC4C-509B2950A2E7}" type="parTrans" cxnId="{8765C069-599B-48B7-B0E4-3B7B0235746A}">
      <dgm:prSet/>
      <dgm:spPr/>
      <dgm:t>
        <a:bodyPr/>
        <a:lstStyle/>
        <a:p>
          <a:endParaRPr lang="ru-RU"/>
        </a:p>
      </dgm:t>
    </dgm:pt>
    <dgm:pt modelId="{B33D917D-FB14-4831-B9CF-5CC2A8D38264}" type="sibTrans" cxnId="{8765C069-599B-48B7-B0E4-3B7B0235746A}">
      <dgm:prSet/>
      <dgm:spPr/>
      <dgm:t>
        <a:bodyPr/>
        <a:lstStyle/>
        <a:p>
          <a:endParaRPr lang="ru-RU"/>
        </a:p>
      </dgm:t>
    </dgm:pt>
    <dgm:pt modelId="{0C45C9F7-B062-400D-86ED-73F3418BE18E}">
      <dgm:prSet/>
      <dgm:spPr/>
      <dgm:t>
        <a:bodyPr/>
        <a:lstStyle/>
        <a:p>
          <a:pPr rtl="0"/>
          <a:endParaRPr lang="ru-RU" dirty="0"/>
        </a:p>
      </dgm:t>
    </dgm:pt>
    <dgm:pt modelId="{6BDD7700-1AB8-448D-97FD-50E1C0FEAE76}" type="parTrans" cxnId="{8D817CA2-8286-42A4-ABD0-743D34DD44DC}">
      <dgm:prSet/>
      <dgm:spPr/>
      <dgm:t>
        <a:bodyPr/>
        <a:lstStyle/>
        <a:p>
          <a:endParaRPr lang="ru-RU"/>
        </a:p>
      </dgm:t>
    </dgm:pt>
    <dgm:pt modelId="{32CB0445-8DBA-4503-9A19-8723A32F8B96}" type="sibTrans" cxnId="{8D817CA2-8286-42A4-ABD0-743D34DD44DC}">
      <dgm:prSet/>
      <dgm:spPr/>
      <dgm:t>
        <a:bodyPr/>
        <a:lstStyle/>
        <a:p>
          <a:endParaRPr lang="ru-RU"/>
        </a:p>
      </dgm:t>
    </dgm:pt>
    <dgm:pt modelId="{BB71DDF4-DD13-42A6-BC29-42E0745B17E4}">
      <dgm:prSet custT="1"/>
      <dgm:spPr/>
      <dgm:t>
        <a:bodyPr/>
        <a:lstStyle/>
        <a:p>
          <a:pPr rtl="0"/>
          <a:r>
            <a:rPr lang="ru-RU" sz="1400" dirty="0" smtClean="0"/>
            <a:t>-</a:t>
          </a:r>
          <a:r>
            <a:rPr lang="ru-RU" sz="1600" dirty="0" smtClean="0"/>
            <a:t>детям с серьезным состоянием здоровья, которое сопровождается отравлением организма;</a:t>
          </a:r>
          <a:endParaRPr lang="ru-RU" sz="1600" dirty="0"/>
        </a:p>
      </dgm:t>
    </dgm:pt>
    <dgm:pt modelId="{991B2C2D-123F-42F4-9BCB-929977C6A151}" type="parTrans" cxnId="{71912C77-E166-4483-A865-934D8274CDF6}">
      <dgm:prSet/>
      <dgm:spPr/>
      <dgm:t>
        <a:bodyPr/>
        <a:lstStyle/>
        <a:p>
          <a:endParaRPr lang="ru-RU"/>
        </a:p>
      </dgm:t>
    </dgm:pt>
    <dgm:pt modelId="{48B1DF81-5CE8-4C7B-8EA0-018E1BCDF4CB}" type="sibTrans" cxnId="{71912C77-E166-4483-A865-934D8274CDF6}">
      <dgm:prSet/>
      <dgm:spPr/>
      <dgm:t>
        <a:bodyPr/>
        <a:lstStyle/>
        <a:p>
          <a:endParaRPr lang="ru-RU"/>
        </a:p>
      </dgm:t>
    </dgm:pt>
    <dgm:pt modelId="{1B1C79B5-EB4A-44FF-9DDD-5188A81E4C93}">
      <dgm:prSet/>
      <dgm:spPr/>
      <dgm:t>
        <a:bodyPr/>
        <a:lstStyle/>
        <a:p>
          <a:pPr rtl="0"/>
          <a:endParaRPr lang="ru-RU" dirty="0"/>
        </a:p>
      </dgm:t>
    </dgm:pt>
    <dgm:pt modelId="{0E8AD8ED-C62C-4441-86FB-266B2B8C5118}" type="parTrans" cxnId="{21077770-10A8-4BEE-9C8C-52B1348FC79B}">
      <dgm:prSet/>
      <dgm:spPr/>
      <dgm:t>
        <a:bodyPr/>
        <a:lstStyle/>
        <a:p>
          <a:endParaRPr lang="ru-RU"/>
        </a:p>
      </dgm:t>
    </dgm:pt>
    <dgm:pt modelId="{8FCCD1B0-82AD-42AB-80A9-7A6BA12048C0}" type="sibTrans" cxnId="{21077770-10A8-4BEE-9C8C-52B1348FC79B}">
      <dgm:prSet/>
      <dgm:spPr/>
      <dgm:t>
        <a:bodyPr/>
        <a:lstStyle/>
        <a:p>
          <a:endParaRPr lang="ru-RU"/>
        </a:p>
      </dgm:t>
    </dgm:pt>
    <dgm:pt modelId="{70755D36-8C5F-446E-AF5A-D2176C58249B}">
      <dgm:prSet custT="1"/>
      <dgm:spPr/>
      <dgm:t>
        <a:bodyPr/>
        <a:lstStyle/>
        <a:p>
          <a:pPr rtl="0"/>
          <a:r>
            <a:rPr lang="ru-RU" sz="2300" dirty="0" smtClean="0"/>
            <a:t>-</a:t>
          </a:r>
          <a:r>
            <a:rPr lang="ru-RU" sz="1600" dirty="0" smtClean="0"/>
            <a:t>детям, страдающим от отита</a:t>
          </a:r>
          <a:r>
            <a:rPr lang="ru-RU" sz="2300" dirty="0" smtClean="0"/>
            <a:t>.</a:t>
          </a:r>
          <a:endParaRPr lang="ru-RU" sz="2300" dirty="0"/>
        </a:p>
      </dgm:t>
    </dgm:pt>
    <dgm:pt modelId="{7C631251-C778-4139-9639-DD475B2520EF}" type="parTrans" cxnId="{62D59EA0-968C-46CC-ACE0-EA752DB8E96A}">
      <dgm:prSet/>
      <dgm:spPr/>
      <dgm:t>
        <a:bodyPr/>
        <a:lstStyle/>
        <a:p>
          <a:endParaRPr lang="ru-RU"/>
        </a:p>
      </dgm:t>
    </dgm:pt>
    <dgm:pt modelId="{96FA09AF-F704-4DB8-ADD6-7455D020DF0C}" type="sibTrans" cxnId="{62D59EA0-968C-46CC-ACE0-EA752DB8E96A}">
      <dgm:prSet/>
      <dgm:spPr/>
      <dgm:t>
        <a:bodyPr/>
        <a:lstStyle/>
        <a:p>
          <a:endParaRPr lang="ru-RU"/>
        </a:p>
      </dgm:t>
    </dgm:pt>
    <dgm:pt modelId="{68E59EE1-1F55-4E7D-AB9F-222E7235A6EF}">
      <dgm:prSet/>
      <dgm:spPr/>
      <dgm:t>
        <a:bodyPr/>
        <a:lstStyle/>
        <a:p>
          <a:pPr rtl="0"/>
          <a:endParaRPr lang="ru-RU" dirty="0"/>
        </a:p>
      </dgm:t>
    </dgm:pt>
    <dgm:pt modelId="{760A358D-5DCF-41CE-B754-171E27D20C5A}" type="parTrans" cxnId="{D7FA388F-2002-4031-9CF6-FC5D9CB99DD4}">
      <dgm:prSet/>
      <dgm:spPr/>
      <dgm:t>
        <a:bodyPr/>
        <a:lstStyle/>
        <a:p>
          <a:endParaRPr lang="ru-RU"/>
        </a:p>
      </dgm:t>
    </dgm:pt>
    <dgm:pt modelId="{A2E3ADB8-BD3D-4C62-AF3A-BC07676DDE01}" type="sibTrans" cxnId="{D7FA388F-2002-4031-9CF6-FC5D9CB99DD4}">
      <dgm:prSet/>
      <dgm:spPr/>
      <dgm:t>
        <a:bodyPr/>
        <a:lstStyle/>
        <a:p>
          <a:endParaRPr lang="ru-RU"/>
        </a:p>
      </dgm:t>
    </dgm:pt>
    <dgm:pt modelId="{A2940EFC-F906-44E8-94ED-0EB9D928F4E0}">
      <dgm:prSet/>
      <dgm:spPr/>
      <dgm:t>
        <a:bodyPr/>
        <a:lstStyle/>
        <a:p>
          <a:endParaRPr lang="ru-RU"/>
        </a:p>
      </dgm:t>
    </dgm:pt>
    <dgm:pt modelId="{340FDCD9-73FD-4ED0-BBBE-A969E4856228}" type="parTrans" cxnId="{CC0DDBC8-9A77-4D5B-A382-EBFE7621F6C7}">
      <dgm:prSet/>
      <dgm:spPr/>
      <dgm:t>
        <a:bodyPr/>
        <a:lstStyle/>
        <a:p>
          <a:endParaRPr lang="ru-RU"/>
        </a:p>
      </dgm:t>
    </dgm:pt>
    <dgm:pt modelId="{8F252157-7A4B-4851-9913-F2414844A6B5}" type="sibTrans" cxnId="{CC0DDBC8-9A77-4D5B-A382-EBFE7621F6C7}">
      <dgm:prSet/>
      <dgm:spPr/>
      <dgm:t>
        <a:bodyPr/>
        <a:lstStyle/>
        <a:p>
          <a:endParaRPr lang="ru-RU"/>
        </a:p>
      </dgm:t>
    </dgm:pt>
    <dgm:pt modelId="{89636013-E412-42AA-B11F-E9D519029391}" type="pres">
      <dgm:prSet presAssocID="{9A3810C8-9755-4D47-B52A-39939B6943A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546205-5DD6-40BB-888C-1FA6E52614DC}" type="pres">
      <dgm:prSet presAssocID="{FA17AE0E-E12D-4394-913B-C4676889545C}" presName="circle1" presStyleLbl="node1" presStyleIdx="0" presStyleCnt="7"/>
      <dgm:spPr/>
    </dgm:pt>
    <dgm:pt modelId="{5DDACEA2-6767-45B6-B0F9-1AC03A7603D1}" type="pres">
      <dgm:prSet presAssocID="{FA17AE0E-E12D-4394-913B-C4676889545C}" presName="space" presStyleCnt="0"/>
      <dgm:spPr/>
    </dgm:pt>
    <dgm:pt modelId="{1C936E3D-8006-417F-9745-ACA3720B0934}" type="pres">
      <dgm:prSet presAssocID="{FA17AE0E-E12D-4394-913B-C4676889545C}" presName="rect1" presStyleLbl="alignAcc1" presStyleIdx="0" presStyleCnt="7"/>
      <dgm:spPr/>
      <dgm:t>
        <a:bodyPr/>
        <a:lstStyle/>
        <a:p>
          <a:endParaRPr lang="ru-RU"/>
        </a:p>
      </dgm:t>
    </dgm:pt>
    <dgm:pt modelId="{86261197-932B-41A4-B423-39D6D4E2B6EA}" type="pres">
      <dgm:prSet presAssocID="{AF1E397A-B8D5-44BD-AAFF-D657B44934EA}" presName="vertSpace2" presStyleLbl="node1" presStyleIdx="0" presStyleCnt="7"/>
      <dgm:spPr/>
    </dgm:pt>
    <dgm:pt modelId="{8DE875BE-5AB1-42DA-A56E-30E36197FC1B}" type="pres">
      <dgm:prSet presAssocID="{AF1E397A-B8D5-44BD-AAFF-D657B44934EA}" presName="circle2" presStyleLbl="node1" presStyleIdx="1" presStyleCnt="7"/>
      <dgm:spPr/>
    </dgm:pt>
    <dgm:pt modelId="{ACE9A9C4-F784-4291-8064-07711DA962C5}" type="pres">
      <dgm:prSet presAssocID="{AF1E397A-B8D5-44BD-AAFF-D657B44934EA}" presName="rect2" presStyleLbl="alignAcc1" presStyleIdx="1" presStyleCnt="7"/>
      <dgm:spPr/>
      <dgm:t>
        <a:bodyPr/>
        <a:lstStyle/>
        <a:p>
          <a:endParaRPr lang="ru-RU"/>
        </a:p>
      </dgm:t>
    </dgm:pt>
    <dgm:pt modelId="{0F5A1ABE-F8AD-4D83-96DD-A55F54025E20}" type="pres">
      <dgm:prSet presAssocID="{3253A1B6-1B3A-49B7-9AD1-F058E41C454B}" presName="vertSpace3" presStyleLbl="node1" presStyleIdx="1" presStyleCnt="7"/>
      <dgm:spPr/>
    </dgm:pt>
    <dgm:pt modelId="{79A13304-B397-4032-ACEC-0BC51323FF01}" type="pres">
      <dgm:prSet presAssocID="{3253A1B6-1B3A-49B7-9AD1-F058E41C454B}" presName="circle3" presStyleLbl="node1" presStyleIdx="2" presStyleCnt="7"/>
      <dgm:spPr/>
    </dgm:pt>
    <dgm:pt modelId="{B1884547-1A81-432C-85E3-DE47CBFBC9B3}" type="pres">
      <dgm:prSet presAssocID="{3253A1B6-1B3A-49B7-9AD1-F058E41C454B}" presName="rect3" presStyleLbl="alignAcc1" presStyleIdx="2" presStyleCnt="7"/>
      <dgm:spPr/>
      <dgm:t>
        <a:bodyPr/>
        <a:lstStyle/>
        <a:p>
          <a:endParaRPr lang="ru-RU"/>
        </a:p>
      </dgm:t>
    </dgm:pt>
    <dgm:pt modelId="{91F28F30-2D02-4D19-9BEC-AF072E5C76A1}" type="pres">
      <dgm:prSet presAssocID="{0C45C9F7-B062-400D-86ED-73F3418BE18E}" presName="vertSpace4" presStyleLbl="node1" presStyleIdx="2" presStyleCnt="7"/>
      <dgm:spPr/>
    </dgm:pt>
    <dgm:pt modelId="{482FB61D-9F62-4F16-8EB0-9DD323723DF3}" type="pres">
      <dgm:prSet presAssocID="{0C45C9F7-B062-400D-86ED-73F3418BE18E}" presName="circle4" presStyleLbl="node1" presStyleIdx="3" presStyleCnt="7"/>
      <dgm:spPr/>
    </dgm:pt>
    <dgm:pt modelId="{F73439AB-F82E-4777-ADDF-A1D373095810}" type="pres">
      <dgm:prSet presAssocID="{0C45C9F7-B062-400D-86ED-73F3418BE18E}" presName="rect4" presStyleLbl="alignAcc1" presStyleIdx="3" presStyleCnt="7"/>
      <dgm:spPr/>
      <dgm:t>
        <a:bodyPr/>
        <a:lstStyle/>
        <a:p>
          <a:endParaRPr lang="ru-RU"/>
        </a:p>
      </dgm:t>
    </dgm:pt>
    <dgm:pt modelId="{631FB000-BD68-4D95-A11B-4DFAE54A6205}" type="pres">
      <dgm:prSet presAssocID="{BB71DDF4-DD13-42A6-BC29-42E0745B17E4}" presName="vertSpace5" presStyleLbl="node1" presStyleIdx="3" presStyleCnt="7"/>
      <dgm:spPr/>
    </dgm:pt>
    <dgm:pt modelId="{49DC7815-8FCE-4FB6-9952-B46EA43B87D7}" type="pres">
      <dgm:prSet presAssocID="{BB71DDF4-DD13-42A6-BC29-42E0745B17E4}" presName="circle5" presStyleLbl="node1" presStyleIdx="4" presStyleCnt="7"/>
      <dgm:spPr/>
    </dgm:pt>
    <dgm:pt modelId="{C265109D-1EA6-4FB2-BB03-A282D87AF00B}" type="pres">
      <dgm:prSet presAssocID="{BB71DDF4-DD13-42A6-BC29-42E0745B17E4}" presName="rect5" presStyleLbl="alignAcc1" presStyleIdx="4" presStyleCnt="7"/>
      <dgm:spPr/>
      <dgm:t>
        <a:bodyPr/>
        <a:lstStyle/>
        <a:p>
          <a:endParaRPr lang="ru-RU"/>
        </a:p>
      </dgm:t>
    </dgm:pt>
    <dgm:pt modelId="{8DE934B4-3A3D-4E9A-B4B9-8BF2EB13F2FF}" type="pres">
      <dgm:prSet presAssocID="{1B1C79B5-EB4A-44FF-9DDD-5188A81E4C93}" presName="vertSpace6" presStyleLbl="node1" presStyleIdx="4" presStyleCnt="7"/>
      <dgm:spPr/>
    </dgm:pt>
    <dgm:pt modelId="{B66102AA-8F69-44F3-ABBC-8F892C60AAF4}" type="pres">
      <dgm:prSet presAssocID="{1B1C79B5-EB4A-44FF-9DDD-5188A81E4C93}" presName="circle6" presStyleLbl="node1" presStyleIdx="5" presStyleCnt="7"/>
      <dgm:spPr/>
    </dgm:pt>
    <dgm:pt modelId="{E54B1AFE-322F-4436-95EF-01A9EEB96E15}" type="pres">
      <dgm:prSet presAssocID="{1B1C79B5-EB4A-44FF-9DDD-5188A81E4C93}" presName="rect6" presStyleLbl="alignAcc1" presStyleIdx="5" presStyleCnt="7"/>
      <dgm:spPr/>
      <dgm:t>
        <a:bodyPr/>
        <a:lstStyle/>
        <a:p>
          <a:endParaRPr lang="ru-RU"/>
        </a:p>
      </dgm:t>
    </dgm:pt>
    <dgm:pt modelId="{9AD0549C-55FE-483D-B37B-43140C5B090E}" type="pres">
      <dgm:prSet presAssocID="{70755D36-8C5F-446E-AF5A-D2176C58249B}" presName="vertSpace7" presStyleLbl="node1" presStyleIdx="5" presStyleCnt="7"/>
      <dgm:spPr/>
    </dgm:pt>
    <dgm:pt modelId="{0A786733-1BEE-47B8-9874-F71E387FC7D4}" type="pres">
      <dgm:prSet presAssocID="{70755D36-8C5F-446E-AF5A-D2176C58249B}" presName="circle7" presStyleLbl="node1" presStyleIdx="6" presStyleCnt="7"/>
      <dgm:spPr/>
    </dgm:pt>
    <dgm:pt modelId="{4B27D7A1-4983-465D-82B8-2C7416153785}" type="pres">
      <dgm:prSet presAssocID="{70755D36-8C5F-446E-AF5A-D2176C58249B}" presName="rect7" presStyleLbl="alignAcc1" presStyleIdx="6" presStyleCnt="7" custLinFactNeighborX="-143" custLinFactNeighborY="66379"/>
      <dgm:spPr/>
      <dgm:t>
        <a:bodyPr/>
        <a:lstStyle/>
        <a:p>
          <a:endParaRPr lang="ru-RU"/>
        </a:p>
      </dgm:t>
    </dgm:pt>
    <dgm:pt modelId="{DA5EF04A-7866-4ECD-9906-7483B8A56AEA}" type="pres">
      <dgm:prSet presAssocID="{FA17AE0E-E12D-4394-913B-C4676889545C}" presName="rect1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34E85A-5F1F-4539-97EF-AE45AB9F9432}" type="pres">
      <dgm:prSet presAssocID="{AF1E397A-B8D5-44BD-AAFF-D657B44934EA}" presName="rect2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A5F094-CC50-4C3A-A620-632F02058CBF}" type="pres">
      <dgm:prSet presAssocID="{3253A1B6-1B3A-49B7-9AD1-F058E41C454B}" presName="rect3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451BA0-A62F-4F72-95A5-CF327CB8725D}" type="pres">
      <dgm:prSet presAssocID="{0C45C9F7-B062-400D-86ED-73F3418BE18E}" presName="rect4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62A246-7082-4955-A350-307B329D7A6D}" type="pres">
      <dgm:prSet presAssocID="{BB71DDF4-DD13-42A6-BC29-42E0745B17E4}" presName="rect5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42505-D2E4-4794-AFC5-BAFB9370EE8E}" type="pres">
      <dgm:prSet presAssocID="{1B1C79B5-EB4A-44FF-9DDD-5188A81E4C93}" presName="rect6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853C43-2735-4DA8-AA62-186E6E535BA8}" type="pres">
      <dgm:prSet presAssocID="{70755D36-8C5F-446E-AF5A-D2176C58249B}" presName="rect7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D59EA0-968C-46CC-ACE0-EA752DB8E96A}" srcId="{9A3810C8-9755-4D47-B52A-39939B6943A7}" destId="{70755D36-8C5F-446E-AF5A-D2176C58249B}" srcOrd="6" destOrd="0" parTransId="{7C631251-C778-4139-9639-DD475B2520EF}" sibTransId="{96FA09AF-F704-4DB8-ADD6-7455D020DF0C}"/>
    <dgm:cxn modelId="{8D817CA2-8286-42A4-ABD0-743D34DD44DC}" srcId="{9A3810C8-9755-4D47-B52A-39939B6943A7}" destId="{0C45C9F7-B062-400D-86ED-73F3418BE18E}" srcOrd="3" destOrd="0" parTransId="{6BDD7700-1AB8-448D-97FD-50E1C0FEAE76}" sibTransId="{32CB0445-8DBA-4503-9A19-8723A32F8B96}"/>
    <dgm:cxn modelId="{B7BE69CE-D65D-4B82-922F-1E42907045F5}" type="presOf" srcId="{70755D36-8C5F-446E-AF5A-D2176C58249B}" destId="{42853C43-2735-4DA8-AA62-186E6E535BA8}" srcOrd="1" destOrd="0" presId="urn:microsoft.com/office/officeart/2005/8/layout/target3"/>
    <dgm:cxn modelId="{7B290DD4-A6C2-426A-8305-3DDAD54E3A66}" type="presOf" srcId="{0C45C9F7-B062-400D-86ED-73F3418BE18E}" destId="{F73439AB-F82E-4777-ADDF-A1D373095810}" srcOrd="0" destOrd="0" presId="urn:microsoft.com/office/officeart/2005/8/layout/target3"/>
    <dgm:cxn modelId="{D7FA388F-2002-4031-9CF6-FC5D9CB99DD4}" srcId="{9A3810C8-9755-4D47-B52A-39939B6943A7}" destId="{68E59EE1-1F55-4E7D-AB9F-222E7235A6EF}" srcOrd="7" destOrd="0" parTransId="{760A358D-5DCF-41CE-B754-171E27D20C5A}" sibTransId="{A2E3ADB8-BD3D-4C62-AF3A-BC07676DDE01}"/>
    <dgm:cxn modelId="{45285CA7-550E-44D8-B53E-B79697AD2CCC}" type="presOf" srcId="{FA17AE0E-E12D-4394-913B-C4676889545C}" destId="{DA5EF04A-7866-4ECD-9906-7483B8A56AEA}" srcOrd="1" destOrd="0" presId="urn:microsoft.com/office/officeart/2005/8/layout/target3"/>
    <dgm:cxn modelId="{F89C9D3D-9F9A-443E-B013-7452CB94F1A8}" srcId="{9A3810C8-9755-4D47-B52A-39939B6943A7}" destId="{FA17AE0E-E12D-4394-913B-C4676889545C}" srcOrd="0" destOrd="0" parTransId="{B4E6942C-6A83-4776-B7D2-C595344E50AF}" sibTransId="{C47834A3-FA31-43AB-9BE7-3D834BDD7F6E}"/>
    <dgm:cxn modelId="{595D7DC7-5647-4E67-B38C-CE9FE16995B0}" type="presOf" srcId="{3253A1B6-1B3A-49B7-9AD1-F058E41C454B}" destId="{B1884547-1A81-432C-85E3-DE47CBFBC9B3}" srcOrd="0" destOrd="0" presId="urn:microsoft.com/office/officeart/2005/8/layout/target3"/>
    <dgm:cxn modelId="{54993D0F-BBD8-4ACE-82DB-9F45164F4F12}" type="presOf" srcId="{1B1C79B5-EB4A-44FF-9DDD-5188A81E4C93}" destId="{23E42505-D2E4-4794-AFC5-BAFB9370EE8E}" srcOrd="1" destOrd="0" presId="urn:microsoft.com/office/officeart/2005/8/layout/target3"/>
    <dgm:cxn modelId="{8765C069-599B-48B7-B0E4-3B7B0235746A}" srcId="{9A3810C8-9755-4D47-B52A-39939B6943A7}" destId="{3253A1B6-1B3A-49B7-9AD1-F058E41C454B}" srcOrd="2" destOrd="0" parTransId="{0DCD9EB9-CDFA-4610-AC4C-509B2950A2E7}" sibTransId="{B33D917D-FB14-4831-B9CF-5CC2A8D38264}"/>
    <dgm:cxn modelId="{B7BE7546-4E0F-4056-97FC-9BF9D1A31149}" type="presOf" srcId="{1B1C79B5-EB4A-44FF-9DDD-5188A81E4C93}" destId="{E54B1AFE-322F-4436-95EF-01A9EEB96E15}" srcOrd="0" destOrd="0" presId="urn:microsoft.com/office/officeart/2005/8/layout/target3"/>
    <dgm:cxn modelId="{35E7F0D7-B130-4EA0-A5A6-A8429D2A5410}" type="presOf" srcId="{3253A1B6-1B3A-49B7-9AD1-F058E41C454B}" destId="{18A5F094-CC50-4C3A-A620-632F02058CBF}" srcOrd="1" destOrd="0" presId="urn:microsoft.com/office/officeart/2005/8/layout/target3"/>
    <dgm:cxn modelId="{9D09F2A0-A532-407A-8DFD-15A4DB3924FF}" type="presOf" srcId="{70755D36-8C5F-446E-AF5A-D2176C58249B}" destId="{4B27D7A1-4983-465D-82B8-2C7416153785}" srcOrd="0" destOrd="0" presId="urn:microsoft.com/office/officeart/2005/8/layout/target3"/>
    <dgm:cxn modelId="{1C472D5F-8C67-4E28-97CE-368905D38BB4}" type="presOf" srcId="{AF1E397A-B8D5-44BD-AAFF-D657B44934EA}" destId="{ACE9A9C4-F784-4291-8064-07711DA962C5}" srcOrd="0" destOrd="0" presId="urn:microsoft.com/office/officeart/2005/8/layout/target3"/>
    <dgm:cxn modelId="{C0C8E21D-C01C-46B7-8C0E-66816B97972C}" type="presOf" srcId="{BB71DDF4-DD13-42A6-BC29-42E0745B17E4}" destId="{3562A246-7082-4955-A350-307B329D7A6D}" srcOrd="1" destOrd="0" presId="urn:microsoft.com/office/officeart/2005/8/layout/target3"/>
    <dgm:cxn modelId="{8DB96CE6-697A-48A8-A328-937BD98E8BCD}" srcId="{9A3810C8-9755-4D47-B52A-39939B6943A7}" destId="{AF1E397A-B8D5-44BD-AAFF-D657B44934EA}" srcOrd="1" destOrd="0" parTransId="{4B06CD97-E5FE-4504-8E4E-C4C6772CA275}" sibTransId="{49BF7C8D-A0D0-4E7C-8575-CC8E12B3F1C7}"/>
    <dgm:cxn modelId="{CC0DDBC8-9A77-4D5B-A382-EBFE7621F6C7}" srcId="{9A3810C8-9755-4D47-B52A-39939B6943A7}" destId="{A2940EFC-F906-44E8-94ED-0EB9D928F4E0}" srcOrd="8" destOrd="0" parTransId="{340FDCD9-73FD-4ED0-BBBE-A969E4856228}" sibTransId="{8F252157-7A4B-4851-9913-F2414844A6B5}"/>
    <dgm:cxn modelId="{AFDA95E8-1CA2-46E6-AF26-32C28AB4F7DF}" type="presOf" srcId="{FA17AE0E-E12D-4394-913B-C4676889545C}" destId="{1C936E3D-8006-417F-9745-ACA3720B0934}" srcOrd="0" destOrd="0" presId="urn:microsoft.com/office/officeart/2005/8/layout/target3"/>
    <dgm:cxn modelId="{4E020E67-2273-4DC0-BAD8-E4E74C1E653E}" type="presOf" srcId="{9A3810C8-9755-4D47-B52A-39939B6943A7}" destId="{89636013-E412-42AA-B11F-E9D519029391}" srcOrd="0" destOrd="0" presId="urn:microsoft.com/office/officeart/2005/8/layout/target3"/>
    <dgm:cxn modelId="{71912C77-E166-4483-A865-934D8274CDF6}" srcId="{9A3810C8-9755-4D47-B52A-39939B6943A7}" destId="{BB71DDF4-DD13-42A6-BC29-42E0745B17E4}" srcOrd="4" destOrd="0" parTransId="{991B2C2D-123F-42F4-9BCB-929977C6A151}" sibTransId="{48B1DF81-5CE8-4C7B-8EA0-018E1BCDF4CB}"/>
    <dgm:cxn modelId="{3533A186-4814-41C4-83C9-3F79E22F172F}" type="presOf" srcId="{AF1E397A-B8D5-44BD-AAFF-D657B44934EA}" destId="{5034E85A-5F1F-4539-97EF-AE45AB9F9432}" srcOrd="1" destOrd="0" presId="urn:microsoft.com/office/officeart/2005/8/layout/target3"/>
    <dgm:cxn modelId="{21077770-10A8-4BEE-9C8C-52B1348FC79B}" srcId="{9A3810C8-9755-4D47-B52A-39939B6943A7}" destId="{1B1C79B5-EB4A-44FF-9DDD-5188A81E4C93}" srcOrd="5" destOrd="0" parTransId="{0E8AD8ED-C62C-4441-86FB-266B2B8C5118}" sibTransId="{8FCCD1B0-82AD-42AB-80A9-7A6BA12048C0}"/>
    <dgm:cxn modelId="{90FEBD07-8926-4C07-9202-B768525CD324}" type="presOf" srcId="{BB71DDF4-DD13-42A6-BC29-42E0745B17E4}" destId="{C265109D-1EA6-4FB2-BB03-A282D87AF00B}" srcOrd="0" destOrd="0" presId="urn:microsoft.com/office/officeart/2005/8/layout/target3"/>
    <dgm:cxn modelId="{AB77560A-28BB-411D-8589-983EB16F6DBB}" type="presOf" srcId="{0C45C9F7-B062-400D-86ED-73F3418BE18E}" destId="{C7451BA0-A62F-4F72-95A5-CF327CB8725D}" srcOrd="1" destOrd="0" presId="urn:microsoft.com/office/officeart/2005/8/layout/target3"/>
    <dgm:cxn modelId="{6808AEC4-DDEE-42A6-A472-A9550A856013}" type="presParOf" srcId="{89636013-E412-42AA-B11F-E9D519029391}" destId="{04546205-5DD6-40BB-888C-1FA6E52614DC}" srcOrd="0" destOrd="0" presId="urn:microsoft.com/office/officeart/2005/8/layout/target3"/>
    <dgm:cxn modelId="{9B1FC21A-B85D-4A87-BE70-E1EAD2F504BA}" type="presParOf" srcId="{89636013-E412-42AA-B11F-E9D519029391}" destId="{5DDACEA2-6767-45B6-B0F9-1AC03A7603D1}" srcOrd="1" destOrd="0" presId="urn:microsoft.com/office/officeart/2005/8/layout/target3"/>
    <dgm:cxn modelId="{DC3B372D-DCF5-43AB-9680-145B6D3DBAFB}" type="presParOf" srcId="{89636013-E412-42AA-B11F-E9D519029391}" destId="{1C936E3D-8006-417F-9745-ACA3720B0934}" srcOrd="2" destOrd="0" presId="urn:microsoft.com/office/officeart/2005/8/layout/target3"/>
    <dgm:cxn modelId="{BDC12505-50E8-4A66-9EC6-C6FC72570500}" type="presParOf" srcId="{89636013-E412-42AA-B11F-E9D519029391}" destId="{86261197-932B-41A4-B423-39D6D4E2B6EA}" srcOrd="3" destOrd="0" presId="urn:microsoft.com/office/officeart/2005/8/layout/target3"/>
    <dgm:cxn modelId="{E3A4E3B7-B3E2-4A8D-8224-2E93660D3C64}" type="presParOf" srcId="{89636013-E412-42AA-B11F-E9D519029391}" destId="{8DE875BE-5AB1-42DA-A56E-30E36197FC1B}" srcOrd="4" destOrd="0" presId="urn:microsoft.com/office/officeart/2005/8/layout/target3"/>
    <dgm:cxn modelId="{A4F7CB1F-C2C5-4F9E-89A6-377AFCA6A84D}" type="presParOf" srcId="{89636013-E412-42AA-B11F-E9D519029391}" destId="{ACE9A9C4-F784-4291-8064-07711DA962C5}" srcOrd="5" destOrd="0" presId="urn:microsoft.com/office/officeart/2005/8/layout/target3"/>
    <dgm:cxn modelId="{EA87EC57-DDC1-4029-BFCD-8B49A24C81BB}" type="presParOf" srcId="{89636013-E412-42AA-B11F-E9D519029391}" destId="{0F5A1ABE-F8AD-4D83-96DD-A55F54025E20}" srcOrd="6" destOrd="0" presId="urn:microsoft.com/office/officeart/2005/8/layout/target3"/>
    <dgm:cxn modelId="{EBA56222-4A72-44DD-8F83-5ABC099DE4D8}" type="presParOf" srcId="{89636013-E412-42AA-B11F-E9D519029391}" destId="{79A13304-B397-4032-ACEC-0BC51323FF01}" srcOrd="7" destOrd="0" presId="urn:microsoft.com/office/officeart/2005/8/layout/target3"/>
    <dgm:cxn modelId="{CF42A795-B209-4B6C-B594-EC52D51D3161}" type="presParOf" srcId="{89636013-E412-42AA-B11F-E9D519029391}" destId="{B1884547-1A81-432C-85E3-DE47CBFBC9B3}" srcOrd="8" destOrd="0" presId="urn:microsoft.com/office/officeart/2005/8/layout/target3"/>
    <dgm:cxn modelId="{1CB3F5FD-F45E-4F5C-AD45-CDE6EB099DA5}" type="presParOf" srcId="{89636013-E412-42AA-B11F-E9D519029391}" destId="{91F28F30-2D02-4D19-9BEC-AF072E5C76A1}" srcOrd="9" destOrd="0" presId="urn:microsoft.com/office/officeart/2005/8/layout/target3"/>
    <dgm:cxn modelId="{B822EB95-6953-419E-8D8D-6A6AF42C536D}" type="presParOf" srcId="{89636013-E412-42AA-B11F-E9D519029391}" destId="{482FB61D-9F62-4F16-8EB0-9DD323723DF3}" srcOrd="10" destOrd="0" presId="urn:microsoft.com/office/officeart/2005/8/layout/target3"/>
    <dgm:cxn modelId="{699E3F9C-1F72-4F32-A7EA-E85F47045B56}" type="presParOf" srcId="{89636013-E412-42AA-B11F-E9D519029391}" destId="{F73439AB-F82E-4777-ADDF-A1D373095810}" srcOrd="11" destOrd="0" presId="urn:microsoft.com/office/officeart/2005/8/layout/target3"/>
    <dgm:cxn modelId="{DCDC0C85-2B8B-4EB4-BEE6-531E063C2980}" type="presParOf" srcId="{89636013-E412-42AA-B11F-E9D519029391}" destId="{631FB000-BD68-4D95-A11B-4DFAE54A6205}" srcOrd="12" destOrd="0" presId="urn:microsoft.com/office/officeart/2005/8/layout/target3"/>
    <dgm:cxn modelId="{A10F0B78-427E-47D3-92A3-8D21C9720E45}" type="presParOf" srcId="{89636013-E412-42AA-B11F-E9D519029391}" destId="{49DC7815-8FCE-4FB6-9952-B46EA43B87D7}" srcOrd="13" destOrd="0" presId="urn:microsoft.com/office/officeart/2005/8/layout/target3"/>
    <dgm:cxn modelId="{E7B75452-C257-4A12-ABD1-C9CC5FB3552E}" type="presParOf" srcId="{89636013-E412-42AA-B11F-E9D519029391}" destId="{C265109D-1EA6-4FB2-BB03-A282D87AF00B}" srcOrd="14" destOrd="0" presId="urn:microsoft.com/office/officeart/2005/8/layout/target3"/>
    <dgm:cxn modelId="{1DF4A899-3703-4B8F-9705-D1B352520555}" type="presParOf" srcId="{89636013-E412-42AA-B11F-E9D519029391}" destId="{8DE934B4-3A3D-4E9A-B4B9-8BF2EB13F2FF}" srcOrd="15" destOrd="0" presId="urn:microsoft.com/office/officeart/2005/8/layout/target3"/>
    <dgm:cxn modelId="{7376B760-C1AD-44EC-871D-37D67F374386}" type="presParOf" srcId="{89636013-E412-42AA-B11F-E9D519029391}" destId="{B66102AA-8F69-44F3-ABBC-8F892C60AAF4}" srcOrd="16" destOrd="0" presId="urn:microsoft.com/office/officeart/2005/8/layout/target3"/>
    <dgm:cxn modelId="{F2AB9667-B8B3-4765-9A58-55D89AAC1EF0}" type="presParOf" srcId="{89636013-E412-42AA-B11F-E9D519029391}" destId="{E54B1AFE-322F-4436-95EF-01A9EEB96E15}" srcOrd="17" destOrd="0" presId="urn:microsoft.com/office/officeart/2005/8/layout/target3"/>
    <dgm:cxn modelId="{89BCDF20-E26E-4BB8-BF91-9D108045E2E8}" type="presParOf" srcId="{89636013-E412-42AA-B11F-E9D519029391}" destId="{9AD0549C-55FE-483D-B37B-43140C5B090E}" srcOrd="18" destOrd="0" presId="urn:microsoft.com/office/officeart/2005/8/layout/target3"/>
    <dgm:cxn modelId="{ACFAAE8E-72B6-4D24-921C-FAA0FB8C7C12}" type="presParOf" srcId="{89636013-E412-42AA-B11F-E9D519029391}" destId="{0A786733-1BEE-47B8-9874-F71E387FC7D4}" srcOrd="19" destOrd="0" presId="urn:microsoft.com/office/officeart/2005/8/layout/target3"/>
    <dgm:cxn modelId="{4ED80D03-5C41-4C3F-95D2-64DEFA5D3759}" type="presParOf" srcId="{89636013-E412-42AA-B11F-E9D519029391}" destId="{4B27D7A1-4983-465D-82B8-2C7416153785}" srcOrd="20" destOrd="0" presId="urn:microsoft.com/office/officeart/2005/8/layout/target3"/>
    <dgm:cxn modelId="{B2BE254D-A301-4AF3-ABD2-C9EFEEF3B5DB}" type="presParOf" srcId="{89636013-E412-42AA-B11F-E9D519029391}" destId="{DA5EF04A-7866-4ECD-9906-7483B8A56AEA}" srcOrd="21" destOrd="0" presId="urn:microsoft.com/office/officeart/2005/8/layout/target3"/>
    <dgm:cxn modelId="{2AA4A07D-BDB7-4487-B8B6-5B36A745E363}" type="presParOf" srcId="{89636013-E412-42AA-B11F-E9D519029391}" destId="{5034E85A-5F1F-4539-97EF-AE45AB9F9432}" srcOrd="22" destOrd="0" presId="urn:microsoft.com/office/officeart/2005/8/layout/target3"/>
    <dgm:cxn modelId="{1A9F5EB7-6EC4-4E70-9DE5-8AFE7D612B2E}" type="presParOf" srcId="{89636013-E412-42AA-B11F-E9D519029391}" destId="{18A5F094-CC50-4C3A-A620-632F02058CBF}" srcOrd="23" destOrd="0" presId="urn:microsoft.com/office/officeart/2005/8/layout/target3"/>
    <dgm:cxn modelId="{9902B8C6-0FFE-4543-99F3-9C938C086EEF}" type="presParOf" srcId="{89636013-E412-42AA-B11F-E9D519029391}" destId="{C7451BA0-A62F-4F72-95A5-CF327CB8725D}" srcOrd="24" destOrd="0" presId="urn:microsoft.com/office/officeart/2005/8/layout/target3"/>
    <dgm:cxn modelId="{23020147-5B15-4574-91AE-846025B27AC1}" type="presParOf" srcId="{89636013-E412-42AA-B11F-E9D519029391}" destId="{3562A246-7082-4955-A350-307B329D7A6D}" srcOrd="25" destOrd="0" presId="urn:microsoft.com/office/officeart/2005/8/layout/target3"/>
    <dgm:cxn modelId="{0BFD8F2A-4343-4A05-9C42-EC2C73A93A01}" type="presParOf" srcId="{89636013-E412-42AA-B11F-E9D519029391}" destId="{23E42505-D2E4-4794-AFC5-BAFB9370EE8E}" srcOrd="26" destOrd="0" presId="urn:microsoft.com/office/officeart/2005/8/layout/target3"/>
    <dgm:cxn modelId="{CA1D7D54-2405-4601-9BA5-9EF86376B552}" type="presParOf" srcId="{89636013-E412-42AA-B11F-E9D519029391}" destId="{42853C43-2735-4DA8-AA62-186E6E535BA8}" srcOrd="2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546205-5DD6-40BB-888C-1FA6E52614DC}">
      <dsp:nvSpPr>
        <dsp:cNvPr id="0" name=""/>
        <dsp:cNvSpPr/>
      </dsp:nvSpPr>
      <dsp:spPr>
        <a:xfrm>
          <a:off x="0" y="519588"/>
          <a:ext cx="4937760" cy="493776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936E3D-8006-417F-9745-ACA3720B0934}">
      <dsp:nvSpPr>
        <dsp:cNvPr id="0" name=""/>
        <dsp:cNvSpPr/>
      </dsp:nvSpPr>
      <dsp:spPr>
        <a:xfrm>
          <a:off x="2468880" y="519588"/>
          <a:ext cx="5760719" cy="49377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Музыкальное сопровождение противопоказано:</a:t>
          </a:r>
          <a:endParaRPr lang="ru-RU" sz="2000" kern="1200" dirty="0"/>
        </a:p>
      </dsp:txBody>
      <dsp:txXfrm>
        <a:off x="2468880" y="519588"/>
        <a:ext cx="5760719" cy="493775"/>
      </dsp:txXfrm>
    </dsp:sp>
    <dsp:sp modelId="{8DE875BE-5AB1-42DA-A56E-30E36197FC1B}">
      <dsp:nvSpPr>
        <dsp:cNvPr id="0" name=""/>
        <dsp:cNvSpPr/>
      </dsp:nvSpPr>
      <dsp:spPr>
        <a:xfrm>
          <a:off x="370331" y="1013364"/>
          <a:ext cx="4197096" cy="419709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E9A9C4-F784-4291-8064-07711DA962C5}">
      <dsp:nvSpPr>
        <dsp:cNvPr id="0" name=""/>
        <dsp:cNvSpPr/>
      </dsp:nvSpPr>
      <dsp:spPr>
        <a:xfrm>
          <a:off x="2468880" y="1013364"/>
          <a:ext cx="5760719" cy="419709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детям, у кого резко повышается внутричерепное давление; </a:t>
          </a:r>
          <a:endParaRPr lang="ru-RU" sz="1600" kern="1200" dirty="0"/>
        </a:p>
      </dsp:txBody>
      <dsp:txXfrm>
        <a:off x="2468880" y="1013364"/>
        <a:ext cx="5760719" cy="493775"/>
      </dsp:txXfrm>
    </dsp:sp>
    <dsp:sp modelId="{79A13304-B397-4032-ACEC-0BC51323FF01}">
      <dsp:nvSpPr>
        <dsp:cNvPr id="0" name=""/>
        <dsp:cNvSpPr/>
      </dsp:nvSpPr>
      <dsp:spPr>
        <a:xfrm>
          <a:off x="740663" y="1507139"/>
          <a:ext cx="3456433" cy="345643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884547-1A81-432C-85E3-DE47CBFBC9B3}">
      <dsp:nvSpPr>
        <dsp:cNvPr id="0" name=""/>
        <dsp:cNvSpPr/>
      </dsp:nvSpPr>
      <dsp:spPr>
        <a:xfrm>
          <a:off x="2468880" y="1507139"/>
          <a:ext cx="5760719" cy="34564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-детям с предрасположенностью к судорогам;</a:t>
          </a:r>
          <a:endParaRPr lang="ru-RU" sz="1600" kern="1200" dirty="0"/>
        </a:p>
      </dsp:txBody>
      <dsp:txXfrm>
        <a:off x="2468880" y="1507139"/>
        <a:ext cx="5760719" cy="493775"/>
      </dsp:txXfrm>
    </dsp:sp>
    <dsp:sp modelId="{482FB61D-9F62-4F16-8EB0-9DD323723DF3}">
      <dsp:nvSpPr>
        <dsp:cNvPr id="0" name=""/>
        <dsp:cNvSpPr/>
      </dsp:nvSpPr>
      <dsp:spPr>
        <a:xfrm>
          <a:off x="1110994" y="2000914"/>
          <a:ext cx="2715770" cy="271577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3439AB-F82E-4777-ADDF-A1D373095810}">
      <dsp:nvSpPr>
        <dsp:cNvPr id="0" name=""/>
        <dsp:cNvSpPr/>
      </dsp:nvSpPr>
      <dsp:spPr>
        <a:xfrm>
          <a:off x="2468880" y="2000914"/>
          <a:ext cx="5760719" cy="27157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2468880" y="2000914"/>
        <a:ext cx="5760719" cy="493780"/>
      </dsp:txXfrm>
    </dsp:sp>
    <dsp:sp modelId="{49DC7815-8FCE-4FB6-9952-B46EA43B87D7}">
      <dsp:nvSpPr>
        <dsp:cNvPr id="0" name=""/>
        <dsp:cNvSpPr/>
      </dsp:nvSpPr>
      <dsp:spPr>
        <a:xfrm>
          <a:off x="1481329" y="2494695"/>
          <a:ext cx="1975101" cy="197510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65109D-1EA6-4FB2-BB03-A282D87AF00B}">
      <dsp:nvSpPr>
        <dsp:cNvPr id="0" name=""/>
        <dsp:cNvSpPr/>
      </dsp:nvSpPr>
      <dsp:spPr>
        <a:xfrm>
          <a:off x="2468880" y="2494695"/>
          <a:ext cx="5760719" cy="19751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-</a:t>
          </a:r>
          <a:r>
            <a:rPr lang="ru-RU" sz="1600" kern="1200" dirty="0" smtClean="0"/>
            <a:t>детям с серьезным состоянием здоровья, которое сопровождается отравлением организма;</a:t>
          </a:r>
          <a:endParaRPr lang="ru-RU" sz="1600" kern="1200" dirty="0"/>
        </a:p>
      </dsp:txBody>
      <dsp:txXfrm>
        <a:off x="2468880" y="2494695"/>
        <a:ext cx="5760719" cy="493775"/>
      </dsp:txXfrm>
    </dsp:sp>
    <dsp:sp modelId="{B66102AA-8F69-44F3-ABBC-8F892C60AAF4}">
      <dsp:nvSpPr>
        <dsp:cNvPr id="0" name=""/>
        <dsp:cNvSpPr/>
      </dsp:nvSpPr>
      <dsp:spPr>
        <a:xfrm>
          <a:off x="1851660" y="2988470"/>
          <a:ext cx="1234438" cy="123443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4B1AFE-322F-4436-95EF-01A9EEB96E15}">
      <dsp:nvSpPr>
        <dsp:cNvPr id="0" name=""/>
        <dsp:cNvSpPr/>
      </dsp:nvSpPr>
      <dsp:spPr>
        <a:xfrm>
          <a:off x="2468880" y="2988470"/>
          <a:ext cx="5760719" cy="12344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2468880" y="2988470"/>
        <a:ext cx="5760719" cy="493775"/>
      </dsp:txXfrm>
    </dsp:sp>
    <dsp:sp modelId="{0A786733-1BEE-47B8-9874-F71E387FC7D4}">
      <dsp:nvSpPr>
        <dsp:cNvPr id="0" name=""/>
        <dsp:cNvSpPr/>
      </dsp:nvSpPr>
      <dsp:spPr>
        <a:xfrm>
          <a:off x="2221992" y="3482245"/>
          <a:ext cx="493775" cy="49377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27D7A1-4983-465D-82B8-2C7416153785}">
      <dsp:nvSpPr>
        <dsp:cNvPr id="0" name=""/>
        <dsp:cNvSpPr/>
      </dsp:nvSpPr>
      <dsp:spPr>
        <a:xfrm>
          <a:off x="2460642" y="3810008"/>
          <a:ext cx="5760719" cy="493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-</a:t>
          </a:r>
          <a:r>
            <a:rPr lang="ru-RU" sz="1600" kern="1200" dirty="0" smtClean="0"/>
            <a:t>детям, страдающим от отита</a:t>
          </a:r>
          <a:r>
            <a:rPr lang="ru-RU" sz="2300" kern="1200" dirty="0" smtClean="0"/>
            <a:t>.</a:t>
          </a:r>
          <a:endParaRPr lang="ru-RU" sz="2300" kern="1200" dirty="0"/>
        </a:p>
      </dsp:txBody>
      <dsp:txXfrm>
        <a:off x="2460642" y="3810008"/>
        <a:ext cx="5760719" cy="4937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0DD26C9-6DF8-4FA5-B82F-85E9A5D2717A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1875840B-D160-4833-A390-2DBD342D2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7545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6D0E3D-1827-4845-B197-70D691732F6F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847C2-3324-45FC-963C-C3AF6FD91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5F6E88-9B88-42F7-964D-0083E4EA2C37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2CDCD-B4A8-440C-BEC8-79FCB533B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676E9B-1395-4779-8E41-105951582FA8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DDBC7-7FF1-4AA9-8539-5BC29D434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2A7A29-CB56-4223-A78B-CD29ACF2B266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9539E-BAB9-4923-8004-01A5FBA79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38A18-BF59-405C-876F-11A1D17F762D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6D231-94AC-4EF6-B4A7-94A23B60B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DA8C40-A29F-40C3-8E20-E9ED25F98CAF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480C4-F9DD-45F0-9875-092EFD48F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B70F1C-B671-4154-A8AE-9E592E49546D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FE551-6ADB-4A6F-8FAB-A7CFF61AD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4A54-5081-4B39-BF82-1F76480F34F8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C519F-F8B0-40A4-8A7A-5198C86A3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19037D-F781-4530-BD57-557863C9AFBE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732EA-1599-45D5-9E48-1E0E4773B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80D54E-525F-4468-B790-DCFBB8C0630D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D3AF5-C995-4897-AACE-1D823B45A0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995FA-3DFC-45B7-92F2-D7AB8FAF49C8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E862E-5691-4473-810F-D8C4DB66A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1FA9FEC-8C65-4B2D-8182-C940F8E0DA1C}" type="datetime1">
              <a:rPr lang="ru-RU"/>
              <a:pPr/>
              <a:t>30.03.2016</a:t>
            </a:fld>
            <a:endParaRPr lang="ru-RU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7F9DB34-685F-4A71-A173-8DB079898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/>
          </p:cNvSpPr>
          <p:nvPr/>
        </p:nvSpPr>
        <p:spPr bwMode="auto">
          <a:xfrm>
            <a:off x="395288" y="512763"/>
            <a:ext cx="8291512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dirty="0">
                <a:latin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</a:rPr>
            </a:br>
            <a:r>
              <a:rPr lang="ru-RU" sz="1600" dirty="0">
                <a:latin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Тема</a:t>
            </a:r>
            <a:r>
              <a:rPr lang="ru-RU" dirty="0" smtClean="0">
                <a:latin typeface="Times New Roman" pitchFamily="18" charset="0"/>
              </a:rPr>
              <a:t>:</a:t>
            </a:r>
          </a:p>
          <a:p>
            <a:pPr algn="ctr"/>
            <a:r>
              <a:rPr lang="ru-RU" sz="1600" dirty="0">
                <a:latin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</a:rPr>
              <a:t>«Музыкальное сопровождение  </a:t>
            </a:r>
            <a:r>
              <a:rPr lang="ru-RU" sz="1600" dirty="0">
                <a:latin typeface="Times New Roman" pitchFamily="18" charset="0"/>
              </a:rPr>
              <a:t>как составляющая часть урока физической культуры »</a:t>
            </a:r>
          </a:p>
        </p:txBody>
      </p:sp>
      <p:sp>
        <p:nvSpPr>
          <p:cNvPr id="14338" name="Rectangle 5"/>
          <p:cNvSpPr>
            <a:spLocks/>
          </p:cNvSpPr>
          <p:nvPr/>
        </p:nvSpPr>
        <p:spPr bwMode="auto">
          <a:xfrm>
            <a:off x="3348038" y="6308725"/>
            <a:ext cx="244792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1400" dirty="0" smtClean="0">
                <a:latin typeface="Times New Roman" pitchFamily="18" charset="0"/>
              </a:rPr>
              <a:t>Новичиха </a:t>
            </a:r>
            <a:endParaRPr lang="ru-RU" sz="1400" dirty="0">
              <a:latin typeface="Times New Roman" pitchFamily="18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1400" dirty="0" smtClean="0">
                <a:latin typeface="Times New Roman" pitchFamily="18" charset="0"/>
              </a:rPr>
              <a:t>2016</a:t>
            </a:r>
            <a:endParaRPr lang="ru-RU" sz="1400" dirty="0">
              <a:latin typeface="Times New Roman" pitchFamily="18" charset="0"/>
            </a:endParaRPr>
          </a:p>
        </p:txBody>
      </p:sp>
      <p:sp>
        <p:nvSpPr>
          <p:cNvPr id="14339" name="Rectangle 6"/>
          <p:cNvSpPr>
            <a:spLocks/>
          </p:cNvSpPr>
          <p:nvPr/>
        </p:nvSpPr>
        <p:spPr bwMode="auto">
          <a:xfrm>
            <a:off x="5940425" y="3429000"/>
            <a:ext cx="27463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400" b="1" dirty="0" smtClean="0">
                <a:latin typeface="Times New Roman" pitchFamily="18" charset="0"/>
              </a:rPr>
              <a:t>Выполнил: </a:t>
            </a:r>
            <a:r>
              <a:rPr lang="ru-RU" sz="1400" u="sng" dirty="0" smtClean="0">
                <a:latin typeface="Times New Roman" pitchFamily="18" charset="0"/>
              </a:rPr>
              <a:t>Пастухов Виктор Сергеевич .,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1400" i="1" dirty="0">
              <a:latin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400" i="1" dirty="0">
                <a:latin typeface="Times New Roman" pitchFamily="18" charset="0"/>
              </a:rPr>
              <a:t>Учитель физической культуры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400" i="1" dirty="0" smtClean="0">
                <a:latin typeface="Times New Roman" pitchFamily="18" charset="0"/>
              </a:rPr>
              <a:t>МБОУ «</a:t>
            </a:r>
            <a:r>
              <a:rPr lang="ru-RU" sz="1400" i="1" dirty="0" err="1" smtClean="0">
                <a:latin typeface="Times New Roman" pitchFamily="18" charset="0"/>
              </a:rPr>
              <a:t>Новичихинская</a:t>
            </a:r>
            <a:r>
              <a:rPr lang="ru-RU" sz="1400" i="1" dirty="0" smtClean="0">
                <a:latin typeface="Times New Roman" pitchFamily="18" charset="0"/>
              </a:rPr>
              <a:t> СОШ»</a:t>
            </a:r>
            <a:endParaRPr lang="ru-RU" sz="1400" dirty="0">
              <a:latin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900" dirty="0">
                <a:latin typeface="Times New Roman" pitchFamily="18" charset="0"/>
              </a:rPr>
              <a:t>                                     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900" dirty="0"/>
          </a:p>
        </p:txBody>
      </p:sp>
      <p:pic>
        <p:nvPicPr>
          <p:cNvPr id="14340" name="Picture 7" descr="Календарно тематическое планирование по физкультуре 7 11кл -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571744"/>
            <a:ext cx="38068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170957301"/>
              </p:ext>
            </p:extLst>
          </p:nvPr>
        </p:nvGraphicFramePr>
        <p:xfrm>
          <a:off x="555625" y="555625"/>
          <a:ext cx="8229600" cy="5976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1400" b="1" smtClean="0">
                <a:latin typeface="Times New Roman" pitchFamily="18" charset="0"/>
              </a:rPr>
              <a:t>Заключение</a:t>
            </a:r>
            <a:r>
              <a:rPr lang="ru-RU" b="1" smtClean="0"/>
              <a:t> 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7211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</a:rPr>
              <a:t>Музыка  и   движение – это средства, которые  благотворно  действуют на ребенка. Музыкально-пластические  движения  выполняют  релаксационную функцию, помогают  добиться  эмоциональной   разрядки, снять   умственные перегрузки  и утомление. Ритм, который   музыка   диктует   головному  мозгу, снимает    нервное     напряжение.  Движение    и   танец,  помогают     ребенку подружиться  с другими  детьми, дают  определенный   психотерапевтический эффект.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</a:rPr>
              <a:t>Коррекция и профилактика имеющихся отклонений в развитии ребёнка   с помощью Музыкального сопровождения:  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</a:rPr>
              <a:t>	-  развитие общей, мелкой моторики;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1400" dirty="0" smtClean="0">
                <a:latin typeface="Times New Roman" pitchFamily="18" charset="0"/>
              </a:rPr>
              <a:t>	-  формирование правильного дыхания;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1400" dirty="0" smtClean="0">
                <a:latin typeface="Times New Roman" pitchFamily="18" charset="0"/>
              </a:rPr>
              <a:t>	-  развитие способности ориентироваться в пространстве;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1400" dirty="0" smtClean="0">
                <a:latin typeface="Times New Roman" pitchFamily="18" charset="0"/>
              </a:rPr>
              <a:t>	-  выработка четких координированных движений во взаимосвязи с речью;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1400" dirty="0" smtClean="0">
                <a:latin typeface="Times New Roman" pitchFamily="18" charset="0"/>
              </a:rPr>
              <a:t>	-  развитие фонематического слуха, просодических компонентов;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dirty="0" smtClean="0">
                <a:latin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Прямоугольник 6"/>
          <p:cNvSpPr>
            <a:spLocks noChangeArrowheads="1"/>
          </p:cNvSpPr>
          <p:nvPr/>
        </p:nvSpPr>
        <p:spPr bwMode="auto">
          <a:xfrm>
            <a:off x="785813" y="642938"/>
            <a:ext cx="7786687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</a:rPr>
              <a:t>-  формирование навыка релаксации;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</a:rPr>
              <a:t>	-  развитие и коррекция музыкально-ритмических движений.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</a:rPr>
              <a:t>	-  Правильный выбор музыкальных произведений  – ключевой фактор </a:t>
            </a:r>
            <a:r>
              <a:rPr lang="ru-RU" sz="1400" dirty="0" smtClean="0">
                <a:latin typeface="Times New Roman" pitchFamily="18" charset="0"/>
              </a:rPr>
              <a:t>здоровье сберегающих </a:t>
            </a:r>
            <a:r>
              <a:rPr lang="ru-RU" sz="1400" dirty="0">
                <a:latin typeface="Times New Roman" pitchFamily="18" charset="0"/>
              </a:rPr>
              <a:t>технологий. 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</a:rPr>
              <a:t>            Для </a:t>
            </a:r>
            <a:r>
              <a:rPr lang="ru-RU" sz="1400" dirty="0">
                <a:latin typeface="Times New Roman" pitchFamily="18" charset="0"/>
              </a:rPr>
              <a:t>того чтобы музыка оказывала благотворное влияние на ребенка, она должна соответствовать его эмоциональному состоянию.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</a:rPr>
              <a:t>         Еще </a:t>
            </a:r>
            <a:r>
              <a:rPr lang="ru-RU" sz="1400" dirty="0">
                <a:latin typeface="Times New Roman" pitchFamily="18" charset="0"/>
              </a:rPr>
              <a:t>в 1916 г. В.М.Бехтерев писал: </a:t>
            </a:r>
            <a:r>
              <a:rPr lang="ru-RU" sz="1400" i="1" dirty="0">
                <a:latin typeface="Times New Roman" pitchFamily="18" charset="0"/>
              </a:rPr>
              <a:t>«Музыкальное произведение, по своему состоянию совпадающее с настроением слушающего, производит сильное впечатление.»</a:t>
            </a:r>
            <a:endParaRPr lang="ru-RU" sz="1400" dirty="0">
              <a:latin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</a:rPr>
              <a:t>         Музыка</a:t>
            </a:r>
            <a:r>
              <a:rPr lang="ru-RU" sz="1400" dirty="0">
                <a:latin typeface="Times New Roman" pitchFamily="18" charset="0"/>
              </a:rPr>
              <a:t>  помогает создать полноценные условия для сохранения здоровья детей,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</a:rPr>
              <a:t>	развивает  интерес к занятиям, включающим </a:t>
            </a:r>
            <a:r>
              <a:rPr lang="ru-RU" sz="1400" dirty="0" smtClean="0">
                <a:latin typeface="Times New Roman" pitchFamily="18" charset="0"/>
              </a:rPr>
              <a:t>здоровье сберегающие </a:t>
            </a:r>
            <a:r>
              <a:rPr lang="ru-RU" sz="1400" dirty="0">
                <a:latin typeface="Times New Roman" pitchFamily="18" charset="0"/>
              </a:rPr>
              <a:t>технологии,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</a:rPr>
              <a:t>	внедрить эти технологии в ежедневный образовательный процесс .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</a:rPr>
              <a:t>	 закрепить навыки и умения детей, с целью улучшения физического здоровья, голосовых и музыкальных  данных, а так же здоровья психики ребенка и комфортного состояния в образовательном процессе.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Прямоугольник 2"/>
          <p:cNvSpPr>
            <a:spLocks noChangeArrowheads="1"/>
          </p:cNvSpPr>
          <p:nvPr/>
        </p:nvSpPr>
        <p:spPr bwMode="auto">
          <a:xfrm>
            <a:off x="571500" y="428625"/>
            <a:ext cx="8072438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На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основе применения различных видов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музыкального сопровождения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происходит преобразование моторной сферы. Ученикам  доступно регулирование двигательной активности, стремление достичь положительного результата, а также осознанное отношение к качеству выполнения игровых действий.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Таким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образом, мы считаем, что применение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музыкального сопровождения,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его различных форм и технологий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позволит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качественно и ненавязчиво подойти к достижению поставленной цели решить обозначенные задачи.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Ориентация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успех, высокая эмоциональная насыщенность занятий, постоянная опора на интерес, воспитание чувства восприятия, музыкальных способностей дает положительный эффект в укреплении и закреплении здоровья детей средствами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музыкального сопровождения.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2"/>
          <p:cNvSpPr>
            <a:spLocks noGrp="1"/>
          </p:cNvSpPr>
          <p:nvPr>
            <p:ph type="title"/>
          </p:nvPr>
        </p:nvSpPr>
        <p:spPr>
          <a:xfrm>
            <a:off x="428625" y="271462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pPr algn="l" eaLnBrk="1" hangingPunct="1"/>
            <a:r>
              <a:rPr lang="ru-RU" sz="1400" b="1" smtClean="0">
                <a:latin typeface="Times New Roman" pitchFamily="18" charset="0"/>
              </a:rPr>
              <a:t>Введение</a:t>
            </a:r>
          </a:p>
        </p:txBody>
      </p:sp>
      <p:sp>
        <p:nvSpPr>
          <p:cNvPr id="16386" name="Rectangle 5"/>
          <p:cNvSpPr>
            <a:spLocks noGrp="1"/>
          </p:cNvSpPr>
          <p:nvPr>
            <p:ph type="body" idx="1"/>
          </p:nvPr>
        </p:nvSpPr>
        <p:spPr>
          <a:xfrm>
            <a:off x="900113" y="1412875"/>
            <a:ext cx="7772400" cy="5040313"/>
          </a:xfrm>
        </p:spPr>
        <p:txBody>
          <a:bodyPr/>
          <a:lstStyle/>
          <a:p>
            <a:pPr marL="609600" indent="-609600" eaLnBrk="1" hangingPunct="1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</a:rPr>
              <a:t>Древние римляне считали, что корень учения горек. Но когда педагог призывает в союзники интерес, когда дети заражаются жаждой знаний, стремлением к активному, творческому труду, корень учения меняет свой вкус и вызывает у детей вполне здоровый аппетит.</a:t>
            </a:r>
            <a:endParaRPr lang="en-US" sz="1400" dirty="0" smtClean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</a:rPr>
              <a:t>Интерес в обучении неразрывно связан с чувством удовольствия и радости, которое доставляют человеку работа и творчество. Интерес и радость познания необходимы, чтобы дети были счастливы.</a:t>
            </a:r>
            <a:endParaRPr lang="en-US" sz="1400" dirty="0" smtClean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</a:rPr>
              <a:t>Развитию познавательного интереса способствует такая организация обучения, при которой ребёнок действует активно, вовлекается в процесс самостоятельного поиска и открытия новых знаний, решает вопросы проблемного, творческого характера. Только при активном отношении ребёнка к делу, их непосредственном участии в процессе пробуждается интерес.</a:t>
            </a:r>
            <a:endParaRPr lang="en-US" sz="1400" dirty="0" smtClean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endParaRPr lang="ru-RU" sz="1400" dirty="0" smtClean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4"/>
          <p:cNvSpPr>
            <a:spLocks noChangeArrowheads="1"/>
          </p:cNvSpPr>
          <p:nvPr/>
        </p:nvSpPr>
        <p:spPr bwMode="auto">
          <a:xfrm>
            <a:off x="642938" y="835025"/>
            <a:ext cx="8143875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</a:rPr>
              <a:t>Многочисленные исследования показали, что около 25-30% детей пришедших в первые классы, имеют те или иные отклонения в состоянии здоровья. За период обучения в школе количество здоровых детей уменьшается в 4 раза. </a:t>
            </a:r>
            <a:br>
              <a:rPr lang="ru-RU" sz="1400" dirty="0">
                <a:latin typeface="Times New Roman" pitchFamily="18" charset="0"/>
              </a:rPr>
            </a:br>
            <a:r>
              <a:rPr lang="ru-RU" sz="1400" dirty="0">
                <a:latin typeface="Times New Roman" pitchFamily="18" charset="0"/>
              </a:rPr>
              <a:t>При всей многогранности подходов к сбережению и укреплению здоровья школьников (питание, экология, психология, гигиена и т.д.) на первое место выходит всё же фактор двигательной активности. И </a:t>
            </a:r>
            <a:r>
              <a:rPr lang="ru-RU" sz="1400" dirty="0" smtClean="0">
                <a:latin typeface="Times New Roman" pitchFamily="18" charset="0"/>
              </a:rPr>
              <a:t>музыкальное сопровождение в </a:t>
            </a:r>
            <a:r>
              <a:rPr lang="ru-RU" sz="1400" dirty="0">
                <a:latin typeface="Times New Roman" pitchFamily="18" charset="0"/>
              </a:rPr>
              <a:t>этом смысле оказывается одним из стержневых видов деятельности, поскольку по своей природе является синтетическим, объединяющим музыку, движение и слово. Доказано, что занятия движениями под музыку для детей имеет особое значение, потому что двигательные упражнения тренируют в первую очередь мозг, подвижность нервных процессов.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539750" y="549275"/>
            <a:ext cx="8207375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</a:rPr>
              <a:t>          </a:t>
            </a:r>
            <a:r>
              <a:rPr lang="ru-RU" sz="1400" dirty="0" err="1" smtClean="0">
                <a:latin typeface="Times New Roman" pitchFamily="18" charset="0"/>
              </a:rPr>
              <a:t>Здоровьесберегающие</a:t>
            </a:r>
            <a:r>
              <a:rPr lang="ru-RU" sz="1400" dirty="0" smtClean="0">
                <a:latin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</a:rPr>
              <a:t>технологии в арт- педагогике – способ организации и последовательных действий в ходе учебно–воспитательного процесса, реализации образовательных программ на основе всестороннего учета индивидуального здоровья обучающихся, особенностей их возрастного, психофизического, духовно – нравственного состояния и развития, сохранение и укрепление здоровья. Может ли учитель физической культуры с помощью </a:t>
            </a:r>
            <a:r>
              <a:rPr lang="ru-RU" sz="1400" dirty="0" smtClean="0">
                <a:latin typeface="Times New Roman" pitchFamily="18" charset="0"/>
              </a:rPr>
              <a:t>здоровье сберегающих </a:t>
            </a:r>
            <a:r>
              <a:rPr lang="ru-RU" sz="1400" dirty="0">
                <a:latin typeface="Times New Roman" pitchFamily="18" charset="0"/>
              </a:rPr>
              <a:t>технологий сохранять и укреплять здоровье учащихся?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</a:rPr>
              <a:t>          В.В. Путин в </a:t>
            </a:r>
            <a:r>
              <a:rPr lang="ru-RU" sz="1400" dirty="0">
                <a:latin typeface="Times New Roman" pitchFamily="18" charset="0"/>
              </a:rPr>
              <a:t>проекте Национальной образовательной инициативы «Наша новая школа» одним из основных направлений назвал сохранение и укрепление здоровья школьников. По его мнению, этим вопросам необходимо уделять внимание не только в семье, но и в образовательных учреждениях, где дети проводят значительную часть времени. Кроме того,«нужно уйти от усредненного подхода. К каждому ученику должен быть применен индивидуальный подход, </a:t>
            </a:r>
            <a:r>
              <a:rPr lang="ru-RU" sz="1400" dirty="0" err="1">
                <a:latin typeface="Times New Roman" pitchFamily="18" charset="0"/>
              </a:rPr>
              <a:t>минимизирующий</a:t>
            </a:r>
            <a:r>
              <a:rPr lang="ru-RU" sz="1400" dirty="0">
                <a:latin typeface="Times New Roman" pitchFamily="18" charset="0"/>
              </a:rPr>
              <a:t> риски для здоровья в процессе обучения». Поэтому наряду с разработанными планами проведения занятий с детьми </a:t>
            </a:r>
            <a:r>
              <a:rPr lang="ru-RU" sz="1400" dirty="0" smtClean="0">
                <a:latin typeface="Times New Roman" pitchFamily="18" charset="0"/>
              </a:rPr>
              <a:t>используем  музыкальное сопровождение. </a:t>
            </a:r>
            <a:endParaRPr lang="ru-RU" sz="1400" dirty="0">
              <a:latin typeface="Times New Roman" pitchFamily="18" charset="0"/>
            </a:endParaRPr>
          </a:p>
        </p:txBody>
      </p:sp>
      <p:pic>
        <p:nvPicPr>
          <p:cNvPr id="4" name="Picture 5" descr="С этого учебного года в некоторых школах увеличили количество уроков физкультуры НеФакт.инф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822569"/>
            <a:ext cx="2313831" cy="1846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981075"/>
            <a:ext cx="8229600" cy="518477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None/>
            </a:pPr>
            <a:r>
              <a:rPr lang="ru-RU" sz="1400" b="1" dirty="0" smtClean="0">
                <a:latin typeface="Times New Roman" pitchFamily="18" charset="0"/>
              </a:rPr>
              <a:t>В музыкальное сопровождение входят</a:t>
            </a:r>
            <a:r>
              <a:rPr lang="ru-RU" sz="1400" dirty="0" smtClean="0">
                <a:latin typeface="Times New Roman" pitchFamily="18" charset="0"/>
              </a:rPr>
              <a:t>  специфические упражнения под музыку с использованием лексического материала, танцевальных движений. Способствует развитию чувства ритма, упорядочивают  темп и ритм, снижают общую скованность, напряжение, формирует плавность движений, пластичность движений, умение владеть своим телом.  Урок с музыкальным сопровождением - это танец, мимика и жест является одним из древнейших способов выражения чувств и переживаний. Музыкально – ритмические упражнения выполняют релаксационную функцию, помогает добиться эмоциональной разрядки, снять умственную перегрузку и переутомление.</a:t>
            </a:r>
            <a:endParaRPr lang="en-US" sz="1400" dirty="0" smtClean="0"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</a:rPr>
              <a:t>Актуальность применения музыкального сопровождения  вызвана необходимостью повышения эффективности учебно-воспитательного  процесса,</a:t>
            </a:r>
            <a:r>
              <a:rPr lang="en-US" sz="1400" dirty="0" smtClean="0">
                <a:latin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</a:rPr>
              <a:t>его результативности за счёт комплексного</a:t>
            </a:r>
            <a:r>
              <a:rPr lang="en-US" sz="1400" dirty="0" smtClean="0">
                <a:latin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</a:rPr>
              <a:t>использования</a:t>
            </a:r>
            <a:r>
              <a:rPr lang="en-US" sz="1400" dirty="0" smtClean="0">
                <a:latin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</a:rPr>
              <a:t>двигательных упражнений. </a:t>
            </a:r>
            <a:endParaRPr lang="en-US" sz="1400" dirty="0" smtClean="0"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</a:rPr>
              <a:t>Занятия с музыкой</a:t>
            </a:r>
            <a:r>
              <a:rPr lang="en-US" sz="1400" dirty="0" smtClean="0">
                <a:latin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</a:rPr>
              <a:t> положительно влияют на умственное развитие</a:t>
            </a:r>
            <a:r>
              <a:rPr lang="en-US" sz="1400" dirty="0" smtClean="0">
                <a:latin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</a:rPr>
              <a:t>детей. Так же создают благоприятные условия для развития творческого воображения школьников. Бесспорно их воздействие на</a:t>
            </a:r>
            <a:r>
              <a:rPr lang="en-US" sz="1400" dirty="0" smtClean="0">
                <a:latin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</a:rPr>
              <a:t>формирование произвольного внимания, развитие памяти.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642938" y="714375"/>
            <a:ext cx="8072437" cy="248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ru-RU" sz="1400" dirty="0">
                <a:latin typeface="Times New Roman" pitchFamily="18" charset="0"/>
              </a:rPr>
              <a:t>Моя </a:t>
            </a:r>
            <a:r>
              <a:rPr lang="ru-RU" sz="1400" dirty="0" smtClean="0">
                <a:latin typeface="Times New Roman" pitchFamily="18" charset="0"/>
              </a:rPr>
              <a:t>задача: </a:t>
            </a:r>
            <a:endParaRPr lang="en-US" sz="1400" dirty="0">
              <a:latin typeface="Times New Roman" pitchFamily="18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sz="1400" dirty="0">
                <a:latin typeface="Times New Roman" pitchFamily="18" charset="0"/>
              </a:rPr>
              <a:t>	</a:t>
            </a:r>
            <a:r>
              <a:rPr lang="ru-RU" sz="1400" dirty="0">
                <a:latin typeface="Times New Roman" pitchFamily="18" charset="0"/>
              </a:rPr>
              <a:t>как педагога – создать полноценные </a:t>
            </a:r>
            <a:endParaRPr lang="en-US" sz="1400" dirty="0">
              <a:latin typeface="Times New Roman" pitchFamily="18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sz="1400" dirty="0">
                <a:latin typeface="Times New Roman" pitchFamily="18" charset="0"/>
              </a:rPr>
              <a:t>	</a:t>
            </a:r>
            <a:r>
              <a:rPr lang="ru-RU" sz="1400" dirty="0">
                <a:latin typeface="Times New Roman" pitchFamily="18" charset="0"/>
              </a:rPr>
              <a:t>условия для сохранения здоровья детей, развить</a:t>
            </a:r>
            <a:endParaRPr lang="en-US" sz="1400" dirty="0">
              <a:latin typeface="Times New Roman" pitchFamily="18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sz="1400" dirty="0">
                <a:latin typeface="Times New Roman" pitchFamily="18" charset="0"/>
              </a:rPr>
              <a:t>	</a:t>
            </a:r>
            <a:r>
              <a:rPr lang="ru-RU" sz="1400" dirty="0">
                <a:latin typeface="Times New Roman" pitchFamily="18" charset="0"/>
              </a:rPr>
              <a:t> интерес к занятиям, включающим </a:t>
            </a:r>
            <a:r>
              <a:rPr lang="ru-RU" sz="1400" dirty="0" err="1" smtClean="0">
                <a:latin typeface="Times New Roman" pitchFamily="18" charset="0"/>
              </a:rPr>
              <a:t>здоровьесберегающие</a:t>
            </a:r>
            <a:r>
              <a:rPr lang="ru-RU" sz="1400" dirty="0" smtClean="0">
                <a:latin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</a:rPr>
              <a:t>технологии, внедрить эти технологии в ежедневный образовательный процесс и закрепить навыки и умения детей, с целью улучшения физического здоровья, голосовых и музыкальных данных, а так же здоровья психики ребенка и комфортного состояния в образовательном процессе.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1400" b="1" smtClean="0">
                <a:latin typeface="Times New Roman" pitchFamily="18" charset="0"/>
              </a:rPr>
              <a:t>Цели и задачи</a:t>
            </a:r>
          </a:p>
        </p:txBody>
      </p:sp>
      <p:sp>
        <p:nvSpPr>
          <p:cNvPr id="53258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1400" b="1" dirty="0" smtClean="0">
                <a:latin typeface="Times New Roman" pitchFamily="18" charset="0"/>
              </a:rPr>
              <a:t>Цель :</a:t>
            </a:r>
          </a:p>
          <a:p>
            <a:r>
              <a:rPr lang="ru-RU" sz="1400" b="1" dirty="0" smtClean="0">
                <a:latin typeface="Times New Roman" pitchFamily="18" charset="0"/>
              </a:rPr>
              <a:t>Укрепление и сохранение здоровья детей младшего школьного возраста, на уроках физической культуры средствами музыкального сопровождения.</a:t>
            </a:r>
          </a:p>
          <a:p>
            <a:endParaRPr lang="ru-RU" sz="1400" b="1" dirty="0" smtClean="0">
              <a:latin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sz="1400" b="1" dirty="0" smtClean="0">
                <a:latin typeface="Times New Roman" pitchFamily="18" charset="0"/>
              </a:rPr>
              <a:t>Задачи :</a:t>
            </a:r>
          </a:p>
          <a:p>
            <a:r>
              <a:rPr lang="ru-RU" sz="1400" b="1" dirty="0" smtClean="0">
                <a:latin typeface="Times New Roman" pitchFamily="18" charset="0"/>
              </a:rPr>
              <a:t>Обучающая: </a:t>
            </a:r>
            <a:r>
              <a:rPr lang="ru-RU" sz="1400" b="1" dirty="0" err="1" smtClean="0">
                <a:latin typeface="Times New Roman" pitchFamily="18" charset="0"/>
              </a:rPr>
              <a:t>спобствовать</a:t>
            </a:r>
            <a:r>
              <a:rPr lang="ru-RU" sz="1400" b="1" dirty="0" smtClean="0">
                <a:latin typeface="Times New Roman" pitchFamily="18" charset="0"/>
              </a:rPr>
              <a:t> развитию самостоятельного применения музыки в упражнениях.</a:t>
            </a:r>
          </a:p>
          <a:p>
            <a:r>
              <a:rPr lang="ru-RU" sz="1400" b="1" dirty="0" smtClean="0">
                <a:latin typeface="Times New Roman" pitchFamily="18" charset="0"/>
              </a:rPr>
              <a:t>Развивающая:  развивать координацию движений средствами музыкального сопровождения.</a:t>
            </a:r>
          </a:p>
          <a:p>
            <a:r>
              <a:rPr lang="ru-RU" sz="1400" b="1" dirty="0" smtClean="0">
                <a:latin typeface="Times New Roman" pitchFamily="18" charset="0"/>
              </a:rPr>
              <a:t>Воспитательная: воспитывать чувства ритма, толерантного отношения среди учащихся.</a:t>
            </a:r>
          </a:p>
          <a:p>
            <a:endParaRPr lang="ru-RU" sz="1400" b="1" dirty="0" smtClean="0">
              <a:latin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785813" y="571500"/>
            <a:ext cx="7786687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</a:rPr>
              <a:t>К урокам с музыкальным сопровождениям  относят: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Креативная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гимнастика» предусматривает целенаправленную работу педагога по применению нестандартных упражнений, специальных заданий, творческих игр, направленных на развитие выдумки, творческой инициативы. 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Игропластика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 основывается на нетрадиционной методике развития мышечной силы и гибкости занимающихся. 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Здесь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используются элементы древних гимнастических движений (йога и упражнения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стретчинга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выполняемые в игровой сюжетной форме). 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Стретчинг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 – это система естественных статических растяжек мышц тела и суставно-связочного аппарата рук, ног, способствующая укреплению позвоночника и позволяющая предотвратить нарушения осанки и исправить ее.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60350"/>
            <a:ext cx="8229600" cy="589438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Так же растяжка способствует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развитию гибкости,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раскрепощенности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уверенности в себе. «Ритмопластика»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предполагает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упражнения, упражнения на гибкость,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коррекционные упражнения, упражнения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 музыку резкой сменой темпа,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самостоятельное составление несложных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ритмических композиций с предметами и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 них. «Эвритмия» – искусство движения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один из методов гармонического развития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ребенка. Так же, как ритм звучит в речи и в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музыке, он может быть выражен в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эвритмическом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движении непосредственно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ногами, руками, пальцами.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sz="1400" dirty="0" smtClean="0">
              <a:latin typeface="Times New Roman" pitchFamily="18" charset="0"/>
            </a:endParaRPr>
          </a:p>
        </p:txBody>
      </p:sp>
      <p:pic>
        <p:nvPicPr>
          <p:cNvPr id="28674" name="Picture 5" descr="В Сочи во время урока физкультуры умер 8-летний школь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620713"/>
            <a:ext cx="4572000" cy="343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</TotalTime>
  <Words>718</Words>
  <Application>Microsoft Office PowerPoint</Application>
  <PresentationFormat>Экран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Презентация PowerPoint</vt:lpstr>
      <vt:lpstr>Введение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Цели и задачи</vt:lpstr>
      <vt:lpstr>Презентация PowerPoint</vt:lpstr>
      <vt:lpstr>Презентация PowerPoint</vt:lpstr>
      <vt:lpstr>Презентация PowerPoint</vt:lpstr>
      <vt:lpstr>Заключение </vt:lpstr>
      <vt:lpstr>Презентация PowerPoint</vt:lpstr>
      <vt:lpstr>Презентация PowerPoint</vt:lpstr>
      <vt:lpstr>Спасибо за внимание!</vt:lpstr>
    </vt:vector>
  </TitlesOfParts>
  <Company>ООО "Тольяттикаучук"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zhiltsovda</dc:creator>
  <cp:lastModifiedBy>Администратор</cp:lastModifiedBy>
  <cp:revision>43</cp:revision>
  <dcterms:created xsi:type="dcterms:W3CDTF">2014-09-10T08:44:03Z</dcterms:created>
  <dcterms:modified xsi:type="dcterms:W3CDTF">2016-03-30T10:33:53Z</dcterms:modified>
</cp:coreProperties>
</file>