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9" r:id="rId2"/>
    <p:sldId id="270" r:id="rId3"/>
    <p:sldId id="278" r:id="rId4"/>
    <p:sldId id="283" r:id="rId5"/>
    <p:sldId id="272" r:id="rId6"/>
    <p:sldId id="271" r:id="rId7"/>
    <p:sldId id="273" r:id="rId8"/>
    <p:sldId id="285" r:id="rId9"/>
    <p:sldId id="279" r:id="rId10"/>
    <p:sldId id="280" r:id="rId11"/>
    <p:sldId id="284" r:id="rId12"/>
    <p:sldId id="281" r:id="rId13"/>
    <p:sldId id="28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0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23.12.2016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23.12.2016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23.12.2016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76672"/>
            <a:ext cx="7228656" cy="5979064"/>
          </a:xfrm>
        </p:spPr>
        <p:txBody>
          <a:bodyPr>
            <a:normAutofit/>
          </a:bodyPr>
          <a:lstStyle/>
          <a:p>
            <a:pPr lvl="0">
              <a:buNone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3600" dirty="0" smtClean="0"/>
              <a:t>Единственный путь, ведущий к знанию, - это деятельность.</a:t>
            </a:r>
          </a:p>
          <a:p>
            <a:pPr>
              <a:buNone/>
            </a:pPr>
            <a:r>
              <a:rPr lang="ru-RU" sz="3600" dirty="0" smtClean="0"/>
              <a:t>                                Б.Шоу                                              </a:t>
            </a:r>
            <a:endParaRPr lang="ru-RU" sz="3600" dirty="0"/>
          </a:p>
        </p:txBody>
      </p:sp>
      <p:pic>
        <p:nvPicPr>
          <p:cNvPr id="4" name="Рисунок 3" descr="934c0477c277aa4a4d965e051c74058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57356" y="3143248"/>
            <a:ext cx="4470796" cy="31558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Группа 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i="1" dirty="0" smtClean="0"/>
              <a:t>Древнерусские имена давались не по святцам, а по порядку появления на свет детей. Первыми именами стали числительные. И если в крестьянской семье семеро </a:t>
            </a:r>
            <a:r>
              <a:rPr lang="ru-RU" i="1" dirty="0" err="1" smtClean="0"/>
              <a:t>детей,то</a:t>
            </a:r>
            <a:r>
              <a:rPr lang="ru-RU" i="1" dirty="0" smtClean="0"/>
              <a:t> их могли назвать так: </a:t>
            </a:r>
            <a:r>
              <a:rPr lang="ru-RU" i="1" dirty="0" err="1" smtClean="0"/>
              <a:t>Первуш</a:t>
            </a:r>
            <a:r>
              <a:rPr lang="ru-RU" i="1" dirty="0" smtClean="0"/>
              <a:t>, </a:t>
            </a:r>
            <a:r>
              <a:rPr lang="ru-RU" i="1" dirty="0" err="1" smtClean="0"/>
              <a:t>Второк</a:t>
            </a:r>
            <a:r>
              <a:rPr lang="ru-RU" i="1" dirty="0" smtClean="0"/>
              <a:t>, Третьяк, Четвертак, Пяток, Шесток, </a:t>
            </a:r>
            <a:r>
              <a:rPr lang="ru-RU" i="1" dirty="0" err="1" smtClean="0"/>
              <a:t>Семый</a:t>
            </a:r>
            <a:r>
              <a:rPr lang="ru-RU" i="1" dirty="0" smtClean="0"/>
              <a:t>. К этим именам добавлялись еще и клички, например: </a:t>
            </a:r>
            <a:r>
              <a:rPr lang="ru-RU" i="1" dirty="0" err="1" smtClean="0"/>
              <a:t>Ждан</a:t>
            </a:r>
            <a:r>
              <a:rPr lang="ru-RU" i="1" dirty="0" smtClean="0"/>
              <a:t> </a:t>
            </a:r>
            <a:r>
              <a:rPr lang="ru-RU" i="1" dirty="0" err="1" smtClean="0"/>
              <a:t>Первуш</a:t>
            </a:r>
            <a:r>
              <a:rPr lang="ru-RU" i="1" dirty="0" smtClean="0"/>
              <a:t> ( то есть желанный первенец), Неждан </a:t>
            </a:r>
            <a:r>
              <a:rPr lang="ru-RU" i="1" dirty="0" err="1" smtClean="0"/>
              <a:t>Семый</a:t>
            </a:r>
            <a:r>
              <a:rPr lang="ru-RU" i="1" dirty="0" smtClean="0"/>
              <a:t> (то есть нежданный седьмой ребенок), Крикун Пяток, Егоза Шесток, Пузан Четвертак, Веселка Третьяк. Эти имена числительные впоследствии стали фамилиями. Во всем мире известен наш многократный чемпион, вратарь-хоккеист Владислав Третьяк.</a:t>
            </a:r>
          </a:p>
          <a:p>
            <a:r>
              <a:rPr lang="ru-RU" b="1" dirty="0" smtClean="0"/>
              <a:t>Дополнительное задание: </a:t>
            </a:r>
            <a:r>
              <a:rPr lang="ru-RU" dirty="0" smtClean="0"/>
              <a:t>выпишите из текста в тетрадь сложные слова, выделите в них корни.</a:t>
            </a:r>
          </a:p>
          <a:p>
            <a:endParaRPr lang="ru-RU" i="1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Группа 4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i="1" dirty="0" smtClean="0"/>
              <a:t>Учёные считают, что если принять условно уровень здоровья за сто процентов, то на двадцать процентов он зависит от наследственных факторов, на двадцать – от окружающей среды, на десять – от системы здравоохранения, а на остальные пятьдесят – от самого человека.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   По данным исследований, каждый третий житель России для поддержания здорового образа жизни готов принимать витамины, заниматься спортом. Каждый второй – регулярно совершать прогулки на свежем воздухе. Но, по мнению многих, здоровый образ жизни в первую очередь подразумевает отказ от вредных привычек.</a:t>
            </a:r>
          </a:p>
          <a:p>
            <a:pPr>
              <a:buNone/>
            </a:pPr>
            <a:r>
              <a:rPr lang="ru-RU" b="1" dirty="0" smtClean="0"/>
              <a:t>Дополнительное задание: </a:t>
            </a:r>
            <a:r>
              <a:rPr lang="ru-RU" dirty="0" smtClean="0"/>
              <a:t>морфологический разбор слова «здоровья» (из 1-го предложения)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i="1" dirty="0" smtClean="0"/>
              <a:t>Напишите небольшую сказку или рассказ с использованием числительных</a:t>
            </a:r>
            <a:endParaRPr lang="ru-RU" i="1" dirty="0"/>
          </a:p>
        </p:txBody>
      </p:sp>
      <p:pic>
        <p:nvPicPr>
          <p:cNvPr id="4" name="Рисунок 3" descr="fbb44f81b8455fd494c0993f06b33896_RSZ_69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480" y="2428868"/>
            <a:ext cx="5257800" cy="36671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56b3a8b903d0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43608" y="836712"/>
            <a:ext cx="6462184" cy="48466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Упражнение-разминка «Нас  с тобой объединяет…»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Содержимое 6" descr="i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1604" y="2071678"/>
            <a:ext cx="5214974" cy="385765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28600"/>
            <a:ext cx="8643998" cy="990600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Ответьте на вопросы и сформулируйте тему урока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2648" y="1714488"/>
            <a:ext cx="8153400" cy="438151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   1) К какому склонению относится слово «мама»? 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2) Сколько братьев было у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Ниф-Нифа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? 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3) Какой по счету в году месяц ноябрь? 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4) Сколько лет в одном веке? 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5) У скольких нянек дитя без глазу? 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6) Двое пашут, а сколько руками машут? 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7) Какого числа не стоит начинать серьезного дела? 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8) Назовите волшебное числительное многих сказок.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9) Сколько богатырей вышло из пены морской в сказке Пушкина? 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10) Сколько раз нужно отмерить, чтобы один раз отрезать?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20040"/>
            <a:ext cx="7410480" cy="3180398"/>
          </a:xfrm>
        </p:spPr>
        <p:txBody>
          <a:bodyPr>
            <a:noAutofit/>
          </a:bodyPr>
          <a:lstStyle/>
          <a:p>
            <a:r>
              <a:rPr lang="ru-RU" sz="4400" dirty="0" smtClean="0"/>
              <a:t>Употребление имени числительного в речи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7239000" cy="2319650"/>
          </a:xfrm>
        </p:spPr>
        <p:txBody>
          <a:bodyPr/>
          <a:lstStyle/>
          <a:p>
            <a:r>
              <a:rPr lang="ru-RU" dirty="0" smtClean="0"/>
              <a:t>Тема урока:</a:t>
            </a:r>
            <a:endParaRPr lang="ru-RU" dirty="0"/>
          </a:p>
        </p:txBody>
      </p:sp>
      <p:pic>
        <p:nvPicPr>
          <p:cNvPr id="4" name="Рисунок 3" descr="cifry_rs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0298" y="3714752"/>
            <a:ext cx="2500330" cy="24050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Условные обозначения для активного чтения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V - помечается то, что уже известно учащимся;</a:t>
            </a:r>
            <a:endParaRPr lang="ru-RU" dirty="0" smtClean="0"/>
          </a:p>
          <a:p>
            <a:r>
              <a:rPr lang="ru-RU" i="1" dirty="0" smtClean="0"/>
              <a:t>- знаком «минус» помечается то, что противоречит их представлению;</a:t>
            </a:r>
            <a:endParaRPr lang="ru-RU" dirty="0" smtClean="0"/>
          </a:p>
          <a:p>
            <a:r>
              <a:rPr lang="ru-RU" i="1" dirty="0" smtClean="0"/>
              <a:t>+ знаком «плюс» помечается то, что является для них интересным и неожиданным;</a:t>
            </a:r>
            <a:endParaRPr lang="ru-RU" dirty="0" smtClean="0"/>
          </a:p>
          <a:p>
            <a:r>
              <a:rPr lang="ru-RU" i="1" dirty="0" smtClean="0"/>
              <a:t>? «вопросительный знак» ставится, если что-то неясно, возникло желание узнать больше.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 чтении заполняем таблицу: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42938" y="1285872"/>
          <a:ext cx="7358064" cy="41433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9516"/>
                <a:gridCol w="1839516"/>
                <a:gridCol w="1839516"/>
                <a:gridCol w="1839516"/>
              </a:tblGrid>
              <a:tr h="150667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?</a:t>
                      </a:r>
                      <a:endParaRPr lang="ru-RU" dirty="0"/>
                    </a:p>
                  </a:txBody>
                  <a:tcPr/>
                </a:tc>
              </a:tr>
              <a:tr h="263671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Группа 1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        </a:t>
            </a:r>
            <a:r>
              <a:rPr lang="ru-RU" sz="3800" i="1" dirty="0" smtClean="0"/>
              <a:t>Слово «сорок» в Древней Руси было именем существительным. Оно </a:t>
            </a:r>
            <a:r>
              <a:rPr lang="ru-RU" sz="3800" i="1" dirty="0" err="1" smtClean="0"/>
              <a:t>озн.чало</a:t>
            </a:r>
            <a:r>
              <a:rPr lang="ru-RU" sz="3800" i="1" dirty="0" smtClean="0"/>
              <a:t> «мешок». Мешок с сорока соболями служил денежной </a:t>
            </a:r>
            <a:r>
              <a:rPr lang="ru-RU" sz="3800" i="1" dirty="0" err="1" smtClean="0"/>
              <a:t>ед.ницей</a:t>
            </a:r>
            <a:r>
              <a:rPr lang="ru-RU" sz="3800" i="1" dirty="0" smtClean="0"/>
              <a:t>. В один </a:t>
            </a:r>
            <a:r>
              <a:rPr lang="ru-RU" sz="3800" i="1" dirty="0" err="1" smtClean="0"/>
              <a:t>сорокъ</a:t>
            </a:r>
            <a:r>
              <a:rPr lang="ru-RU" sz="3800" i="1" dirty="0" smtClean="0"/>
              <a:t> (то есть мешок) вкладывали 4 десятка </a:t>
            </a:r>
            <a:r>
              <a:rPr lang="ru-RU" sz="3800" i="1" dirty="0" err="1" smtClean="0"/>
              <a:t>с.больих</a:t>
            </a:r>
            <a:r>
              <a:rPr lang="ru-RU" sz="3800" i="1" dirty="0" smtClean="0"/>
              <a:t> или </a:t>
            </a:r>
            <a:r>
              <a:rPr lang="ru-RU" sz="3800" i="1" dirty="0" err="1" smtClean="0"/>
              <a:t>беличь.х</a:t>
            </a:r>
            <a:r>
              <a:rPr lang="ru-RU" sz="3800" i="1" dirty="0" smtClean="0"/>
              <a:t> шкурок, что </a:t>
            </a:r>
            <a:r>
              <a:rPr lang="ru-RU" sz="3800" i="1" dirty="0" err="1" smtClean="0"/>
              <a:t>сост.вляло</a:t>
            </a:r>
            <a:r>
              <a:rPr lang="ru-RU" sz="3800" i="1" dirty="0" smtClean="0"/>
              <a:t> набор на целую шубу. Таким образом, </a:t>
            </a:r>
            <a:r>
              <a:rPr lang="ru-RU" sz="3800" i="1" dirty="0" err="1" smtClean="0"/>
              <a:t>сорокъ</a:t>
            </a:r>
            <a:r>
              <a:rPr lang="ru-RU" sz="3800" i="1" dirty="0" smtClean="0"/>
              <a:t> – сначала мешок, затем мешок с 40 соболями (или белками) и, наконец, числительное сорок. (Из «Краткого этимологического словаря» Н.М. </a:t>
            </a:r>
            <a:r>
              <a:rPr lang="ru-RU" sz="3800" i="1" dirty="0" err="1" smtClean="0"/>
              <a:t>Шанского</a:t>
            </a:r>
            <a:r>
              <a:rPr lang="ru-RU" sz="3800" i="1" dirty="0" smtClean="0"/>
              <a:t>)</a:t>
            </a:r>
          </a:p>
          <a:p>
            <a:endParaRPr lang="ru-RU" sz="3800" i="1" dirty="0" smtClean="0"/>
          </a:p>
          <a:p>
            <a:r>
              <a:rPr lang="ru-RU" sz="3800" b="1" dirty="0" smtClean="0"/>
              <a:t>Дополнительное задание: </a:t>
            </a:r>
            <a:r>
              <a:rPr lang="ru-RU" sz="3800" dirty="0" smtClean="0"/>
              <a:t>выпишите в тетрадь слова с пропущенными буквами, объясните орфограммы.</a:t>
            </a:r>
          </a:p>
          <a:p>
            <a:endParaRPr lang="ru-RU" sz="2800" dirty="0" smtClean="0"/>
          </a:p>
          <a:p>
            <a:r>
              <a:rPr lang="ru-RU" sz="2800" b="1" dirty="0" smtClean="0"/>
              <a:t> </a:t>
            </a:r>
            <a:endParaRPr lang="ru-RU" sz="2800" dirty="0" smtClean="0"/>
          </a:p>
          <a:p>
            <a:pPr>
              <a:buNone/>
            </a:pP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Проверь себя: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/>
              <a:t>о</a:t>
            </a:r>
            <a:r>
              <a:rPr lang="ru-RU" sz="4000" dirty="0" smtClean="0"/>
              <a:t>зн</a:t>
            </a:r>
            <a:r>
              <a:rPr lang="ru-RU" sz="4000" dirty="0" smtClean="0">
                <a:solidFill>
                  <a:srgbClr val="FF0000"/>
                </a:solidFill>
              </a:rPr>
              <a:t>а</a:t>
            </a:r>
            <a:r>
              <a:rPr lang="ru-RU" sz="4000" dirty="0" smtClean="0"/>
              <a:t>чало</a:t>
            </a:r>
          </a:p>
          <a:p>
            <a:pPr algn="ctr"/>
            <a:r>
              <a:rPr lang="ru-RU" sz="4000" dirty="0" smtClean="0"/>
              <a:t>е</a:t>
            </a:r>
            <a:r>
              <a:rPr lang="ru-RU" sz="4000" dirty="0" smtClean="0"/>
              <a:t>д</a:t>
            </a:r>
            <a:r>
              <a:rPr lang="ru-RU" sz="4000" dirty="0" smtClean="0">
                <a:solidFill>
                  <a:srgbClr val="FF0000"/>
                </a:solidFill>
              </a:rPr>
              <a:t>и</a:t>
            </a:r>
            <a:r>
              <a:rPr lang="ru-RU" sz="4000" dirty="0" smtClean="0"/>
              <a:t>ницей</a:t>
            </a:r>
          </a:p>
          <a:p>
            <a:pPr algn="ctr"/>
            <a:r>
              <a:rPr lang="ru-RU" sz="4000" dirty="0" smtClean="0"/>
              <a:t>с</a:t>
            </a:r>
            <a:r>
              <a:rPr lang="ru-RU" sz="4000" dirty="0" smtClean="0">
                <a:solidFill>
                  <a:srgbClr val="FF0000"/>
                </a:solidFill>
              </a:rPr>
              <a:t>о</a:t>
            </a:r>
            <a:r>
              <a:rPr lang="ru-RU" sz="4000" dirty="0" smtClean="0"/>
              <a:t>больих</a:t>
            </a:r>
          </a:p>
          <a:p>
            <a:pPr algn="ctr"/>
            <a:r>
              <a:rPr lang="ru-RU" sz="4000" dirty="0" smtClean="0"/>
              <a:t>б</a:t>
            </a:r>
            <a:r>
              <a:rPr lang="ru-RU" sz="4000" dirty="0" smtClean="0"/>
              <a:t>еличь</a:t>
            </a:r>
            <a:r>
              <a:rPr lang="ru-RU" sz="4000" dirty="0" smtClean="0">
                <a:solidFill>
                  <a:srgbClr val="FF0000"/>
                </a:solidFill>
              </a:rPr>
              <a:t>и</a:t>
            </a:r>
            <a:r>
              <a:rPr lang="ru-RU" sz="4000" dirty="0" smtClean="0"/>
              <a:t>х</a:t>
            </a:r>
          </a:p>
          <a:p>
            <a:pPr algn="ctr"/>
            <a:r>
              <a:rPr lang="ru-RU" sz="4000" dirty="0" smtClean="0"/>
              <a:t>сост</a:t>
            </a:r>
            <a:r>
              <a:rPr lang="ru-RU" sz="4000" dirty="0" smtClean="0">
                <a:solidFill>
                  <a:srgbClr val="FF0000"/>
                </a:solidFill>
              </a:rPr>
              <a:t>а</a:t>
            </a:r>
            <a:r>
              <a:rPr lang="ru-RU" sz="4000" dirty="0" smtClean="0"/>
              <a:t>вляло</a:t>
            </a:r>
            <a:endParaRPr lang="ru-RU" sz="4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Группа 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i="1" dirty="0" smtClean="0"/>
              <a:t>Слово «миллион» имеет собственного «создателя». Знаменитый путешественник Марко Поло, посетивший в 13 веке Китай, чтобы передать своё восхищение его несметными богатствами, и придумал слово «миллион», которое состоит из итальянского слова «мили», означающего «тысяча», и «</a:t>
            </a:r>
            <a:r>
              <a:rPr lang="ru-RU" i="1" dirty="0" err="1" smtClean="0"/>
              <a:t>оне</a:t>
            </a:r>
            <a:r>
              <a:rPr lang="ru-RU" i="1" dirty="0" smtClean="0"/>
              <a:t>», соответствующего русскому увеличительному суффиксу –</a:t>
            </a:r>
            <a:r>
              <a:rPr lang="ru-RU" i="1" dirty="0" err="1" smtClean="0"/>
              <a:t>ищ</a:t>
            </a:r>
            <a:r>
              <a:rPr lang="ru-RU" i="1" dirty="0" smtClean="0"/>
              <a:t>- (например, домище). Таким образом, слово «миллион» дословно соответствует несуществующему в русском языке слову «</a:t>
            </a:r>
            <a:r>
              <a:rPr lang="ru-RU" i="1" dirty="0" err="1" smtClean="0"/>
              <a:t>тысячища</a:t>
            </a:r>
            <a:r>
              <a:rPr lang="ru-RU" i="1" dirty="0" smtClean="0"/>
              <a:t>».</a:t>
            </a:r>
          </a:p>
          <a:p>
            <a:r>
              <a:rPr lang="ru-RU" b="1" dirty="0" smtClean="0"/>
              <a:t>Дополнительное задание:  </a:t>
            </a:r>
            <a:r>
              <a:rPr lang="ru-RU" dirty="0" smtClean="0"/>
              <a:t>морфемный разбор несуществующего в русском языке слова «</a:t>
            </a:r>
            <a:r>
              <a:rPr lang="ru-RU" dirty="0" err="1" smtClean="0"/>
              <a:t>тысячища</a:t>
            </a:r>
            <a:r>
              <a:rPr lang="ru-RU" dirty="0" smtClean="0"/>
              <a:t>» ( в тетради)</a:t>
            </a:r>
          </a:p>
          <a:p>
            <a:endParaRPr lang="ru-RU" i="1" dirty="0" smtClean="0"/>
          </a:p>
          <a:p>
            <a:endParaRPr lang="ru-RU" i="1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356</TotalTime>
  <Words>396</Words>
  <Application>Microsoft Office PowerPoint</Application>
  <PresentationFormat>Экран (4:3)</PresentationFormat>
  <Paragraphs>45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Изящная</vt:lpstr>
      <vt:lpstr>Слайд 1</vt:lpstr>
      <vt:lpstr>Упражнение-разминка «Нас  с тобой объединяет…»</vt:lpstr>
      <vt:lpstr>Ответьте на вопросы и сформулируйте тему урока</vt:lpstr>
      <vt:lpstr>Употребление имени числительного в речи</vt:lpstr>
      <vt:lpstr>Условные обозначения для активного чтения</vt:lpstr>
      <vt:lpstr>При чтении заполняем таблицу:</vt:lpstr>
      <vt:lpstr>Группа 1</vt:lpstr>
      <vt:lpstr>Проверь себя:</vt:lpstr>
      <vt:lpstr>Группа 2</vt:lpstr>
      <vt:lpstr>Группа 3</vt:lpstr>
      <vt:lpstr>Группа 4</vt:lpstr>
      <vt:lpstr>Домашнее задание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Cabinet207</dc:creator>
  <cp:lastModifiedBy>222</cp:lastModifiedBy>
  <cp:revision>69</cp:revision>
  <dcterms:created xsi:type="dcterms:W3CDTF">2014-03-19T09:23:32Z</dcterms:created>
  <dcterms:modified xsi:type="dcterms:W3CDTF">2016-12-23T11:24:04Z</dcterms:modified>
</cp:coreProperties>
</file>