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6" r:id="rId3"/>
    <p:sldId id="277" r:id="rId4"/>
    <p:sldId id="275" r:id="rId5"/>
    <p:sldId id="270" r:id="rId6"/>
    <p:sldId id="261" r:id="rId7"/>
    <p:sldId id="269" r:id="rId8"/>
    <p:sldId id="273" r:id="rId9"/>
    <p:sldId id="272" r:id="rId10"/>
    <p:sldId id="271" r:id="rId11"/>
    <p:sldId id="268" r:id="rId12"/>
    <p:sldId id="266" r:id="rId13"/>
    <p:sldId id="267" r:id="rId14"/>
    <p:sldId id="274" r:id="rId15"/>
    <p:sldId id="260" r:id="rId16"/>
    <p:sldId id="259" r:id="rId17"/>
    <p:sldId id="262" r:id="rId18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CC"/>
    <a:srgbClr val="6600CC"/>
    <a:srgbClr val="006600"/>
    <a:srgbClr val="008000"/>
    <a:srgbClr val="0066FF"/>
    <a:srgbClr val="FFFF99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2698" autoAdjust="0"/>
  </p:normalViewPr>
  <p:slideViewPr>
    <p:cSldViewPr>
      <p:cViewPr varScale="1">
        <p:scale>
          <a:sx n="66" d="100"/>
          <a:sy n="66" d="100"/>
        </p:scale>
        <p:origin x="14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CC25F9B-A2CF-4E0E-94EE-FF662005FBC8}" type="datetimeFigureOut">
              <a:rPr lang="ru-RU"/>
              <a:pPr/>
              <a:t>05.06.2017</a:t>
            </a:fld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6B85B4B-D007-4A50-80FB-BEA3316836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26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F6B90-ADBF-44C6-A4AA-7895EF104EA6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F2FE5A4-F8EA-4913-91F8-83B8D7FDFA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321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A09E31-02DC-4C16-BDB2-9FEB648CE5D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83261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A09E31-02DC-4C16-BDB2-9FEB648CE5D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99722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A09E31-02DC-4C16-BDB2-9FEB648CE5D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90492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400" dist="25400" dir="2700000" algn="tl" rotWithShape="0">
                    <a:schemeClr val="bg1">
                      <a:alpha val="8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FC9AE-2342-4662-A833-FFA72F7E01C1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9EE76-6F60-467F-86B6-C589BECD29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8287D-DEFC-406E-8F79-8EB12C04CF23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1B2F8-7A29-4B03-937F-B39DF463BD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3DB96-1993-4B4A-A721-813EDF2CD1A5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96E63-0B81-43C6-9600-23714A2E20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1D929-16B5-426E-8076-B43B61BAA877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B2636-2699-4C33-AFF8-C2698DA723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092B9-E593-4909-9D11-B2FB0D86C543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075A8-48D3-42D5-A720-AF5FD2EB77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267FB-89EB-44D5-8F3C-0CCB4E5604E5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C34BE-920F-44C3-8FE5-E152EA96AF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CFE1-F5BF-48E5-AEE2-5865194DD930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1F329-4C04-4546-933A-E702CDCB64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4D314-4CCD-466F-BEE9-981536DE7E4F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1AD02-05E5-468C-8B85-0FA8D5AE3C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877A9-F5A0-499A-84F1-956D9FCF737E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AEDAC-9B4C-4F6E-BB84-AA541C95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06728-B11B-464D-A7F1-8EA80A2E6EDE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580E7-1281-4A75-83ED-ABCF977D02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0A3D5-FE44-4644-8062-780226C46D4B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DB90C-2BC5-4E51-90DD-91EC2BE3DC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87BEEF2D-00CB-4A34-ACA9-76801C137FE4}" type="datetimeFigureOut">
              <a:rPr lang="ru-RU"/>
              <a:pPr>
                <a:defRPr/>
              </a:pPr>
              <a:t>05.06.2017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9CFEBF1D-41F5-497F-9E11-89464E7808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>
    <p:wheel spokes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ln w="1905">
            <a:solidFill>
              <a:schemeClr val="tx1">
                <a:lumMod val="85000"/>
                <a:lumOff val="15000"/>
              </a:schemeClr>
            </a:solidFill>
          </a:ln>
          <a:solidFill>
            <a:srgbClr val="0D0D0D"/>
          </a:solidFill>
          <a:effectLst>
            <a:outerShdw blurRad="25400" dist="25400" dir="2700000" algn="tl" rotWithShape="0">
              <a:schemeClr val="bg1">
                <a:lumMod val="95000"/>
                <a:alpha val="80000"/>
              </a:schemeClr>
            </a:outerShdw>
          </a:effectLst>
          <a:latin typeface="Franklin Gothic Medium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b="1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 baseline="0">
          <a:solidFill>
            <a:schemeClr val="bg2">
              <a:lumMod val="10000"/>
            </a:schemeClr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 baseline="0">
          <a:solidFill>
            <a:schemeClr val="bg2">
              <a:lumMod val="10000"/>
            </a:schemeClr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 baseline="0">
          <a:solidFill>
            <a:schemeClr val="bg2">
              <a:lumMod val="10000"/>
            </a:schemeClr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 baseline="0">
          <a:solidFill>
            <a:schemeClr val="bg2">
              <a:lumMod val="10000"/>
            </a:schemeClr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54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51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3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5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://schools.keldysh.ru/sch444/museum/PICTURE/Napier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http://pmik.petrsu.ru/pub/liceum/history/index.files/image8881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57.wmf"/><Relationship Id="rId4" Type="http://schemas.openxmlformats.org/officeDocument/2006/relationships/oleObject" Target="../embeddings/oleObject1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image" Target="../media/image2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9204" y="11444"/>
            <a:ext cx="5472608" cy="144016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spc="500" smtClean="0">
                <a:solidFill>
                  <a:srgbClr val="C00000"/>
                </a:solidFill>
                <a:latin typeface="Segoe Print" panose="02000600000000000000" pitchFamily="2" charset="0"/>
              </a:rPr>
              <a:t>05.12.16</a:t>
            </a:r>
            <a:r>
              <a:rPr lang="ru-RU" sz="60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.</a:t>
            </a:r>
            <a:endParaRPr lang="ru-RU" sz="6000" b="1" spc="5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4221088"/>
            <a:ext cx="8676456" cy="1752600"/>
          </a:xfrm>
        </p:spPr>
        <p:txBody>
          <a:bodyPr>
            <a:noAutofit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ru-RU" sz="6000" spc="500" dirty="0">
                <a:ln w="190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C00000"/>
                </a:solidFill>
                <a:effectLst>
                  <a:outerShdw blurRad="25400" dist="25400" dir="2700000" algn="tl" rotWithShape="0">
                    <a:schemeClr val="bg1">
                      <a:lumMod val="95000"/>
                      <a:alpha val="80000"/>
                    </a:scheme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Классная работа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5750" y="1143000"/>
            <a:ext cx="8572500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Определение:  </a:t>
            </a:r>
          </a:p>
          <a:p>
            <a:endParaRPr lang="ru-RU" sz="700" b="1" i="1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Логарифмом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 положительного числа </a:t>
            </a:r>
            <a:r>
              <a:rPr lang="en-US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 по положительному и не равному единице основанию </a:t>
            </a:r>
            <a:r>
              <a:rPr lang="en-US" sz="4000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называется показатель степени в который надо возвести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en-US" sz="40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чтобы получить </a:t>
            </a:r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928688" y="4857750"/>
            <a:ext cx="30178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6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i="1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6000" b="1" i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6000" b="1" i="1" baseline="-250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6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6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4071938" y="5429250"/>
            <a:ext cx="1357312" cy="1588"/>
          </a:xfrm>
          <a:prstGeom prst="straightConnector1">
            <a:avLst/>
          </a:prstGeom>
          <a:ln w="1270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500688" y="4929188"/>
            <a:ext cx="21621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 i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60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i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6000" b="1" i="1" baseline="30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i="1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6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6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214563" y="5857875"/>
            <a:ext cx="4629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b="1" i="1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4000" b="1" i="1">
                <a:latin typeface="Times New Roman" pitchFamily="18" charset="0"/>
                <a:cs typeface="Times New Roman" pitchFamily="18" charset="0"/>
              </a:rPr>
              <a:t> a&gt;0,  a≠1,  b&gt;0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785938"/>
            <a:ext cx="1524000" cy="5524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1785938"/>
            <a:ext cx="1628775" cy="54768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8" y="1785938"/>
            <a:ext cx="1643062" cy="5572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1857375" y="1000125"/>
            <a:ext cx="5153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i="1">
                <a:latin typeface="Times New Roman" pitchFamily="18" charset="0"/>
                <a:cs typeface="Times New Roman" pitchFamily="18" charset="0"/>
              </a:rPr>
              <a:t>Итак, корнем уравнения: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1322388" y="3035300"/>
            <a:ext cx="1071562" cy="1588"/>
          </a:xfrm>
          <a:prstGeom prst="straightConnector1">
            <a:avLst/>
          </a:prstGeom>
          <a:ln w="1270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6322219" y="3036094"/>
            <a:ext cx="1081087" cy="9525"/>
          </a:xfrm>
          <a:prstGeom prst="straightConnector1">
            <a:avLst/>
          </a:prstGeom>
          <a:ln w="1270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822701" y="3035300"/>
            <a:ext cx="1071562" cy="1587"/>
          </a:xfrm>
          <a:prstGeom prst="straightConnector1">
            <a:avLst/>
          </a:prstGeom>
          <a:ln w="1270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857250" y="3500438"/>
            <a:ext cx="2073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4000" b="1" i="1">
                <a:latin typeface="Times New Roman" pitchFamily="18" charset="0"/>
                <a:cs typeface="Times New Roman" pitchFamily="18" charset="0"/>
              </a:rPr>
              <a:t>= log</a:t>
            </a:r>
            <a:r>
              <a:rPr lang="ru-RU" sz="4000" b="1" i="1" baseline="-2500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3357563" y="3500438"/>
            <a:ext cx="2073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4000" b="1" i="1">
                <a:latin typeface="Times New Roman" pitchFamily="18" charset="0"/>
                <a:cs typeface="Times New Roman" pitchFamily="18" charset="0"/>
              </a:rPr>
              <a:t>= log</a:t>
            </a:r>
            <a:r>
              <a:rPr lang="ru-RU" sz="4000" b="1" i="1" baseline="-2500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5857875" y="3500438"/>
            <a:ext cx="2073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4000" b="1" i="1">
                <a:latin typeface="Times New Roman" pitchFamily="18" charset="0"/>
                <a:cs typeface="Times New Roman" pitchFamily="18" charset="0"/>
              </a:rPr>
              <a:t>= log</a:t>
            </a:r>
            <a:r>
              <a:rPr lang="ru-RU" sz="4000" b="1" i="1" baseline="-2500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i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285875" y="4429125"/>
            <a:ext cx="6681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u="sng">
                <a:latin typeface="Times New Roman" pitchFamily="18" charset="0"/>
                <a:cs typeface="Times New Roman" pitchFamily="18" charset="0"/>
              </a:rPr>
              <a:t>Основное  логарифмическое  тождество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252538" y="5030788"/>
            <a:ext cx="339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lvl="1" algn="just"/>
            <a:r>
              <a:rPr lang="en-US" sz="72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7200" b="1" i="1" baseline="3000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4800" b="1" i="1" baseline="30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7200" b="1" i="1" baseline="3000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7200" b="1" i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7200" b="1" i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7200" b="1" i="1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929188" y="5500688"/>
            <a:ext cx="357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a&gt;0,  a≠1,  b&gt;0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1143000"/>
            <a:ext cx="85725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i="1">
                <a:latin typeface="Times New Roman" pitchFamily="18" charset="0"/>
                <a:cs typeface="Times New Roman" pitchFamily="18" charset="0"/>
              </a:rPr>
              <a:t>Операцию вычисления логарифма часто называют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логарифмированием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, а обратную –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потенцированием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Операция логарифмирования является обратной для операции возведения в степень с соответствующим основанием.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88" y="4143375"/>
            <a:ext cx="3800475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u="sng" dirty="0">
                <a:solidFill>
                  <a:srgbClr val="C00000"/>
                </a:solidFill>
                <a:latin typeface="+mj-lt"/>
              </a:rPr>
              <a:t>Три формулы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57250" y="5143500"/>
            <a:ext cx="2262188" cy="769938"/>
          </a:xfrm>
          <a:prstGeom prst="rect">
            <a:avLst/>
          </a:prstGeom>
          <a:solidFill>
            <a:srgbClr val="FFFFCC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 i="1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4400" b="1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400" b="1" i="1">
                <a:latin typeface="Times New Roman" pitchFamily="18" charset="0"/>
                <a:cs typeface="Times New Roman" pitchFamily="18" charset="0"/>
              </a:rPr>
              <a:t>a = 1</a:t>
            </a:r>
            <a:endParaRPr lang="ru-RU" sz="4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357563" y="5143500"/>
            <a:ext cx="2262187" cy="769938"/>
          </a:xfrm>
          <a:prstGeom prst="rect">
            <a:avLst/>
          </a:prstGeom>
          <a:solidFill>
            <a:srgbClr val="FFFFCC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 i="1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4400" b="1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400" b="1" i="1">
                <a:latin typeface="Times New Roman" pitchFamily="18" charset="0"/>
                <a:cs typeface="Times New Roman" pitchFamily="18" charset="0"/>
              </a:rPr>
              <a:t>1 = 0</a:t>
            </a:r>
            <a:endParaRPr lang="ru-RU" sz="4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857875" y="5143500"/>
            <a:ext cx="2397125" cy="769938"/>
          </a:xfrm>
          <a:prstGeom prst="rect">
            <a:avLst/>
          </a:prstGeom>
          <a:solidFill>
            <a:srgbClr val="FFFFCC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 i="1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4400" b="1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400" b="1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400" b="1" i="1" baseline="3000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400" b="1" i="1">
                <a:latin typeface="Times New Roman" pitchFamily="18" charset="0"/>
                <a:cs typeface="Times New Roman" pitchFamily="18" charset="0"/>
              </a:rPr>
              <a:t> = c</a:t>
            </a:r>
            <a:endParaRPr lang="ru-RU" sz="4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9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9388" y="1214438"/>
            <a:ext cx="8785225" cy="441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Десятичным логарифмом 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числа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 называется логарифм числа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 по основанию 10.</a:t>
            </a:r>
            <a:endParaRPr lang="en-US" sz="3200" i="1">
              <a:latin typeface="Times New Roman" pitchFamily="18" charset="0"/>
              <a:cs typeface="Times New Roman" pitchFamily="18" charset="0"/>
            </a:endParaRPr>
          </a:p>
          <a:p>
            <a:endParaRPr lang="ru-RU" sz="2400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u="sng">
                <a:latin typeface="Times New Roman" pitchFamily="18" charset="0"/>
                <a:cs typeface="Times New Roman" pitchFamily="18" charset="0"/>
              </a:rPr>
              <a:t>Обозначение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i="1">
                <a:latin typeface="Times New Roman" pitchFamily="18" charset="0"/>
                <a:cs typeface="Times New Roman" pitchFamily="18" charset="0"/>
              </a:rPr>
              <a:t>lgb    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т.е.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3200" i="1" baseline="-2500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b = lgb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endParaRPr lang="en-US" sz="32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i="1" u="sng">
                <a:latin typeface="Times New Roman" pitchFamily="18" charset="0"/>
                <a:cs typeface="Times New Roman" pitchFamily="18" charset="0"/>
              </a:rPr>
              <a:t>Замечание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Позже будет введен логарифм по основанию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=2,72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который называется натуральным логарифмом и обозначается символом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TextBox 10"/>
          <p:cNvSpPr txBox="1">
            <a:spLocks noChangeArrowheads="1"/>
          </p:cNvSpPr>
          <p:nvPr/>
        </p:nvSpPr>
        <p:spPr bwMode="auto">
          <a:xfrm>
            <a:off x="0" y="928688"/>
            <a:ext cx="8572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Взаимосвязь операции возведение в степень и логарифмирования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857250" y="1928813"/>
            <a:ext cx="7429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Возведение в степень                                      Логарифмирование</a:t>
            </a:r>
          </a:p>
          <a:p>
            <a:r>
              <a:rPr lang="ru-RU">
                <a:solidFill>
                  <a:srgbClr val="09177D"/>
                </a:solidFill>
              </a:rPr>
              <a:t> </a:t>
            </a:r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1143000" y="2286000"/>
          <a:ext cx="2143125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Формула" r:id="rId3" imgW="533160" imgH="228600" progId="Equation.3">
                  <p:embed/>
                </p:oleObj>
              </mc:Choice>
              <mc:Fallback>
                <p:oleObj name="Формула" r:id="rId3" imgW="53316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286000"/>
                        <a:ext cx="2143125" cy="827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785813" y="3214688"/>
          <a:ext cx="27146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Формула" r:id="rId5" imgW="723600" imgH="228600" progId="Equation.3">
                  <p:embed/>
                </p:oleObj>
              </mc:Choice>
              <mc:Fallback>
                <p:oleObj name="Формула" r:id="rId5" imgW="7236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3" y="3214688"/>
                        <a:ext cx="2714625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1143000" y="4929188"/>
          <a:ext cx="2182813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Формула" r:id="rId7" imgW="672840" imgH="393480" progId="Equation.3">
                  <p:embed/>
                </p:oleObj>
              </mc:Choice>
              <mc:Fallback>
                <p:oleObj name="Формула" r:id="rId7" imgW="67284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929188"/>
                        <a:ext cx="2182813" cy="1311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1" name="Object 11"/>
          <p:cNvGraphicFramePr>
            <a:graphicFrameLocks noChangeAspect="1"/>
          </p:cNvGraphicFramePr>
          <p:nvPr/>
        </p:nvGraphicFramePr>
        <p:xfrm>
          <a:off x="785813" y="4159250"/>
          <a:ext cx="3000375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Формула" r:id="rId9" imgW="901440" imgH="228600" progId="Equation.3">
                  <p:embed/>
                </p:oleObj>
              </mc:Choice>
              <mc:Fallback>
                <p:oleObj name="Формула" r:id="rId9" imgW="90144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3" y="4159250"/>
                        <a:ext cx="3000375" cy="750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2" name="Object 12"/>
          <p:cNvGraphicFramePr>
            <a:graphicFrameLocks noChangeAspect="1"/>
          </p:cNvGraphicFramePr>
          <p:nvPr/>
        </p:nvGraphicFramePr>
        <p:xfrm>
          <a:off x="5715000" y="2286000"/>
          <a:ext cx="2654300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Формула" r:id="rId11" imgW="736560" imgH="228600" progId="Equation.3">
                  <p:embed/>
                </p:oleObj>
              </mc:Choice>
              <mc:Fallback>
                <p:oleObj name="Формула" r:id="rId11" imgW="73656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286000"/>
                        <a:ext cx="2654300" cy="820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4" name="Object 14"/>
          <p:cNvGraphicFramePr>
            <a:graphicFrameLocks noChangeAspect="1"/>
          </p:cNvGraphicFramePr>
          <p:nvPr/>
        </p:nvGraphicFramePr>
        <p:xfrm>
          <a:off x="5786438" y="3357563"/>
          <a:ext cx="24892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Equation" r:id="rId13" imgW="723600" imgH="203040" progId="">
                  <p:embed/>
                </p:oleObj>
              </mc:Choice>
              <mc:Fallback>
                <p:oleObj name="Equation" r:id="rId13" imgW="723600" imgH="203040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38" y="3357563"/>
                        <a:ext cx="2489200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6" name="Object 16"/>
          <p:cNvGraphicFramePr>
            <a:graphicFrameLocks noChangeAspect="1"/>
          </p:cNvGraphicFramePr>
          <p:nvPr/>
        </p:nvGraphicFramePr>
        <p:xfrm>
          <a:off x="5072063" y="4214813"/>
          <a:ext cx="385762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Формула" r:id="rId15" imgW="1155600" imgH="241200" progId="Equation.3">
                  <p:embed/>
                </p:oleObj>
              </mc:Choice>
              <mc:Fallback>
                <p:oleObj name="Формула" r:id="rId15" imgW="1155600" imgH="2412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3" y="4214813"/>
                        <a:ext cx="3857625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8" name="Object 18"/>
          <p:cNvGraphicFramePr>
            <a:graphicFrameLocks noChangeAspect="1"/>
          </p:cNvGraphicFramePr>
          <p:nvPr/>
        </p:nvGraphicFramePr>
        <p:xfrm>
          <a:off x="5572125" y="4929188"/>
          <a:ext cx="2968625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1" name="Формула" r:id="rId17" imgW="901440" imgH="393480" progId="Equation.3">
                  <p:embed/>
                </p:oleObj>
              </mc:Choice>
              <mc:Fallback>
                <p:oleObj name="Формула" r:id="rId17" imgW="901440" imgH="393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4929188"/>
                        <a:ext cx="2968625" cy="1285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1071563"/>
            <a:ext cx="8715375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u="sng"/>
              <a:t>Об истории развития логарифмов.</a:t>
            </a:r>
          </a:p>
          <a:p>
            <a:endParaRPr lang="ru-RU" i="1" u="sng"/>
          </a:p>
          <a:p>
            <a:pPr algn="just"/>
            <a:r>
              <a:rPr lang="ru-RU"/>
              <a:t>Слово </a:t>
            </a:r>
            <a:r>
              <a:rPr lang="ru-RU" b="1" i="1">
                <a:solidFill>
                  <a:srgbClr val="C00000"/>
                </a:solidFill>
              </a:rPr>
              <a:t>логарифм</a:t>
            </a:r>
            <a:r>
              <a:rPr lang="ru-RU"/>
              <a:t> происходит от слияния двух греческих слов (</a:t>
            </a:r>
            <a:r>
              <a:rPr lang="ru-RU" i="1"/>
              <a:t>λόγος</a:t>
            </a:r>
            <a:r>
              <a:rPr lang="ru-RU"/>
              <a:t> — «слово», «отношение» и </a:t>
            </a:r>
            <a:r>
              <a:rPr lang="ru-RU" i="1"/>
              <a:t>ἀριθμός</a:t>
            </a:r>
            <a:r>
              <a:rPr lang="ru-RU"/>
              <a:t> — «число») и переводится как отношение чисел, одно из которых является членом арифметической прогрессии, а другое членом геометрической прогрессии.</a:t>
            </a:r>
          </a:p>
          <a:p>
            <a:r>
              <a:rPr lang="ru-RU"/>
              <a:t>В первые это понятие ввел английский математик Джон Непер,</a:t>
            </a:r>
          </a:p>
          <a:p>
            <a:r>
              <a:rPr lang="ru-RU"/>
              <a:t>о чем сообщалось в публикации 1614 года.</a:t>
            </a:r>
          </a:p>
          <a:p>
            <a:r>
              <a:rPr lang="ru-RU"/>
              <a:t>Кроме того, этот человек известен тем, что он первый изобрел</a:t>
            </a:r>
          </a:p>
          <a:p>
            <a:r>
              <a:rPr lang="ru-RU"/>
              <a:t>таблицу логарифмов, которая пользовалась большой популяр-</a:t>
            </a:r>
          </a:p>
          <a:p>
            <a:r>
              <a:rPr lang="ru-RU"/>
              <a:t>ностью среди ученых на протяжении долгих лет.</a:t>
            </a:r>
          </a:p>
          <a:p>
            <a:r>
              <a:rPr lang="ru-RU"/>
              <a:t>Первые таблицы десятичных логарифмов были составлены в </a:t>
            </a:r>
          </a:p>
          <a:p>
            <a:r>
              <a:rPr lang="ru-RU"/>
              <a:t>1617 г. английским математиком Бриггсом. </a:t>
            </a:r>
          </a:p>
          <a:p>
            <a:pPr algn="just"/>
            <a:r>
              <a:rPr lang="ru-RU"/>
              <a:t>Изобретатели логарифмов не ограничились созданием </a:t>
            </a:r>
          </a:p>
          <a:p>
            <a:pPr algn="just"/>
            <a:r>
              <a:rPr lang="ru-RU"/>
              <a:t>логарифмических таблиц, уже через 9 лет после их разработки</a:t>
            </a:r>
            <a:r>
              <a:rPr lang="en-US"/>
              <a:t> </a:t>
            </a:r>
            <a:r>
              <a:rPr lang="ru-RU"/>
              <a:t>в 1623 г. английским математиком Гантером была создана первая логарифмическая линейка. Она стала рабочим инструментом для многих поколений инженеров (до 70-х годов нашего века). В настоящее время значения логарифмов находят используя компьютер.</a:t>
            </a:r>
          </a:p>
        </p:txBody>
      </p:sp>
      <p:pic>
        <p:nvPicPr>
          <p:cNvPr id="18435" name="Picture 3" descr="Картинка 3 из 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13" y="2500313"/>
            <a:ext cx="1857375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72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12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200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320"/>
                            </p:stCondLst>
                            <p:childTnLst>
                              <p:par>
                                <p:cTn id="4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8920"/>
                            </p:stCondLst>
                            <p:childTnLst>
                              <p:par>
                                <p:cTn id="5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880"/>
                            </p:stCondLst>
                            <p:childTnLst>
                              <p:par>
                                <p:cTn id="5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360"/>
                            </p:stCondLst>
                            <p:childTnLst>
                              <p:par>
                                <p:cTn id="6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4200"/>
                            </p:stCondLst>
                            <p:childTnLst>
                              <p:par>
                                <p:cTn id="7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313" y="3443288"/>
            <a:ext cx="87153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latin typeface="Calibri" pitchFamily="34" charset="0"/>
                <a:cs typeface="Times New Roman" pitchFamily="18" charset="0"/>
              </a:rPr>
              <a:t>Десятичные логарифмы до изобретения калькуляторов широко применялись для вычислений. Неравномерная шкала десятичных логарифмов обычно наносилась на логарифмические линейки. Подобная шкала широко используется в различных областях науки, например:</a:t>
            </a:r>
            <a:endParaRPr lang="ru-RU" sz="2000">
              <a:latin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0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Физика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— интенсивность звука (децибелы). </a:t>
            </a:r>
            <a:endParaRPr lang="ru-RU" sz="20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0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Астрономия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 — шкала яркости звёзд. </a:t>
            </a:r>
            <a:endParaRPr lang="ru-RU" sz="2000">
              <a:latin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0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Химия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 — активность водородных ионов. </a:t>
            </a:r>
            <a:endParaRPr lang="ru-RU" sz="2000">
              <a:latin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0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Сейсмология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 — шкала Рихтера. </a:t>
            </a:r>
            <a:endParaRPr lang="ru-RU" sz="2000">
              <a:latin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0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Теория музыки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 — нотная шкала, по отношению к частотам нотных звуков. </a:t>
            </a:r>
            <a:endParaRPr lang="ru-RU" sz="2000">
              <a:latin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20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История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 — логарифмическая шкала времени. 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1000125"/>
            <a:ext cx="485775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/>
              <a:t> </a:t>
            </a:r>
            <a:r>
              <a:rPr lang="ru-RU" i="1"/>
              <a:t>Как не правы те друзья, </a:t>
            </a:r>
          </a:p>
          <a:p>
            <a:pPr algn="ctr">
              <a:lnSpc>
                <a:spcPct val="90000"/>
              </a:lnSpc>
            </a:pPr>
            <a:r>
              <a:rPr lang="ru-RU" i="1"/>
              <a:t>  что утверждают смело: логарифмы – ерунда, </a:t>
            </a:r>
          </a:p>
          <a:p>
            <a:pPr algn="ctr">
              <a:lnSpc>
                <a:spcPct val="90000"/>
              </a:lnSpc>
            </a:pPr>
            <a:r>
              <a:rPr lang="ru-RU" i="1"/>
              <a:t>   не нужны для дела.</a:t>
            </a:r>
          </a:p>
          <a:p>
            <a:pPr algn="ctr">
              <a:lnSpc>
                <a:spcPct val="90000"/>
              </a:lnSpc>
            </a:pPr>
            <a:endParaRPr lang="ru-RU" i="1"/>
          </a:p>
          <a:p>
            <a:pPr algn="ctr">
              <a:lnSpc>
                <a:spcPct val="90000"/>
              </a:lnSpc>
            </a:pPr>
            <a:r>
              <a:rPr lang="ru-RU" i="1"/>
              <a:t>   Логарифмы – это всё: </a:t>
            </a:r>
          </a:p>
          <a:p>
            <a:pPr algn="ctr">
              <a:lnSpc>
                <a:spcPct val="90000"/>
              </a:lnSpc>
            </a:pPr>
            <a:r>
              <a:rPr lang="ru-RU" i="1"/>
              <a:t>музыка и звуки, </a:t>
            </a:r>
          </a:p>
          <a:p>
            <a:pPr algn="ctr">
              <a:lnSpc>
                <a:spcPct val="90000"/>
              </a:lnSpc>
            </a:pPr>
            <a:r>
              <a:rPr lang="ru-RU" i="1"/>
              <a:t>и без них никак нельзя </a:t>
            </a:r>
          </a:p>
          <a:p>
            <a:pPr algn="ctr">
              <a:lnSpc>
                <a:spcPct val="90000"/>
              </a:lnSpc>
            </a:pPr>
            <a:r>
              <a:rPr lang="ru-RU" i="1"/>
              <a:t>обойтись в науке!</a:t>
            </a:r>
            <a:endParaRPr lang="ru-RU"/>
          </a:p>
        </p:txBody>
      </p:sp>
      <p:pic>
        <p:nvPicPr>
          <p:cNvPr id="3087" name="Picture 15" descr="Картинка 214 из 201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26989">
            <a:off x="3835400" y="1789113"/>
            <a:ext cx="5046663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build="allAtOnce" autoUpdateAnimBg="0"/>
      <p:bldP spid="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1" name="Группа 33"/>
          <p:cNvGrpSpPr>
            <a:grpSpLocks/>
          </p:cNvGrpSpPr>
          <p:nvPr/>
        </p:nvGrpSpPr>
        <p:grpSpPr bwMode="auto">
          <a:xfrm>
            <a:off x="6715125" y="1143000"/>
            <a:ext cx="2428875" cy="2312988"/>
            <a:chOff x="3276601" y="4005263"/>
            <a:chExt cx="2303462" cy="2593975"/>
          </a:xfrm>
        </p:grpSpPr>
        <p:pic>
          <p:nvPicPr>
            <p:cNvPr id="30" name="Picture 25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83729" y="4005263"/>
              <a:ext cx="1996334" cy="259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</p:pic>
        <p:grpSp>
          <p:nvGrpSpPr>
            <p:cNvPr id="4106" name="Group 26"/>
            <p:cNvGrpSpPr>
              <a:grpSpLocks/>
            </p:cNvGrpSpPr>
            <p:nvPr/>
          </p:nvGrpSpPr>
          <p:grpSpPr bwMode="auto">
            <a:xfrm>
              <a:off x="3276601" y="5373688"/>
              <a:ext cx="1113507" cy="812800"/>
              <a:chOff x="3787" y="2976"/>
              <a:chExt cx="820" cy="597"/>
            </a:xfrm>
          </p:grpSpPr>
          <p:sp>
            <p:nvSpPr>
              <p:cNvPr id="32" name="Freeform 27"/>
              <p:cNvSpPr>
                <a:spLocks/>
              </p:cNvSpPr>
              <p:nvPr/>
            </p:nvSpPr>
            <p:spPr bwMode="auto">
              <a:xfrm>
                <a:off x="4039" y="2976"/>
                <a:ext cx="248" cy="154"/>
              </a:xfrm>
              <a:custGeom>
                <a:avLst/>
                <a:gdLst/>
                <a:ahLst/>
                <a:cxnLst>
                  <a:cxn ang="0">
                    <a:pos x="23" y="154"/>
                  </a:cxn>
                  <a:cxn ang="0">
                    <a:pos x="18" y="65"/>
                  </a:cxn>
                  <a:cxn ang="0">
                    <a:pos x="132" y="4"/>
                  </a:cxn>
                  <a:cxn ang="0">
                    <a:pos x="223" y="42"/>
                  </a:cxn>
                  <a:cxn ang="0">
                    <a:pos x="250" y="154"/>
                  </a:cxn>
                </a:cxnLst>
                <a:rect l="0" t="0" r="r" b="b"/>
                <a:pathLst>
                  <a:path w="250" h="154">
                    <a:moveTo>
                      <a:pt x="23" y="154"/>
                    </a:moveTo>
                    <a:cubicBezTo>
                      <a:pt x="22" y="139"/>
                      <a:pt x="0" y="90"/>
                      <a:pt x="18" y="65"/>
                    </a:cubicBezTo>
                    <a:cubicBezTo>
                      <a:pt x="36" y="40"/>
                      <a:pt x="98" y="8"/>
                      <a:pt x="132" y="4"/>
                    </a:cubicBezTo>
                    <a:cubicBezTo>
                      <a:pt x="166" y="0"/>
                      <a:pt x="203" y="17"/>
                      <a:pt x="223" y="42"/>
                    </a:cubicBezTo>
                    <a:cubicBezTo>
                      <a:pt x="243" y="67"/>
                      <a:pt x="244" y="131"/>
                      <a:pt x="250" y="154"/>
                    </a:cubicBezTo>
                  </a:path>
                </a:pathLst>
              </a:custGeom>
              <a:noFill/>
              <a:ln w="107950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 dirty="0">
                  <a:latin typeface="Arial" pitchFamily="34" charset="0"/>
                </a:endParaRPr>
              </a:p>
            </p:txBody>
          </p:sp>
          <p:graphicFrame>
            <p:nvGraphicFramePr>
              <p:cNvPr id="4098" name="Object 28"/>
              <p:cNvGraphicFramePr>
                <a:graphicFrameLocks noChangeAspect="1"/>
              </p:cNvGraphicFramePr>
              <p:nvPr/>
            </p:nvGraphicFramePr>
            <p:xfrm>
              <a:off x="3787" y="3129"/>
              <a:ext cx="816" cy="4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8" name="Формула" r:id="rId4" imgW="419040" imgH="228600" progId="Equation.3">
                      <p:embed/>
                    </p:oleObj>
                  </mc:Choice>
                  <mc:Fallback>
                    <p:oleObj name="Формула" r:id="rId4" imgW="419040" imgH="228600" progId="Equation.3">
                      <p:embed/>
                      <p:pic>
                        <p:nvPicPr>
                          <p:cNvPr id="0" name="Object 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87" y="3129"/>
                            <a:ext cx="816" cy="444"/>
                          </a:xfrm>
                          <a:prstGeom prst="rect">
                            <a:avLst/>
                          </a:prstGeom>
                          <a:solidFill>
                            <a:schemeClr val="accent1"/>
                          </a:solidFill>
                          <a:ln w="38100" cmpd="dbl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  <a:effectLst>
                            <a:outerShdw dist="107763" dir="18900000" algn="ctr" rotWithShape="0">
                              <a:srgbClr val="808080">
                                <a:alpha val="50000"/>
                              </a:srgbClr>
                            </a:outerShdw>
                          </a:effec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099" name="Object 3"/>
              <p:cNvGraphicFramePr>
                <a:graphicFrameLocks noChangeAspect="1"/>
              </p:cNvGraphicFramePr>
              <p:nvPr/>
            </p:nvGraphicFramePr>
            <p:xfrm>
              <a:off x="3791" y="3105"/>
              <a:ext cx="816" cy="4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9" name="Формула" r:id="rId6" imgW="419040" imgH="228600" progId="Equation.3">
                      <p:embed/>
                    </p:oleObj>
                  </mc:Choice>
                  <mc:Fallback>
                    <p:oleObj name="Формула" r:id="rId6" imgW="419040" imgH="22860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91" y="3105"/>
                            <a:ext cx="816" cy="444"/>
                          </a:xfrm>
                          <a:prstGeom prst="rect">
                            <a:avLst/>
                          </a:prstGeom>
                          <a:solidFill>
                            <a:schemeClr val="accent1"/>
                          </a:solidFill>
                          <a:ln w="38100" cmpd="dbl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  <a:effectLst>
                            <a:outerShdw dist="107763" dir="18900000" algn="ctr" rotWithShape="0">
                              <a:srgbClr val="808080">
                                <a:alpha val="50000"/>
                              </a:srgbClr>
                            </a:outerShdw>
                          </a:effec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078" name="TextBox 34"/>
          <p:cNvSpPr txBox="1">
            <a:spLocks noChangeArrowheads="1"/>
          </p:cNvSpPr>
          <p:nvPr/>
        </p:nvSpPr>
        <p:spPr bwMode="auto">
          <a:xfrm>
            <a:off x="275165" y="1627651"/>
            <a:ext cx="850104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Segoe Print" panose="02000600000000000000" pitchFamily="2" charset="0"/>
                <a:cs typeface="Times New Roman" pitchFamily="18" charset="0"/>
              </a:rPr>
              <a:t>§ 15, изучить, </a:t>
            </a:r>
          </a:p>
          <a:p>
            <a:r>
              <a:rPr lang="ru-RU" sz="6000" b="1" dirty="0" smtClean="0">
                <a:latin typeface="Segoe Print" panose="02000600000000000000" pitchFamily="2" charset="0"/>
                <a:cs typeface="Times New Roman" pitchFamily="18" charset="0"/>
              </a:rPr>
              <a:t>определение!!!</a:t>
            </a:r>
          </a:p>
          <a:p>
            <a:r>
              <a:rPr lang="ru-RU" sz="6000" b="1" dirty="0" smtClean="0">
                <a:latin typeface="Segoe Print" panose="02000600000000000000" pitchFamily="2" charset="0"/>
                <a:cs typeface="Times New Roman" pitchFamily="18" charset="0"/>
              </a:rPr>
              <a:t>№ </a:t>
            </a:r>
            <a:r>
              <a:rPr lang="ru-RU" sz="60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267</a:t>
            </a:r>
            <a:r>
              <a:rPr lang="ru-RU" sz="6000" b="1" dirty="0" smtClean="0">
                <a:latin typeface="Segoe Print" panose="02000600000000000000" pitchFamily="2" charset="0"/>
                <a:cs typeface="Times New Roman" pitchFamily="18" charset="0"/>
              </a:rPr>
              <a:t> – </a:t>
            </a:r>
            <a:r>
              <a:rPr lang="ru-RU" sz="60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276</a:t>
            </a:r>
            <a:r>
              <a:rPr lang="ru-RU" sz="6000" b="1" dirty="0" smtClean="0">
                <a:latin typeface="Segoe Print" panose="02000600000000000000" pitchFamily="2" charset="0"/>
                <a:cs typeface="Times New Roman" pitchFamily="18" charset="0"/>
              </a:rPr>
              <a:t> (чет)</a:t>
            </a:r>
            <a:endParaRPr lang="ru-RU" sz="6000" b="1" dirty="0">
              <a:latin typeface="Segoe Print" panose="02000600000000000000" pitchFamily="2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9393" y="315878"/>
            <a:ext cx="6786563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Домашнее задание</a:t>
            </a:r>
            <a:endParaRPr lang="ru-RU" sz="44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-108520" y="1484784"/>
            <a:ext cx="8676456" cy="1752600"/>
          </a:xfrm>
        </p:spPr>
        <p:txBody>
          <a:bodyPr>
            <a:noAutofit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ru-RU" sz="6000" spc="500" dirty="0" smtClean="0">
                <a:ln w="190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C00000"/>
                </a:solidFill>
                <a:effectLst>
                  <a:outerShdw blurRad="25400" dist="25400" dir="2700000" algn="tl" rotWithShape="0">
                    <a:schemeClr val="bg1">
                      <a:lumMod val="95000"/>
                      <a:alpha val="80000"/>
                    </a:scheme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Работа над ошибками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endParaRPr lang="ru-RU" sz="4000" spc="500" dirty="0" smtClean="0">
              <a:ln w="190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33CC"/>
              </a:solidFill>
              <a:effectLst>
                <a:outerShdw blurRad="25400" dist="25400" dir="2700000" algn="tl" rotWithShape="0">
                  <a:schemeClr val="bg1">
                    <a:lumMod val="95000"/>
                    <a:alpha val="80000"/>
                  </a:scheme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endParaRPr lang="ru-RU" sz="4000" spc="500" dirty="0">
              <a:ln w="190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33CC"/>
              </a:solidFill>
              <a:effectLst>
                <a:outerShdw blurRad="25400" dist="25400" dir="2700000" algn="tl" rotWithShape="0">
                  <a:schemeClr val="bg1">
                    <a:lumMod val="95000"/>
                    <a:alpha val="80000"/>
                  </a:scheme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ru-RU" sz="4000" spc="500" dirty="0" smtClean="0">
                <a:ln w="190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33CC"/>
                </a:solidFill>
                <a:effectLst>
                  <a:outerShdw blurRad="25400" dist="25400" dir="2700000" algn="tl" rotWithShape="0">
                    <a:schemeClr val="bg1">
                      <a:lumMod val="95000"/>
                      <a:alpha val="80000"/>
                    </a:scheme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                (10 мин)</a:t>
            </a:r>
            <a:endParaRPr lang="ru-RU" sz="4000" spc="500" dirty="0">
              <a:ln w="190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33CC"/>
              </a:solidFill>
              <a:effectLst>
                <a:outerShdw blurRad="25400" dist="25400" dir="2700000" algn="tl" rotWithShape="0">
                  <a:schemeClr val="bg1">
                    <a:lumMod val="95000"/>
                    <a:alpha val="80000"/>
                  </a:scheme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510850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1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Segoe Print" panose="02000600000000000000" pitchFamily="2" charset="0"/>
              </a:rPr>
              <a:t>Работают консультанты</a:t>
            </a:r>
            <a:endParaRPr lang="ru-RU" dirty="0">
              <a:latin typeface="Segoe Print" panose="020006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33CC"/>
                </a:solidFill>
                <a:latin typeface="Segoe Print" panose="02000600000000000000" pitchFamily="2" charset="0"/>
              </a:rPr>
              <a:t>1 вариант </a:t>
            </a:r>
            <a:r>
              <a:rPr lang="ru-RU" dirty="0" smtClean="0">
                <a:latin typeface="Segoe Print" panose="02000600000000000000" pitchFamily="2" charset="0"/>
              </a:rPr>
              <a:t>Павел</a:t>
            </a:r>
            <a:endParaRPr lang="ru-RU" dirty="0" smtClean="0">
              <a:latin typeface="Segoe Print" panose="02000600000000000000" pitchFamily="2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33CC"/>
                </a:solidFill>
                <a:latin typeface="Segoe Print" panose="02000600000000000000" pitchFamily="2" charset="0"/>
              </a:rPr>
              <a:t>2 вариант </a:t>
            </a:r>
            <a:r>
              <a:rPr lang="ru-RU" dirty="0" smtClean="0">
                <a:latin typeface="Segoe Print" panose="02000600000000000000" pitchFamily="2" charset="0"/>
              </a:rPr>
              <a:t>Анна</a:t>
            </a:r>
            <a:endParaRPr lang="ru-RU" dirty="0" smtClean="0">
              <a:latin typeface="Segoe Print" panose="02000600000000000000" pitchFamily="2" charset="0"/>
            </a:endParaRPr>
          </a:p>
          <a:p>
            <a:pPr marL="0" indent="0">
              <a:buNone/>
            </a:pPr>
            <a:r>
              <a:rPr lang="ru-RU" dirty="0" smtClean="0">
                <a:latin typeface="Segoe Print" panose="02000600000000000000" pitchFamily="2" charset="0"/>
              </a:rPr>
              <a:t>               Елизавета</a:t>
            </a:r>
            <a:endParaRPr lang="ru-RU" dirty="0">
              <a:latin typeface="Segoe Print" panose="02000600000000000000" pitchFamily="2" charset="0"/>
            </a:endParaRPr>
          </a:p>
        </p:txBody>
      </p:sp>
      <p:pic>
        <p:nvPicPr>
          <p:cNvPr id="5124" name="Picture 4" descr="http://www.fluenceportland.com/wp-content/uploads/2015/07/7.14.15-team-hands-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2996952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08627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9506" y="3501008"/>
            <a:ext cx="7143768" cy="228601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</a:t>
            </a:r>
            <a:br>
              <a:rPr lang="ru-RU" sz="60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</a:br>
            <a:r>
              <a:rPr lang="ru-RU" sz="60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ЛОГАРИФМА</a:t>
            </a:r>
            <a:endParaRPr lang="ru-RU" sz="6000" b="1" spc="5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15616" y="404664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latin typeface="Segoe Print" panose="02000600000000000000" pitchFamily="2" charset="0"/>
              </a:rPr>
              <a:t>Изобретение логарифмов, сократив работу астронома, продлило ему жизнь.</a:t>
            </a:r>
          </a:p>
          <a:p>
            <a:pPr algn="r"/>
            <a:r>
              <a:rPr lang="ru-RU" sz="2600" dirty="0" smtClean="0">
                <a:latin typeface="Segoe Print" panose="02000600000000000000" pitchFamily="2" charset="0"/>
              </a:rPr>
              <a:t>Пьер Симон  Лаплас</a:t>
            </a:r>
            <a:endParaRPr lang="ru-RU" sz="26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97684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63" y="3000375"/>
            <a:ext cx="2019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3286125"/>
            <a:ext cx="26860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75" y="3357563"/>
            <a:ext cx="30099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rot="10800000">
            <a:off x="4786313" y="3571875"/>
            <a:ext cx="1143000" cy="1588"/>
          </a:xfrm>
          <a:prstGeom prst="straightConnector1">
            <a:avLst/>
          </a:prstGeom>
          <a:ln w="1270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928938" y="3929063"/>
            <a:ext cx="1000125" cy="1587"/>
          </a:xfrm>
          <a:prstGeom prst="straightConnector1">
            <a:avLst/>
          </a:prstGeom>
          <a:ln w="12700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2143125" y="2071688"/>
            <a:ext cx="4357688" cy="500062"/>
          </a:xfrm>
          <a:prstGeom prst="round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 называется?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3" y="1143000"/>
            <a:ext cx="8358187" cy="3016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Устно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defRPr/>
            </a:pPr>
            <a:endParaRPr lang="ru-RU" sz="2400" b="1" dirty="0">
              <a:latin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400" dirty="0">
                <a:latin typeface="Arial" pitchFamily="34" charset="0"/>
              </a:rPr>
              <a:t>Найдите значение выражения: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dirty="0">
              <a:latin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ru-RU" dirty="0">
              <a:latin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ru-RU" dirty="0">
              <a:latin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ru-RU" dirty="0">
              <a:latin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ru-RU" dirty="0">
              <a:latin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400" dirty="0">
                <a:latin typeface="Arial" pitchFamily="34" charset="0"/>
              </a:rPr>
              <a:t>Решите уравнение:</a:t>
            </a:r>
          </a:p>
        </p:txBody>
      </p:sp>
      <p:sp>
        <p:nvSpPr>
          <p:cNvPr id="2060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1" name="Rectangle 4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6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3" name="Rectangle 7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6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5" name="Rectangle 10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66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7" name="Rectangle 20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68" name="Rectangle 21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69" name="Rectangle 22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0" name="Rectangle 23"/>
          <p:cNvSpPr>
            <a:spLocks noChangeArrowheads="1"/>
          </p:cNvSpPr>
          <p:nvPr/>
        </p:nvSpPr>
        <p:spPr bwMode="auto">
          <a:xfrm>
            <a:off x="0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1" name="Rectangle 24"/>
          <p:cNvSpPr>
            <a:spLocks noChangeArrowheads="1"/>
          </p:cNvSpPr>
          <p:nvPr/>
        </p:nvSpPr>
        <p:spPr bwMode="auto">
          <a:xfrm>
            <a:off x="0" y="1609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2" name="Rectangle 25"/>
          <p:cNvSpPr>
            <a:spLocks noChangeArrowheads="1"/>
          </p:cNvSpPr>
          <p:nvPr/>
        </p:nvSpPr>
        <p:spPr bwMode="auto">
          <a:xfrm>
            <a:off x="0" y="1962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3" name="Rectangle 27"/>
          <p:cNvSpPr>
            <a:spLocks noChangeArrowheads="1"/>
          </p:cNvSpPr>
          <p:nvPr/>
        </p:nvSpPr>
        <p:spPr bwMode="auto">
          <a:xfrm>
            <a:off x="0" y="2295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4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75" name="Rectangle 30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9245" name="Object 29"/>
          <p:cNvGraphicFramePr>
            <a:graphicFrameLocks noChangeAspect="1"/>
          </p:cNvGraphicFramePr>
          <p:nvPr/>
        </p:nvGraphicFramePr>
        <p:xfrm>
          <a:off x="857250" y="2500313"/>
          <a:ext cx="1214438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Equation" r:id="rId3" imgW="393480" imgH="342720" progId="">
                  <p:embed/>
                </p:oleObj>
              </mc:Choice>
              <mc:Fallback>
                <p:oleObj name="Equation" r:id="rId3" imgW="393480" imgH="342720" progId="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2500313"/>
                        <a:ext cx="1214438" cy="105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46" name="Object 30"/>
          <p:cNvGraphicFramePr>
            <a:graphicFrameLocks noChangeAspect="1"/>
          </p:cNvGraphicFramePr>
          <p:nvPr/>
        </p:nvGraphicFramePr>
        <p:xfrm>
          <a:off x="3500438" y="2428875"/>
          <a:ext cx="1217612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Equation" r:id="rId5" imgW="457200" imgH="482400" progId="">
                  <p:embed/>
                </p:oleObj>
              </mc:Choice>
              <mc:Fallback>
                <p:oleObj name="Equation" r:id="rId5" imgW="457200" imgH="482400" progId="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428875"/>
                        <a:ext cx="1217612" cy="128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47" name="Object 31"/>
          <p:cNvGraphicFramePr>
            <a:graphicFrameLocks noChangeAspect="1"/>
          </p:cNvGraphicFramePr>
          <p:nvPr/>
        </p:nvGraphicFramePr>
        <p:xfrm>
          <a:off x="5857875" y="2643188"/>
          <a:ext cx="9858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Equation" r:id="rId7" imgW="291960" imgH="253800" progId="">
                  <p:embed/>
                </p:oleObj>
              </mc:Choice>
              <mc:Fallback>
                <p:oleObj name="Equation" r:id="rId7" imgW="291960" imgH="253800" progId="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75" y="2643188"/>
                        <a:ext cx="985838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48" name="Object 32"/>
          <p:cNvGraphicFramePr>
            <a:graphicFrameLocks noChangeAspect="1"/>
          </p:cNvGraphicFramePr>
          <p:nvPr/>
        </p:nvGraphicFramePr>
        <p:xfrm>
          <a:off x="428625" y="4286250"/>
          <a:ext cx="226377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9" imgW="583920" imgH="190440" progId="">
                  <p:embed/>
                </p:oleObj>
              </mc:Choice>
              <mc:Fallback>
                <p:oleObj name="Equation" r:id="rId9" imgW="583920" imgH="190440" progId="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4286250"/>
                        <a:ext cx="2263775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49" name="Object 33"/>
          <p:cNvGraphicFramePr>
            <a:graphicFrameLocks noChangeAspect="1"/>
          </p:cNvGraphicFramePr>
          <p:nvPr/>
        </p:nvGraphicFramePr>
        <p:xfrm>
          <a:off x="428625" y="5214938"/>
          <a:ext cx="27146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Equation" r:id="rId11" imgW="723600" imgH="228600" progId="">
                  <p:embed/>
                </p:oleObj>
              </mc:Choice>
              <mc:Fallback>
                <p:oleObj name="Equation" r:id="rId11" imgW="723600" imgH="228600" progId="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5214938"/>
                        <a:ext cx="271462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50" name="Object 34"/>
          <p:cNvGraphicFramePr>
            <a:graphicFrameLocks noChangeAspect="1"/>
          </p:cNvGraphicFramePr>
          <p:nvPr/>
        </p:nvGraphicFramePr>
        <p:xfrm>
          <a:off x="3786188" y="4286250"/>
          <a:ext cx="2132012" cy="164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Equation" r:id="rId13" imgW="609480" imgH="469800" progId="">
                  <p:embed/>
                </p:oleObj>
              </mc:Choice>
              <mc:Fallback>
                <p:oleObj name="Equation" r:id="rId13" imgW="609480" imgH="469800" progId="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188" y="4286250"/>
                        <a:ext cx="2132012" cy="164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51" name="Object 35"/>
          <p:cNvGraphicFramePr>
            <a:graphicFrameLocks noChangeAspect="1"/>
          </p:cNvGraphicFramePr>
          <p:nvPr/>
        </p:nvGraphicFramePr>
        <p:xfrm>
          <a:off x="6572250" y="4286250"/>
          <a:ext cx="21304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Equation" r:id="rId15" imgW="545760" imgH="203040" progId="">
                  <p:embed/>
                </p:oleObj>
              </mc:Choice>
              <mc:Fallback>
                <p:oleObj name="Equation" r:id="rId15" imgW="545760" imgH="203040" progId="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0" y="4286250"/>
                        <a:ext cx="213042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52" name="Object 36"/>
          <p:cNvGraphicFramePr>
            <a:graphicFrameLocks noChangeAspect="1"/>
          </p:cNvGraphicFramePr>
          <p:nvPr/>
        </p:nvGraphicFramePr>
        <p:xfrm>
          <a:off x="6643688" y="5214938"/>
          <a:ext cx="1620837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Equation" r:id="rId17" imgW="419040" imgH="203040" progId="">
                  <p:embed/>
                </p:oleObj>
              </mc:Choice>
              <mc:Fallback>
                <p:oleObj name="Equation" r:id="rId17" imgW="419040" imgH="203040" progId="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5214938"/>
                        <a:ext cx="1620837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4140200" y="1571625"/>
            <a:ext cx="4752975" cy="1214438"/>
            <a:chOff x="4143372" y="1571612"/>
            <a:chExt cx="4714908" cy="1214446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4143372" y="1571612"/>
              <a:ext cx="4714908" cy="1214446"/>
            </a:xfrm>
            <a:prstGeom prst="roundRect">
              <a:avLst/>
            </a:prstGeom>
            <a:solidFill>
              <a:srgbClr val="FFFFC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ru-RU" sz="2400" b="1" i="1">
                  <a:solidFill>
                    <a:schemeClr val="tx1"/>
                  </a:solidFill>
                </a:rPr>
                <a:t>Построим график функции</a:t>
              </a:r>
            </a:p>
            <a:p>
              <a:pPr algn="ctr"/>
              <a:endParaRPr lang="ru-RU" sz="2400" b="1" i="1">
                <a:solidFill>
                  <a:schemeClr val="tx1"/>
                </a:solidFill>
              </a:endParaRPr>
            </a:p>
            <a:p>
              <a:pPr algn="ctr"/>
              <a:r>
                <a:rPr lang="ru-RU" sz="2800" b="1" i="1">
                  <a:solidFill>
                    <a:schemeClr val="tx1"/>
                  </a:solidFill>
                </a:rPr>
                <a:t> </a:t>
              </a:r>
            </a:p>
          </p:txBody>
        </p:sp>
        <p:pic>
          <p:nvPicPr>
            <p:cNvPr id="9227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72132" y="2071678"/>
              <a:ext cx="1695450" cy="590550"/>
            </a:xfrm>
            <a:prstGeom prst="rect">
              <a:avLst/>
            </a:prstGeom>
            <a:solidFill>
              <a:srgbClr val="FFFFCC">
                <a:alpha val="0"/>
              </a:srgbClr>
            </a:solidFill>
            <a:ln w="9525">
              <a:solidFill>
                <a:srgbClr val="C00000"/>
              </a:solidFill>
              <a:miter lim="800000"/>
              <a:headEnd/>
              <a:tailEnd/>
            </a:ln>
          </p:spPr>
        </p:pic>
      </p:grpSp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4214813" y="3071813"/>
            <a:ext cx="4572000" cy="2786062"/>
            <a:chOff x="4214810" y="3071810"/>
            <a:chExt cx="4572032" cy="2786082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4214810" y="3071810"/>
              <a:ext cx="4572032" cy="27860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b="1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Составим таблицу значений</a:t>
              </a:r>
            </a:p>
            <a:p>
              <a:pPr algn="ctr">
                <a:defRPr/>
              </a:pPr>
              <a:endParaRPr lang="ru-RU" sz="1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225" name="Picture 22" descr="D:\Documents and Settings\1\Мои документы\Мои рисунки\Алгебра\Логарифмы, показательные\27.bmp"/>
            <p:cNvPicPr>
              <a:picLocks noChangeAspect="1" noChangeArrowheads="1"/>
            </p:cNvPicPr>
            <p:nvPr/>
          </p:nvPicPr>
          <p:blipFill>
            <a:blip r:embed="rId3" cstate="print"/>
            <a:srcRect t="39281"/>
            <a:stretch>
              <a:fillRect/>
            </a:stretch>
          </p:blipFill>
          <p:spPr bwMode="auto">
            <a:xfrm>
              <a:off x="4214810" y="4000504"/>
              <a:ext cx="4572032" cy="1546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3" descr="D:\Documents and Settings\1\Мои документы\Мои рисунки\Алгебра\Логарифмы, показательные\04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928813"/>
            <a:ext cx="3857625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5" descr="D:\Documents and Settings\1\Мои документы\Мои рисунки\Алгебра\Логарифмы, показательные\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1928813"/>
            <a:ext cx="380682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D:\Documents and Settings\1\Мои документы\Мои рисунки\Алгебра\Логарифмы, показательные\2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1928813"/>
            <a:ext cx="3857625" cy="466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6" descr="D:\Documents and Settings\1\Мои документы\Мои рисунки\Алгебра\Логарифмы, показательные\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643188"/>
            <a:ext cx="330993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57188" y="1071563"/>
            <a:ext cx="7572375" cy="1500187"/>
          </a:xfrm>
          <a:prstGeom prst="round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</a:rPr>
              <a:t>Решим графически уравнение</a:t>
            </a:r>
          </a:p>
          <a:p>
            <a:pPr>
              <a:defRPr/>
            </a:pPr>
            <a:endParaRPr lang="ru-RU" sz="2400" dirty="0">
              <a:solidFill>
                <a:srgbClr val="C00000"/>
              </a:solidFill>
            </a:endParaRPr>
          </a:p>
          <a:p>
            <a:pPr>
              <a:defRPr/>
            </a:pP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785938"/>
            <a:ext cx="1666875" cy="5953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500063" y="1857375"/>
            <a:ext cx="500062" cy="500063"/>
          </a:xfrm>
          <a:prstGeom prst="ellipse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Овал 8"/>
          <p:cNvSpPr/>
          <p:nvPr/>
        </p:nvSpPr>
        <p:spPr>
          <a:xfrm>
            <a:off x="5500688" y="1857375"/>
            <a:ext cx="500062" cy="500063"/>
          </a:xfrm>
          <a:prstGeom prst="ellipse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" name="Овал 9"/>
          <p:cNvSpPr/>
          <p:nvPr/>
        </p:nvSpPr>
        <p:spPr>
          <a:xfrm>
            <a:off x="3000375" y="1857375"/>
            <a:ext cx="500063" cy="500063"/>
          </a:xfrm>
          <a:prstGeom prst="ellipse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1785938"/>
            <a:ext cx="1628775" cy="5953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25" y="1785938"/>
            <a:ext cx="1643063" cy="5905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5" name="Скругленный прямоугольник 14"/>
          <p:cNvSpPr/>
          <p:nvPr/>
        </p:nvSpPr>
        <p:spPr>
          <a:xfrm>
            <a:off x="3643313" y="2786063"/>
            <a:ext cx="5143500" cy="378618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В одной и той же системе координат строим два графика функции</a:t>
            </a:r>
          </a:p>
          <a:p>
            <a:pPr algn="ctr">
              <a:defRPr/>
            </a:pPr>
            <a:endParaRPr lang="ru-RU" sz="1400" b="1" i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2400" b="1" i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2400" b="1" i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Находим абсциссу точки пересечения графиков функций</a:t>
            </a:r>
          </a:p>
          <a:p>
            <a:pPr>
              <a:defRPr/>
            </a:pPr>
            <a:endParaRPr lang="ru-RU" sz="200" b="1" i="1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2400" b="1" i="1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9063" y="4143375"/>
            <a:ext cx="16954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13" y="4143375"/>
            <a:ext cx="16430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57813" y="5786438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2" descr="D:\Documents and Settings\1\Мои документы\Мои рисунки\Алгебра\Логарифмы, показательные\3.bmp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3" y="2643188"/>
            <a:ext cx="329565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375" y="4214813"/>
            <a:ext cx="1571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5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357813" y="5857875"/>
            <a:ext cx="13430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00813" y="4143375"/>
            <a:ext cx="1500187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357813" y="5857875"/>
            <a:ext cx="1323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7" descr="D:\Documents and Settings\1\Мои документы\Мои рисунки\Алгебра\Логарифмы, показательные\5.bmp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214313" y="2643188"/>
            <a:ext cx="33051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8" descr="D:\Documents and Settings\1\Мои документы\Мои рисунки\Алгебра\Логарифмы, показательные\6.bmp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313" y="2643188"/>
            <a:ext cx="32861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285750" y="285750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ПОНЯТИЕ  </a:t>
            </a:r>
            <a:r>
              <a:rPr lang="ru-RU" sz="2800" b="1" spc="500" dirty="0">
                <a:solidFill>
                  <a:srgbClr val="C00000"/>
                </a:solidFill>
                <a:latin typeface="Segoe Print" panose="02000600000000000000" pitchFamily="2" charset="0"/>
              </a:rPr>
              <a:t>ЛОГАРИФМА</a:t>
            </a:r>
            <a:endParaRPr lang="ru-RU" sz="2800" dirty="0"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57188" y="1071563"/>
            <a:ext cx="7572375" cy="1500187"/>
          </a:xfrm>
          <a:prstGeom prst="round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</a:rPr>
              <a:t>Решим графически уравнение</a:t>
            </a:r>
          </a:p>
          <a:p>
            <a:pPr>
              <a:defRPr/>
            </a:pPr>
            <a:endParaRPr lang="ru-RU" sz="2400" dirty="0">
              <a:solidFill>
                <a:srgbClr val="C00000"/>
              </a:solidFill>
            </a:endParaRPr>
          </a:p>
          <a:p>
            <a:pPr>
              <a:defRPr/>
            </a:pP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3" y="1857375"/>
            <a:ext cx="500062" cy="500063"/>
          </a:xfrm>
          <a:prstGeom prst="ellipse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785938"/>
            <a:ext cx="1524000" cy="5524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1270" name="Picture 18" descr="D:\Documents and Settings\1\Мои документы\Мои рисунки\Алгебра\Логарифмы, показательные\6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643188"/>
            <a:ext cx="32861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кругленный прямоугольник 13"/>
          <p:cNvSpPr/>
          <p:nvPr/>
        </p:nvSpPr>
        <p:spPr>
          <a:xfrm>
            <a:off x="3643313" y="2786063"/>
            <a:ext cx="5143500" cy="378618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В одной и той же системе координат строим два графика функции</a:t>
            </a:r>
          </a:p>
          <a:p>
            <a:pPr algn="ctr">
              <a:defRPr/>
            </a:pPr>
            <a:endParaRPr lang="ru-RU" sz="1400" b="1" i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2400" b="1" i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2400" b="1" i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Находим абсциссу точки пересечения графиков функций</a:t>
            </a:r>
          </a:p>
          <a:p>
            <a:pPr>
              <a:defRPr/>
            </a:pPr>
            <a:endParaRPr lang="ru-RU" sz="200" b="1" i="1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2400" b="1" i="1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11272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63" y="4143375"/>
            <a:ext cx="16954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D:\Documents and Settings\1\Мои документы\Мои рисунки\Алгебра\Логарифмы, показательные\9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2643188"/>
            <a:ext cx="33147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D:\Documents and Settings\1\Мои документы\Мои рисунки\Алгебра\Логарифмы, показательные\10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2643188"/>
            <a:ext cx="33147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63" y="4214813"/>
            <a:ext cx="1428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63" y="4214813"/>
            <a:ext cx="15113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Овал 20"/>
          <p:cNvSpPr/>
          <p:nvPr/>
        </p:nvSpPr>
        <p:spPr>
          <a:xfrm>
            <a:off x="2928938" y="1857375"/>
            <a:ext cx="500062" cy="500063"/>
          </a:xfrm>
          <a:prstGeom prst="ellipse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875" y="1785938"/>
            <a:ext cx="1628775" cy="54768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3" name="Овал 22"/>
          <p:cNvSpPr/>
          <p:nvPr/>
        </p:nvSpPr>
        <p:spPr>
          <a:xfrm>
            <a:off x="5429250" y="1857375"/>
            <a:ext cx="500063" cy="500063"/>
          </a:xfrm>
          <a:prstGeom prst="ellipse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88" y="1785938"/>
            <a:ext cx="1643062" cy="5572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0625" y="5857875"/>
            <a:ext cx="20224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15063" y="4214813"/>
            <a:ext cx="15001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" descr="D:\Documents and Settings\1\Мои документы\Мои рисунки\Алгебра\Логарифмы, показательные\12.bmp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214313" y="2643188"/>
            <a:ext cx="33147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00625" y="5857875"/>
            <a:ext cx="20002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000625" y="5857875"/>
            <a:ext cx="20002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3" grpId="0" animBg="1"/>
    </p:bldLst>
  </p:timing>
</p:sld>
</file>

<file path=ppt/theme/theme1.xml><?xml version="1.0" encoding="utf-8"?>
<a:theme xmlns:a="http://schemas.openxmlformats.org/drawingml/2006/main" name="Миллиметровка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Миллиметровка</Template>
  <TotalTime>0</TotalTime>
  <Words>408</Words>
  <Application>Microsoft Office PowerPoint</Application>
  <PresentationFormat>Экран (4:3)</PresentationFormat>
  <Paragraphs>124</Paragraphs>
  <Slides>17</Slides>
  <Notes>3</Notes>
  <HiddenSlides>2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Franklin Gothic Medium</vt:lpstr>
      <vt:lpstr>Segoe Print</vt:lpstr>
      <vt:lpstr>Times New Roman</vt:lpstr>
      <vt:lpstr>Миллиметровка</vt:lpstr>
      <vt:lpstr>Equation</vt:lpstr>
      <vt:lpstr>Формула</vt:lpstr>
      <vt:lpstr>05.12.16.</vt:lpstr>
      <vt:lpstr>Презентация PowerPoint</vt:lpstr>
      <vt:lpstr>Работают консультанты</vt:lpstr>
      <vt:lpstr>ПОНЯТИЕ   ЛОГАРИФМА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логарифма</dc:title>
  <dc:creator/>
  <cp:lastModifiedBy/>
  <cp:revision>4</cp:revision>
  <dcterms:created xsi:type="dcterms:W3CDTF">2009-12-18T22:34:12Z</dcterms:created>
  <dcterms:modified xsi:type="dcterms:W3CDTF">2017-06-05T08:24:31Z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TC103626391049</vt:lpwstr>
  </property>
</Properties>
</file>