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54" d="100"/>
          <a:sy n="54" d="100"/>
        </p:scale>
        <p:origin x="5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883325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2894830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1278492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192844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13781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0BEC680-BBC7-4661-8E7D-2CFC4141476F}" type="datetimeFigureOut">
              <a:rPr lang="ru-RU" smtClean="0"/>
              <a:t>05.06.2017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323771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0BEC680-BBC7-4661-8E7D-2CFC4141476F}" type="datetimeFigureOut">
              <a:rPr lang="ru-RU" smtClean="0"/>
              <a:t>05.06.2017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845966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0BEC680-BBC7-4661-8E7D-2CFC4141476F}" type="datetimeFigureOut">
              <a:rPr lang="ru-RU" smtClean="0"/>
              <a:t>05.06.2017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47392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0BEC680-BBC7-4661-8E7D-2CFC4141476F}" type="datetimeFigureOut">
              <a:rPr lang="ru-RU" smtClean="0"/>
              <a:t>05.06.2017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3996798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0BEC680-BBC7-4661-8E7D-2CFC4141476F}" type="datetimeFigureOut">
              <a:rPr lang="ru-RU" smtClean="0"/>
              <a:t>05.06.2017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4111785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0BEC680-BBC7-4661-8E7D-2CFC4141476F}" type="datetimeFigureOut">
              <a:rPr lang="ru-RU" smtClean="0"/>
              <a:t>05.06.2017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1361FE-BB02-49D2-A86E-DE826A16E521}" type="slidenum">
              <a:rPr lang="ru-RU" smtClean="0"/>
              <a:t>‹#›</a:t>
            </a:fld>
            <a:endParaRPr lang="ru-RU"/>
          </a:p>
        </p:txBody>
      </p:sp>
    </p:spTree>
    <p:extLst>
      <p:ext uri="{BB962C8B-B14F-4D97-AF65-F5344CB8AC3E}">
        <p14:creationId xmlns:p14="http://schemas.microsoft.com/office/powerpoint/2010/main" val="904634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BEC680-BBC7-4661-8E7D-2CFC4141476F}" type="datetimeFigureOut">
              <a:rPr lang="ru-RU" smtClean="0"/>
              <a:t>05.06.2017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1361FE-BB02-49D2-A86E-DE826A16E521}" type="slidenum">
              <a:rPr lang="ru-RU" smtClean="0"/>
              <a:t>‹#›</a:t>
            </a:fld>
            <a:endParaRPr lang="ru-RU"/>
          </a:p>
        </p:txBody>
      </p:sp>
    </p:spTree>
    <p:extLst>
      <p:ext uri="{BB962C8B-B14F-4D97-AF65-F5344CB8AC3E}">
        <p14:creationId xmlns:p14="http://schemas.microsoft.com/office/powerpoint/2010/main" val="4196823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5812" y="466165"/>
            <a:ext cx="10797988" cy="6257364"/>
          </a:xfrm>
        </p:spPr>
        <p:txBody>
          <a:bodyPr>
            <a:normAutofit fontScale="92500" lnSpcReduction="10000"/>
          </a:bodyPr>
          <a:lstStyle/>
          <a:p>
            <a:r>
              <a:rPr lang="ru-RU" sz="3000" dirty="0" smtClean="0"/>
              <a:t> </a:t>
            </a:r>
            <a:r>
              <a:rPr lang="ru-RU" sz="3000" dirty="0"/>
              <a:t>Уже 23 июня состоялось внеочередное расширенное заседание Президиума Академии наук СССР, который принял решение направить все силы и средства на быстрейшее завершение работ, важных для обороны и народного хозяйства страны. А через 5 дней Академия наук обратилась к ученым всех стран с призывом сплотить силы для зашиты человеческой культуры от фашизма. В нем также говорилось: “В этот час решительного боя советские ученые идут со своим народом, отдавая все силы борьбе с фашистскими поджигателями войны – во имя зашиты своей Родины и во имя зашиты мировой науки и спасения культуры, служащей всему человечеству”. Велик вклад ученых физиков, математиков, химиков, медиков, конструкторов, инженеров в общую Победу.</a:t>
            </a:r>
          </a:p>
          <a:p>
            <a:r>
              <a:rPr lang="ru-RU" sz="3000" dirty="0"/>
              <a:t>Сегодняшний урок посвящен ученым военного времени, тем, кто своим умом, своими знаниями приближал эту Победу, взяв в руки не оружие, а ручку и карандаш.</a:t>
            </a:r>
          </a:p>
          <a:p>
            <a:endParaRPr lang="ru-RU" dirty="0"/>
          </a:p>
        </p:txBody>
      </p:sp>
    </p:spTree>
    <p:extLst>
      <p:ext uri="{BB962C8B-B14F-4D97-AF65-F5344CB8AC3E}">
        <p14:creationId xmlns:p14="http://schemas.microsoft.com/office/powerpoint/2010/main" val="850829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t>Корабли</a:t>
            </a:r>
            <a:br>
              <a:rPr lang="ru-RU" sz="4000" dirty="0" smtClean="0"/>
            </a:br>
            <a:endParaRPr lang="ru-RU" sz="4000" dirty="0"/>
          </a:p>
        </p:txBody>
      </p:sp>
      <p:sp>
        <p:nvSpPr>
          <p:cNvPr id="3" name="Объект 2"/>
          <p:cNvSpPr>
            <a:spLocks noGrp="1"/>
          </p:cNvSpPr>
          <p:nvPr>
            <p:ph idx="1"/>
          </p:nvPr>
        </p:nvSpPr>
        <p:spPr>
          <a:xfrm>
            <a:off x="394447" y="1111624"/>
            <a:ext cx="10959353" cy="5378823"/>
          </a:xfrm>
        </p:spPr>
        <p:txBody>
          <a:bodyPr>
            <a:normAutofit lnSpcReduction="10000"/>
          </a:bodyPr>
          <a:lstStyle/>
          <a:p>
            <a:r>
              <a:rPr lang="ru-RU" dirty="0" smtClean="0"/>
              <a:t>Было </a:t>
            </a:r>
            <a:r>
              <a:rPr lang="ru-RU" dirty="0"/>
              <a:t>известно, что магнитные мины разрабатывались во многих странах, и, вероятно, находились в распоряжении военно-морских сил фашистской Германии. Задача по борьбе с магнитными минами была поставлена за несколько лет до начала войны в Ленинградском физико-техническом институте. Требовалось "размагнитить" корабли, чтобы ликвидировать усиленное ими магнитное поле.</a:t>
            </a:r>
          </a:p>
          <a:p>
            <a:r>
              <a:rPr lang="ru-RU" dirty="0"/>
              <a:t>К началу войны проблема была научно разрешена, и ее надо было перевести на технические рельсы, т. е. создать такие устройства на действующих кораблях советского флота. Это было очень быстро организовано. Все боевые корабли подвергались в портах "антимагнитной" обработке и выходили в море размагниченными. Тем самым были спасены многие тысячи жизней наших военных моряков. Понятно, что для такой работы потребовались знания физиков, хорошие физические лаборатории, что и предопределило ее успех.</a:t>
            </a:r>
          </a:p>
          <a:p>
            <a:endParaRPr lang="ru-RU" dirty="0"/>
          </a:p>
        </p:txBody>
      </p:sp>
    </p:spTree>
    <p:extLst>
      <p:ext uri="{BB962C8B-B14F-4D97-AF65-F5344CB8AC3E}">
        <p14:creationId xmlns:p14="http://schemas.microsoft.com/office/powerpoint/2010/main" val="523491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1682" y="2158066"/>
            <a:ext cx="10515600" cy="1325563"/>
          </a:xfrm>
        </p:spPr>
        <p:txBody>
          <a:bodyPr>
            <a:normAutofit fontScale="90000"/>
          </a:bodyPr>
          <a:lstStyle/>
          <a:p>
            <a:r>
              <a:rPr lang="ru-RU" i="1" dirty="0" smtClean="0"/>
              <a:t>Задача </a:t>
            </a:r>
            <a:r>
              <a:rPr lang="en-US" i="1" dirty="0"/>
              <a:t>2</a:t>
            </a:r>
            <a:r>
              <a:rPr lang="ru-RU" i="1" dirty="0" smtClean="0"/>
              <a:t>.</a:t>
            </a:r>
            <a:r>
              <a:rPr lang="ru-RU" dirty="0" smtClean="0"/>
              <a:t> </a:t>
            </a:r>
            <a:r>
              <a:rPr lang="ru-RU" sz="3600" dirty="0" smtClean="0"/>
              <a:t>Разведывательному кораблю (разведчику),</a:t>
            </a:r>
            <a:r>
              <a:rPr lang="ru-RU" sz="3600" dirty="0"/>
              <a:t> двигавшемуся в составе эскадры, дано задание обследовать район моря на 70 миль в направлении движения эскадры. Скорость эскадры - 35 миль в час, скорость разведчика - 70 миль в час. Определить, через сколько времени разведчик возвратится к эскадре.</a:t>
            </a:r>
            <a:br>
              <a:rPr lang="ru-RU" sz="3600" dirty="0"/>
            </a:br>
            <a:r>
              <a:rPr lang="ru-RU" dirty="0" smtClean="0"/>
              <a:t/>
            </a:r>
            <a:br>
              <a:rPr lang="ru-RU" dirty="0" smtClean="0"/>
            </a:br>
            <a:endParaRPr lang="ru-RU" dirty="0"/>
          </a:p>
        </p:txBody>
      </p:sp>
      <p:pic>
        <p:nvPicPr>
          <p:cNvPr id="4" name="Объект 3" descr="http://festival.1september.ru/articles/510931/Image745.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80847" y="3621741"/>
            <a:ext cx="5970494" cy="2832847"/>
          </a:xfrm>
          <a:prstGeom prst="rect">
            <a:avLst/>
          </a:prstGeom>
          <a:noFill/>
          <a:ln>
            <a:noFill/>
          </a:ln>
        </p:spPr>
      </p:pic>
    </p:spTree>
    <p:extLst>
      <p:ext uri="{BB962C8B-B14F-4D97-AF65-F5344CB8AC3E}">
        <p14:creationId xmlns:p14="http://schemas.microsoft.com/office/powerpoint/2010/main" val="2523203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4447" y="519953"/>
            <a:ext cx="10959353" cy="5657010"/>
          </a:xfrm>
        </p:spPr>
        <p:txBody>
          <a:bodyPr>
            <a:normAutofit fontScale="92500" lnSpcReduction="10000"/>
          </a:bodyPr>
          <a:lstStyle/>
          <a:p>
            <a:r>
              <a:rPr lang="ru-RU" dirty="0"/>
              <a:t>“Математика и оборона нашей страны”.</a:t>
            </a:r>
          </a:p>
          <a:p>
            <a:r>
              <a:rPr lang="ru-RU" dirty="0"/>
              <a:t>Математический институт Академии наук СССР разрабатывает </a:t>
            </a:r>
            <a:r>
              <a:rPr lang="ru-RU" u="sng" dirty="0"/>
              <a:t>штурманские таблицы.</a:t>
            </a:r>
            <a:r>
              <a:rPr lang="ru-RU" dirty="0"/>
              <a:t> Уже в 1943 г. они находят широкое применение в боевой практике </a:t>
            </a:r>
            <a:r>
              <a:rPr lang="ru-RU" u="sng" dirty="0"/>
              <a:t>авиации</a:t>
            </a:r>
            <a:r>
              <a:rPr lang="ru-RU" dirty="0"/>
              <a:t> дальнего действия. Какая их ценность? Расчеты всех дальних полетов, выполняемые по этим таблицам, значительно повысили точность самолетовождения.</a:t>
            </a:r>
          </a:p>
          <a:p>
            <a:r>
              <a:rPr lang="ru-RU" dirty="0"/>
              <a:t>Идет жестокая война. Фронт требует увеличения эффективности огня </a:t>
            </a:r>
            <a:r>
              <a:rPr lang="ru-RU" u="sng" dirty="0"/>
              <a:t>артиллерии</a:t>
            </a:r>
            <a:r>
              <a:rPr lang="ru-RU" dirty="0"/>
              <a:t>, повышения меткости стрельбы. Важная проблема. Ее успешно решает академик А. Н. Колмогоров. По заданию Главного артиллерийского управления он, используя свои работы по математике в области теории вероятностей, дал определение </a:t>
            </a:r>
            <a:r>
              <a:rPr lang="ru-RU" dirty="0" err="1"/>
              <a:t>наивыгоднейшего</a:t>
            </a:r>
            <a:r>
              <a:rPr lang="ru-RU" dirty="0"/>
              <a:t> рассеяния артиллерийских снарядов. Это еще не все. Математическая теория вероятностей использовалась во время Великой Отечественной войны и для определения наилучших методов нахождения самолетов, подводных лодок противника, и для указания путей, позволяющих избежать встречи с подлодками врага.</a:t>
            </a:r>
          </a:p>
          <a:p>
            <a:endParaRPr lang="ru-RU" dirty="0"/>
          </a:p>
        </p:txBody>
      </p:sp>
    </p:spTree>
    <p:extLst>
      <p:ext uri="{BB962C8B-B14F-4D97-AF65-F5344CB8AC3E}">
        <p14:creationId xmlns:p14="http://schemas.microsoft.com/office/powerpoint/2010/main" val="3965318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8235" y="555812"/>
            <a:ext cx="10905565" cy="5621151"/>
          </a:xfrm>
        </p:spPr>
        <p:txBody>
          <a:bodyPr/>
          <a:lstStyle/>
          <a:p>
            <a:r>
              <a:rPr lang="ru-RU" dirty="0"/>
              <a:t>Возьмем задачу. Как лучше провести караван торговых судов по океану, в котором действуют </a:t>
            </a:r>
            <a:r>
              <a:rPr lang="ru-RU" u="sng" dirty="0"/>
              <a:t>вражеские подводные лодки</a:t>
            </a:r>
            <a:r>
              <a:rPr lang="ru-RU" dirty="0"/>
              <a:t>? Задача не из легких! Если составить караваны из большого числа судов, то можно будет обойтись меньшим числом караванов, благодаря чему вероятность встречи с подводными лодками противника будет меньшей. Это одно. Но нельзя забывать другого. Увеличится убыток, если встреча большого каравана судов осуществится с подводными лодками противника. Вот тут и математика пришла на помощь. Она указала, какие должны быть размеры караванов судов и та частота их отравления, чтобы потери были наименьшими.</a:t>
            </a:r>
          </a:p>
          <a:p>
            <a:endParaRPr lang="ru-RU" dirty="0"/>
          </a:p>
        </p:txBody>
      </p:sp>
    </p:spTree>
    <p:extLst>
      <p:ext uri="{BB962C8B-B14F-4D97-AF65-F5344CB8AC3E}">
        <p14:creationId xmlns:p14="http://schemas.microsoft.com/office/powerpoint/2010/main" val="35709817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63388" y="340659"/>
            <a:ext cx="10690412" cy="5836304"/>
          </a:xfrm>
        </p:spPr>
        <p:txBody>
          <a:bodyPr>
            <a:normAutofit/>
          </a:bodyPr>
          <a:lstStyle/>
          <a:p>
            <a:r>
              <a:rPr lang="ru-RU" dirty="0"/>
              <a:t>Математика помогала рассчитывать, сколько нужно сделать одновременных </a:t>
            </a:r>
            <a:r>
              <a:rPr lang="ru-RU" u="sng" dirty="0"/>
              <a:t>выстрелов по </a:t>
            </a:r>
            <a:r>
              <a:rPr lang="ru-RU" u="sng" dirty="0" err="1"/>
              <a:t>самолету</a:t>
            </a:r>
            <a:r>
              <a:rPr lang="ru-RU" dirty="0" err="1"/>
              <a:t>противника</a:t>
            </a:r>
            <a:r>
              <a:rPr lang="ru-RU" dirty="0"/>
              <a:t> для того, чтобы иметь  наибольшую вероятность сбить его.</a:t>
            </a:r>
          </a:p>
          <a:p>
            <a:r>
              <a:rPr lang="ru-RU" dirty="0"/>
              <a:t>Во всем этом большая заслуга математической, школы академика А.II. Колмогорова.</a:t>
            </a:r>
          </a:p>
          <a:p>
            <a:r>
              <a:rPr lang="ru-RU" dirty="0"/>
              <a:t>Во время Великой Отечественной войны появилась и такая важная проблема, как </a:t>
            </a:r>
            <a:r>
              <a:rPr lang="ru-RU" u="sng" dirty="0"/>
              <a:t>обеспечение кучности боя и устойчивости снарядов</a:t>
            </a:r>
            <a:r>
              <a:rPr lang="ru-RU" dirty="0"/>
              <a:t> </a:t>
            </a:r>
            <a:r>
              <a:rPr lang="ru-RU" u="sng" dirty="0"/>
              <a:t>при полете.</a:t>
            </a:r>
            <a:r>
              <a:rPr lang="ru-RU" dirty="0"/>
              <a:t> Эту сложную математическую задачу успешно решил член-корреспондент АН СССР Н.Г. </a:t>
            </a:r>
            <a:r>
              <a:rPr lang="ru-RU" dirty="0" err="1"/>
              <a:t>Четаев</a:t>
            </a:r>
            <a:r>
              <a:rPr lang="ru-RU" dirty="0"/>
              <a:t>. Он предложил </a:t>
            </a:r>
            <a:r>
              <a:rPr lang="ru-RU" dirty="0" err="1"/>
              <a:t>наивыгоднейшую</a:t>
            </a:r>
            <a:r>
              <a:rPr lang="ru-RU" dirty="0"/>
              <a:t> крутизну нарезки стволов орудий, что позволило обеспечить кучность боя и устойчивость снарядов при полете.</a:t>
            </a:r>
          </a:p>
          <a:p>
            <a:endParaRPr lang="ru-RU" dirty="0"/>
          </a:p>
        </p:txBody>
      </p:sp>
    </p:spTree>
    <p:extLst>
      <p:ext uri="{BB962C8B-B14F-4D97-AF65-F5344CB8AC3E}">
        <p14:creationId xmlns:p14="http://schemas.microsoft.com/office/powerpoint/2010/main" val="3474455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8588" y="251012"/>
            <a:ext cx="10995212" cy="5925951"/>
          </a:xfrm>
        </p:spPr>
        <p:txBody>
          <a:bodyPr>
            <a:normAutofit/>
          </a:bodyPr>
          <a:lstStyle/>
          <a:p>
            <a:r>
              <a:rPr lang="ru-RU" dirty="0"/>
              <a:t>Война требовала от </a:t>
            </a:r>
            <a:r>
              <a:rPr lang="ru-RU" u="sng" dirty="0"/>
              <a:t>авиации</a:t>
            </a:r>
            <a:r>
              <a:rPr lang="ru-RU" dirty="0"/>
              <a:t> больших скоростей самолетов. Но увы! При освоении больших скоростей авиация столкнулась с внезапным разрушением самолетов из-за вибрации особого рода – флаттера. Опять новая проблема, которую немедленно надо решать. И тут на помощь приходит математика. За решение данной задачи берется группа ученых во главе с М.В. Келдышем. Она разработала сложную математическую теорию флаттера. Сделано большое дело. Самолеты обеспечены надежной защитой от появления вибраций.</a:t>
            </a:r>
          </a:p>
          <a:p>
            <a:r>
              <a:rPr lang="ru-RU" dirty="0"/>
              <a:t>Благодаря немедленному использованию в производстве теоретических исследований виднейших наших ученых–академиков М. В. Келдыша. А. А. </a:t>
            </a:r>
            <a:r>
              <a:rPr lang="ru-RU" dirty="0" err="1"/>
              <a:t>Дородницына</a:t>
            </a:r>
            <a:r>
              <a:rPr lang="ru-RU" dirty="0"/>
              <a:t> и других - стали возможны большие темпы выпуска боевых самолетов.</a:t>
            </a:r>
          </a:p>
          <a:p>
            <a:endParaRPr lang="ru-RU" dirty="0"/>
          </a:p>
        </p:txBody>
      </p:sp>
    </p:spTree>
    <p:extLst>
      <p:ext uri="{BB962C8B-B14F-4D97-AF65-F5344CB8AC3E}">
        <p14:creationId xmlns:p14="http://schemas.microsoft.com/office/powerpoint/2010/main" val="1820158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7224" y="251012"/>
            <a:ext cx="11156576" cy="5925951"/>
          </a:xfrm>
        </p:spPr>
        <p:txBody>
          <a:bodyPr/>
          <a:lstStyle/>
          <a:p>
            <a:r>
              <a:rPr lang="ru-RU" dirty="0"/>
              <a:t>Видная роль в деле обороны нашей Родины принадлежит выдающемуся математику академику А.Н. Крылову, чьи труды по </a:t>
            </a:r>
            <a:r>
              <a:rPr lang="ru-RU" u="sng" dirty="0"/>
              <a:t>теории непотопляемости и качки корабля </a:t>
            </a:r>
            <a:r>
              <a:rPr lang="ru-RU" dirty="0"/>
              <a:t>были использованы нашими славными Военно-Морскими Силами. Он создал таблицы непотопляемости, в которых было рассчитано, как повлияет на корабль затопление тех или других отсеков, какие номера отсеков нужно затопить, чтобы ликвидировать крен, и насколько это затопление может улучшить состояние корабля. Эти таблицы дали возможность спасти жизнь многих людей, сберечь большие материальные ценности.</a:t>
            </a:r>
          </a:p>
          <a:p>
            <a:endParaRPr lang="ru-RU" dirty="0"/>
          </a:p>
        </p:txBody>
      </p:sp>
    </p:spTree>
    <p:extLst>
      <p:ext uri="{BB962C8B-B14F-4D97-AF65-F5344CB8AC3E}">
        <p14:creationId xmlns:p14="http://schemas.microsoft.com/office/powerpoint/2010/main" val="2954455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6871" y="215153"/>
            <a:ext cx="11066929" cy="5961810"/>
          </a:xfrm>
        </p:spPr>
        <p:txBody>
          <a:bodyPr/>
          <a:lstStyle/>
          <a:p>
            <a:r>
              <a:rPr lang="ru-RU" dirty="0"/>
              <a:t>В годы Великой Отечественной войны подготовка боевых операций, а их было много, была сопряжена с огромным количеством расчетов, которые требовали хороших знаний по математике.</a:t>
            </a:r>
          </a:p>
          <a:p>
            <a:r>
              <a:rPr lang="ru-RU" dirty="0"/>
              <a:t>В современной российской армии не только командиру, но и солдату, чтобы успешно справляться со своими обязанностями, нужно владеть основами электротехники, радиотехники и хорошо знать математику.</a:t>
            </a:r>
          </a:p>
          <a:p>
            <a:endParaRPr lang="ru-RU" dirty="0"/>
          </a:p>
        </p:txBody>
      </p:sp>
    </p:spTree>
    <p:extLst>
      <p:ext uri="{BB962C8B-B14F-4D97-AF65-F5344CB8AC3E}">
        <p14:creationId xmlns:p14="http://schemas.microsoft.com/office/powerpoint/2010/main" val="400581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2729" y="448235"/>
            <a:ext cx="11031071" cy="5728728"/>
          </a:xfrm>
        </p:spPr>
        <p:txBody>
          <a:bodyPr>
            <a:normAutofit/>
          </a:bodyPr>
          <a:lstStyle/>
          <a:p>
            <a:r>
              <a:rPr lang="ru-RU" dirty="0"/>
              <a:t>Наши ученые воевали, не держа в руках автоматы, минометы, гранаты, они приближали Победу своим умом, талантом, самоотверженным трудом.</a:t>
            </a:r>
          </a:p>
          <a:p>
            <a:r>
              <a:rPr lang="ru-RU" dirty="0"/>
              <a:t>Русский человек всегда был мирным жителем планеты. Просторна и прекрасна его родная земля. На ней он всегда добросовестно трудился, растил детей, радовался солнцу, протягивал руку дружбы соседям. Он мужественно защищал свою землю, свою семью, свой дом от захватчиков. Ему не нужно чужого. Он хочет жить мирно, спокойно.</a:t>
            </a:r>
          </a:p>
          <a:p>
            <a:r>
              <a:rPr lang="ru-RU" dirty="0"/>
              <a:t>Сделай все возможное для блага Отчизны! Помни: нет сейчас более возвышенной цели, чем беречь мир, добытый в огне четырехлетних сражений минувшей войны.</a:t>
            </a:r>
          </a:p>
          <a:p>
            <a:endParaRPr lang="ru-RU" dirty="0"/>
          </a:p>
        </p:txBody>
      </p:sp>
    </p:spTree>
    <p:extLst>
      <p:ext uri="{BB962C8B-B14F-4D97-AF65-F5344CB8AC3E}">
        <p14:creationId xmlns:p14="http://schemas.microsoft.com/office/powerpoint/2010/main" val="543727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8235" y="0"/>
            <a:ext cx="10905565" cy="6651811"/>
          </a:xfrm>
        </p:spPr>
        <p:txBody>
          <a:bodyPr>
            <a:normAutofit lnSpcReduction="10000"/>
          </a:bodyPr>
          <a:lstStyle/>
          <a:p>
            <a:r>
              <a:rPr lang="ru-RU" dirty="0"/>
              <a:t>Все понимали, что не только храбрость армии, число пушек и искусство маршалов определяют успешный исход военных действий: он в немалой степени зависит от качества вооружения, его совершенства. Нужно было в кратчайшие сроки создать технику, превосходящую вражескую по всем параметрам. И эта ответственная и сложная задача легла на плечи советских ученых и конструкторов, проведя незримую линию фронта через научные лаборатории и конструкторские бюро: там шло напряженное “сражение мыслей”, рождающее и воплощающее в металл дерзновенные научно-технические идеи. Только для боевой авиации за годы войны нашими авиаконструкторами было создано и модернизировано</a:t>
            </a:r>
            <a:r>
              <a:rPr lang="ru-RU" u="sng" dirty="0"/>
              <a:t> ?</a:t>
            </a:r>
            <a:r>
              <a:rPr lang="ru-RU" dirty="0"/>
              <a:t> новых видов самолетов, моторостроителями – </a:t>
            </a:r>
            <a:r>
              <a:rPr lang="ru-RU" u="sng" dirty="0"/>
              <a:t>? </a:t>
            </a:r>
            <a:r>
              <a:rPr lang="ru-RU" dirty="0"/>
              <a:t>вида авиационных двигателей, а конструкторами танков – </a:t>
            </a:r>
            <a:r>
              <a:rPr lang="ru-RU" u="sng" dirty="0"/>
              <a:t>? </a:t>
            </a:r>
            <a:r>
              <a:rPr lang="ru-RU" dirty="0"/>
              <a:t>образца новых машин и самоходных артиллерийских установок; среди них всемирно известная модернизированная “тридцатьчетверка” (Т-34-85). Усилиями большой группы специалистов были выпущены прославленные реактивные артиллерийские установки – “катюши”.</a:t>
            </a:r>
          </a:p>
          <a:p>
            <a:endParaRPr lang="ru-RU" dirty="0"/>
          </a:p>
        </p:txBody>
      </p:sp>
    </p:spTree>
    <p:extLst>
      <p:ext uri="{BB962C8B-B14F-4D97-AF65-F5344CB8AC3E}">
        <p14:creationId xmlns:p14="http://schemas.microsoft.com/office/powerpoint/2010/main" val="4073195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4059" y="283695"/>
            <a:ext cx="10515600" cy="6386045"/>
          </a:xfrm>
        </p:spPr>
        <p:txBody>
          <a:bodyPr/>
          <a:lstStyle/>
          <a:p>
            <a:r>
              <a:rPr lang="ru-RU" sz="3200" dirty="0"/>
              <a:t>Многое сделали ученые химики для приближения Победы, например, содействовали развитию металлургической, машиностроительной и оборонной промышленности, создавали новые сплавы для брони, новые составы для зажигательных смесей, топливо для ракетных установок, новые медицинские и технические препараты, участвовали в поиске новых видов сырья. Большой вклад в разработку теории взрыва, химию и технологию получения пороха и взрывчатых веществ внесли физико-химики академик Николай Николаевич Семенов и академик Юлий Борисович Харитон. Работу по синтезу толуола выполнил академик Ю.Г. </a:t>
            </a:r>
            <a:r>
              <a:rPr lang="ru-RU" sz="3200" dirty="0" err="1"/>
              <a:t>Мамедалиев</a:t>
            </a:r>
            <a:r>
              <a:rPr lang="ru-RU" sz="3200" dirty="0"/>
              <a:t> в 1941 г.</a:t>
            </a:r>
          </a:p>
          <a:p>
            <a:r>
              <a:rPr lang="ru-RU" dirty="0"/>
              <a:t>Что такое толуол и для чего он был нужен?</a:t>
            </a:r>
          </a:p>
          <a:p>
            <a:endParaRPr lang="ru-RU" dirty="0"/>
          </a:p>
        </p:txBody>
      </p:sp>
    </p:spTree>
    <p:extLst>
      <p:ext uri="{BB962C8B-B14F-4D97-AF65-F5344CB8AC3E}">
        <p14:creationId xmlns:p14="http://schemas.microsoft.com/office/powerpoint/2010/main" val="4039147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9600" y="430306"/>
            <a:ext cx="10744200" cy="5746657"/>
          </a:xfrm>
        </p:spPr>
        <p:txBody>
          <a:bodyPr>
            <a:normAutofit/>
          </a:bodyPr>
          <a:lstStyle/>
          <a:p>
            <a:r>
              <a:rPr lang="ru-RU" sz="4000" b="1" i="1" u="sng" dirty="0"/>
              <a:t>Толуол</a:t>
            </a:r>
            <a:r>
              <a:rPr lang="ru-RU" sz="4000" dirty="0"/>
              <a:t> – метилбензол. Его использовали для получения тротила. Тротил со щелочами образует соли, которые легко взрываются при механических воздействиях. Материал использовали для производства взрывчатых веществ, зарядов к разрывным снарядам, подводным минам, торпедам. Во время Второй мировой войны его было произведено около I млн. т.</a:t>
            </a:r>
          </a:p>
          <a:p>
            <a:r>
              <a:rPr lang="ru-RU" sz="4000" dirty="0"/>
              <a:t>Для чего использовали сталь в годы войны?</a:t>
            </a:r>
          </a:p>
          <a:p>
            <a:endParaRPr lang="ru-RU" sz="4000" dirty="0"/>
          </a:p>
        </p:txBody>
      </p:sp>
    </p:spTree>
    <p:extLst>
      <p:ext uri="{BB962C8B-B14F-4D97-AF65-F5344CB8AC3E}">
        <p14:creationId xmlns:p14="http://schemas.microsoft.com/office/powerpoint/2010/main" val="1081621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4094" y="466165"/>
            <a:ext cx="10869706" cy="5710798"/>
          </a:xfrm>
        </p:spPr>
        <p:txBody>
          <a:bodyPr>
            <a:normAutofit/>
          </a:bodyPr>
          <a:lstStyle/>
          <a:p>
            <a:r>
              <a:rPr lang="ru-RU" b="1" i="1" u="sng" dirty="0"/>
              <a:t>Сталь</a:t>
            </a:r>
            <a:r>
              <a:rPr lang="ru-RU" dirty="0"/>
              <a:t> применялась для изготовления брони танков, пушек и др. Например, перед битвой на Курской дуге в 1943 году немцы стали выпускать новые типы бронированной техники – “Пантеры” и “Тигры”. Эти танки обычные снаряды пробивали с трудом или вообще не пробивали. За несколько месяцев до битвы нашим войскам удалось захватить несколько таких танков и установить, насколько прочна их броня. В одном из институтов решили эту задачу. Для увеличения твердости стали добавлять в нее вольфрам. Однако организовать в массовом масштабе выплавку </a:t>
            </a:r>
            <a:r>
              <a:rPr lang="ru-RU" dirty="0" err="1"/>
              <a:t>вольфрамистой</a:t>
            </a:r>
            <a:r>
              <a:rPr lang="ru-RU" dirty="0"/>
              <a:t> стали оказалось невозможной, промышленность не была к этому готова. Ученые придумали и стали изготовлять головки снарядов из металлического порошка с добавлением порошка вольфрама.</a:t>
            </a:r>
          </a:p>
          <a:p>
            <a:r>
              <a:rPr lang="ru-RU" dirty="0"/>
              <a:t>Какова роль алюминия?</a:t>
            </a:r>
          </a:p>
          <a:p>
            <a:endParaRPr lang="ru-RU" dirty="0"/>
          </a:p>
        </p:txBody>
      </p:sp>
    </p:spTree>
    <p:extLst>
      <p:ext uri="{BB962C8B-B14F-4D97-AF65-F5344CB8AC3E}">
        <p14:creationId xmlns:p14="http://schemas.microsoft.com/office/powerpoint/2010/main" val="287242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0306" y="502024"/>
            <a:ext cx="10923494" cy="5674939"/>
          </a:xfrm>
        </p:spPr>
        <p:txBody>
          <a:bodyPr>
            <a:normAutofit/>
          </a:bodyPr>
          <a:lstStyle/>
          <a:p>
            <a:r>
              <a:rPr lang="ru-RU" sz="3600" dirty="0"/>
              <a:t>Алюминий использовали для производства корпусов самолетов.</a:t>
            </a:r>
          </a:p>
          <a:p>
            <a:r>
              <a:rPr lang="ru-RU" sz="3600" dirty="0"/>
              <a:t>Какую роль играли медь, цинк?</a:t>
            </a:r>
          </a:p>
          <a:p>
            <a:r>
              <a:rPr lang="ru-RU" sz="3600" dirty="0"/>
              <a:t>Сплав меди и цинка получается латунь – хорошо обрабатывается давлением и имеет высокую вязкость. Использовался для изготовления гильз, патронов и артиллерийских снарядов, так как обладает хорошим сопротивлением ударным нагрузкам, создаваемым пороховыми газами.</a:t>
            </a:r>
          </a:p>
          <a:p>
            <a:endParaRPr lang="ru-RU" sz="3600" dirty="0"/>
          </a:p>
        </p:txBody>
      </p:sp>
    </p:spTree>
    <p:extLst>
      <p:ext uri="{BB962C8B-B14F-4D97-AF65-F5344CB8AC3E}">
        <p14:creationId xmlns:p14="http://schemas.microsoft.com/office/powerpoint/2010/main" val="2420055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t>Задача 1 (задача из ЕГЭ 2004г).</a:t>
            </a:r>
            <a:endParaRPr lang="ru-RU" dirty="0"/>
          </a:p>
        </p:txBody>
      </p:sp>
      <p:sp>
        <p:nvSpPr>
          <p:cNvPr id="3" name="Объект 2"/>
          <p:cNvSpPr>
            <a:spLocks noGrp="1"/>
          </p:cNvSpPr>
          <p:nvPr>
            <p:ph idx="1"/>
          </p:nvPr>
        </p:nvSpPr>
        <p:spPr/>
        <p:txBody>
          <a:bodyPr/>
          <a:lstStyle/>
          <a:p>
            <a:r>
              <a:rPr lang="ru-RU" i="1" dirty="0"/>
              <a:t> </a:t>
            </a:r>
            <a:r>
              <a:rPr lang="ru-RU" dirty="0"/>
              <a:t>Кусок латуни содержит цинка на 80 кг меньше, чем меди. Этот кусок латуни сплавили со 120 кг меди и получили латунь, в которой 75% меди. Определите массу (в кг.) первоначального куска латуни.</a:t>
            </a:r>
          </a:p>
          <a:p>
            <a:endParaRPr lang="ru-RU" dirty="0"/>
          </a:p>
        </p:txBody>
      </p:sp>
    </p:spTree>
    <p:extLst>
      <p:ext uri="{BB962C8B-B14F-4D97-AF65-F5344CB8AC3E}">
        <p14:creationId xmlns:p14="http://schemas.microsoft.com/office/powerpoint/2010/main" val="1615722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459628"/>
          </a:xfrm>
        </p:spPr>
        <p:txBody>
          <a:bodyPr>
            <a:normAutofit fontScale="90000"/>
          </a:bodyPr>
          <a:lstStyle/>
          <a:p>
            <a:r>
              <a:rPr lang="ru-RU" dirty="0" smtClean="0"/>
              <a:t>Решение:</a:t>
            </a:r>
            <a:br>
              <a:rPr lang="ru-RU" dirty="0" smtClean="0"/>
            </a:br>
            <a:endParaRPr lang="ru-RU" dirty="0"/>
          </a:p>
        </p:txBody>
      </p:sp>
      <p:sp>
        <p:nvSpPr>
          <p:cNvPr id="3" name="Объект 2"/>
          <p:cNvSpPr>
            <a:spLocks noGrp="1"/>
          </p:cNvSpPr>
          <p:nvPr>
            <p:ph idx="1"/>
          </p:nvPr>
        </p:nvSpPr>
        <p:spPr>
          <a:xfrm>
            <a:off x="555812" y="1057836"/>
            <a:ext cx="10797988" cy="5119128"/>
          </a:xfrm>
        </p:spPr>
        <p:txBody>
          <a:bodyPr>
            <a:normAutofit fontScale="92500" lnSpcReduction="20000"/>
          </a:bodyPr>
          <a:lstStyle/>
          <a:p>
            <a:r>
              <a:rPr lang="ru-RU" dirty="0" smtClean="0"/>
              <a:t>1</a:t>
            </a:r>
            <a:r>
              <a:rPr lang="ru-RU" dirty="0"/>
              <a:t>. Первоначально:</a:t>
            </a:r>
          </a:p>
          <a:p>
            <a:r>
              <a:rPr lang="ru-RU" dirty="0"/>
              <a:t>х кг.-цинка; (х+80)кг - меди</a:t>
            </a:r>
          </a:p>
          <a:p>
            <a:r>
              <a:rPr lang="ru-RU" dirty="0"/>
              <a:t>2. После того как сплавили и добавили 120 кг меди:</a:t>
            </a:r>
          </a:p>
          <a:p>
            <a:r>
              <a:rPr lang="ru-RU" dirty="0"/>
              <a:t>х кг цинка, (х+80 + 120)кг – меди (меди здесь 75%)</a:t>
            </a:r>
          </a:p>
          <a:p>
            <a:r>
              <a:rPr lang="ru-RU" dirty="0"/>
              <a:t>Первоначально – х+(х+80)=2х+80 – кг латуни.</a:t>
            </a:r>
          </a:p>
          <a:p>
            <a:r>
              <a:rPr lang="ru-RU" dirty="0"/>
              <a:t>После – 2х+80 + 120 = 2х+200 – кг латуни.</a:t>
            </a:r>
          </a:p>
          <a:p>
            <a:r>
              <a:rPr lang="ru-RU" dirty="0"/>
              <a:t>Т.к. меди 75%, то цинка 25%.</a:t>
            </a:r>
          </a:p>
          <a:p>
            <a:r>
              <a:rPr lang="ru-RU" dirty="0"/>
              <a:t>25%=0,25,</a:t>
            </a:r>
          </a:p>
          <a:p>
            <a:r>
              <a:rPr lang="ru-RU" dirty="0"/>
              <a:t>(2х+200)0,25=х</a:t>
            </a:r>
          </a:p>
          <a:p>
            <a:r>
              <a:rPr lang="ru-RU" dirty="0"/>
              <a:t>х=100</a:t>
            </a:r>
          </a:p>
          <a:p>
            <a:r>
              <a:rPr lang="ru-RU" dirty="0"/>
              <a:t>Значит, 100 кг - цинка, 100 + 80 = 180 (кг) – меди.</a:t>
            </a:r>
          </a:p>
          <a:p>
            <a:r>
              <a:rPr lang="ru-RU" dirty="0"/>
              <a:t>100+180=280 кг – первоначальный кусок латуни.</a:t>
            </a:r>
          </a:p>
          <a:p>
            <a:endParaRPr lang="ru-RU" dirty="0"/>
          </a:p>
        </p:txBody>
      </p:sp>
    </p:spTree>
    <p:extLst>
      <p:ext uri="{BB962C8B-B14F-4D97-AF65-F5344CB8AC3E}">
        <p14:creationId xmlns:p14="http://schemas.microsoft.com/office/powerpoint/2010/main" val="535744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8235" y="502024"/>
            <a:ext cx="10905565" cy="5674939"/>
          </a:xfrm>
        </p:spPr>
        <p:txBody>
          <a:bodyPr>
            <a:normAutofit fontScale="92500" lnSpcReduction="20000"/>
          </a:bodyPr>
          <a:lstStyle/>
          <a:p>
            <a:r>
              <a:rPr lang="ru-RU" dirty="0"/>
              <a:t>Учитель: Следующая задача посвящается ученым физикам.</a:t>
            </a:r>
          </a:p>
          <a:p>
            <a:r>
              <a:rPr lang="ru-RU" dirty="0"/>
              <a:t>Говорит пехота: Чистая работа! </a:t>
            </a:r>
            <a:br>
              <a:rPr lang="ru-RU" dirty="0"/>
            </a:br>
            <a:r>
              <a:rPr lang="ru-RU" dirty="0"/>
              <a:t>Где ударит “Катя”, фрицу не пролезть. </a:t>
            </a:r>
            <a:br>
              <a:rPr lang="ru-RU" dirty="0"/>
            </a:br>
            <a:r>
              <a:rPr lang="ru-RU" dirty="0"/>
              <a:t>Воевать охота – говорит пехота – </a:t>
            </a:r>
            <a:br>
              <a:rPr lang="ru-RU" dirty="0"/>
            </a:br>
            <a:r>
              <a:rPr lang="ru-RU" dirty="0"/>
              <a:t>Раз у нас такая пушка есть! </a:t>
            </a:r>
            <a:br>
              <a:rPr lang="ru-RU" dirty="0"/>
            </a:br>
            <a:r>
              <a:rPr lang="ru-RU" dirty="0"/>
              <a:t>Влево и направо, бьет врагов на славу. </a:t>
            </a:r>
            <a:br>
              <a:rPr lang="ru-RU" dirty="0"/>
            </a:br>
            <a:r>
              <a:rPr lang="ru-RU" dirty="0"/>
              <a:t>Впереди – горячий бой. </a:t>
            </a:r>
            <a:br>
              <a:rPr lang="ru-RU" dirty="0"/>
            </a:br>
            <a:r>
              <a:rPr lang="ru-RU" dirty="0"/>
              <a:t>Огненную лаву на врагов ораву </a:t>
            </a:r>
            <a:br>
              <a:rPr lang="ru-RU" dirty="0"/>
            </a:br>
            <a:r>
              <a:rPr lang="ru-RU" dirty="0"/>
              <a:t>Сыплет “Катя” щедрою рукой.</a:t>
            </a:r>
          </a:p>
          <a:p>
            <a:r>
              <a:rPr lang="ru-RU" dirty="0"/>
              <a:t>Эти стихи написаны военврачом </a:t>
            </a:r>
            <a:r>
              <a:rPr lang="ru-RU" dirty="0" err="1"/>
              <a:t>С.Семиным</a:t>
            </a:r>
            <a:r>
              <a:rPr lang="ru-RU" dirty="0"/>
              <a:t> на фронте в июле 1942 г.</a:t>
            </a:r>
          </a:p>
          <a:p>
            <a:r>
              <a:rPr lang="ru-RU" i="1" dirty="0"/>
              <a:t>О каком оружии говорится в этих строках?</a:t>
            </a:r>
            <a:endParaRPr lang="ru-RU" dirty="0"/>
          </a:p>
          <a:p>
            <a:r>
              <a:rPr lang="ru-RU" dirty="0"/>
              <a:t>Оружие – “катюша</a:t>
            </a:r>
            <a:r>
              <a:rPr lang="ru-RU" dirty="0" smtClean="0"/>
              <a:t>”</a:t>
            </a:r>
            <a:endParaRPr lang="en-US" dirty="0"/>
          </a:p>
          <a:p>
            <a:r>
              <a:rPr lang="ru-RU" dirty="0" smtClean="0"/>
              <a:t> “</a:t>
            </a:r>
            <a:r>
              <a:rPr lang="ru-RU" dirty="0"/>
              <a:t>Катюши” - реактивные артиллерийские установки, выпускающие реактивные снаряды. Впервые вступили в бой 14 июля 1941 г. в Белоруссии (под Оршей) под командой капитана Флерова. Созданию оружия предшествовала большая работа группы ученых и конструкторов</a:t>
            </a:r>
          </a:p>
          <a:p>
            <a:endParaRPr lang="ru-RU" dirty="0"/>
          </a:p>
        </p:txBody>
      </p:sp>
    </p:spTree>
    <p:extLst>
      <p:ext uri="{BB962C8B-B14F-4D97-AF65-F5344CB8AC3E}">
        <p14:creationId xmlns:p14="http://schemas.microsoft.com/office/powerpoint/2010/main" val="3194035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1079</Words>
  <Application>Microsoft Office PowerPoint</Application>
  <PresentationFormat>Широкоэкранный</PresentationFormat>
  <Paragraphs>52</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Задача 1 (задача из ЕГЭ 2004г).</vt:lpstr>
      <vt:lpstr>Решение: </vt:lpstr>
      <vt:lpstr>Презентация PowerPoint</vt:lpstr>
      <vt:lpstr>Корабли </vt:lpstr>
      <vt:lpstr>Задача 2. Разведывательному кораблю (разведчику), двигавшемуся в составе эскадры, дано задание обследовать район моря на 70 миль в направлении движения эскадры. Скорость эскадры - 35 миль в час, скорость разведчика - 70 миль в час. Определить, через сколько времени разведчик возвратится к эскадре.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Windows User</cp:lastModifiedBy>
  <cp:revision>9</cp:revision>
  <dcterms:created xsi:type="dcterms:W3CDTF">2017-05-04T18:09:33Z</dcterms:created>
  <dcterms:modified xsi:type="dcterms:W3CDTF">2017-06-04T21:15:26Z</dcterms:modified>
</cp:coreProperties>
</file>