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8" r:id="rId11"/>
    <p:sldId id="263" r:id="rId12"/>
    <p:sldId id="264" r:id="rId13"/>
    <p:sldId id="267" r:id="rId14"/>
    <p:sldId id="265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064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18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159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97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334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37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06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60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384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02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230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013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dlib.ru/Books/3/0298/3_0298-7.shtml" TargetMode="External"/><Relationship Id="rId2" Type="http://schemas.openxmlformats.org/officeDocument/2006/relationships/hyperlink" Target="http://mirgif.com/zhivotnyj_mir.ht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8712968" cy="5112568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04864"/>
            <a:ext cx="8964488" cy="4176464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	</a:t>
            </a:r>
            <a:r>
              <a:rPr lang="ru-RU" sz="1800" dirty="0" smtClean="0">
                <a:solidFill>
                  <a:schemeClr val="tx1"/>
                </a:solidFill>
              </a:rPr>
              <a:t>Комплекс артикуляционной гимнастики «Ребятки и </a:t>
            </a:r>
            <a:r>
              <a:rPr lang="ru-RU" sz="1800" dirty="0" err="1" smtClean="0">
                <a:solidFill>
                  <a:schemeClr val="tx1"/>
                </a:solidFill>
              </a:rPr>
              <a:t>зверятки</a:t>
            </a:r>
            <a:r>
              <a:rPr lang="ru-RU" sz="1800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Описание </a:t>
            </a:r>
            <a:r>
              <a:rPr lang="ru-RU" sz="1800" dirty="0" smtClean="0">
                <a:solidFill>
                  <a:schemeClr val="tx1"/>
                </a:solidFill>
              </a:rPr>
              <a:t>движений: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«Рыбка» -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смыкать и размыкать губки, немного вытягивая вперёд и </a:t>
            </a:r>
          </a:p>
          <a:p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б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еззвучно пошлёпывая ими.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«Слоник» -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активно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вытягивать губы вперёд «хоботком».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«Лягушка» -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широкая улыбка, уголки  губ тянутся в стороны ушей.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«Тигр» -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показать верхние и нижние зубы, постукивая ими.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«Кошка» -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 вытягивать широкий язычок вперёд и обратно, складывая его ложбинкой.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«Лошадка» -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 «прищёлкивать» язычком.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«Жираф» -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язычком тянуться к верхнему нёбу.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«Ёжик» -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язычком касаться внутренних сторон обеих щёк.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«Лосёнок» -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расслабить язычок, сложив на нижнюю губу, активно подышать.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«Мартышка» -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погримасничать (задействованы все </a:t>
            </a:r>
            <a:r>
              <a:rPr lang="ru-RU" sz="1800" dirty="0" err="1" smtClean="0">
                <a:solidFill>
                  <a:schemeClr val="accent2">
                    <a:lumMod val="75000"/>
                  </a:schemeClr>
                </a:solidFill>
              </a:rPr>
              <a:t>мыщцы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  лица).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«</a:t>
            </a:r>
            <a:r>
              <a:rPr lang="ru-RU" sz="1800" dirty="0" err="1" smtClean="0">
                <a:solidFill>
                  <a:schemeClr val="tx1"/>
                </a:solidFill>
              </a:rPr>
              <a:t>Бегемотик</a:t>
            </a:r>
            <a:r>
              <a:rPr lang="ru-RU" sz="1800" dirty="0" smtClean="0">
                <a:solidFill>
                  <a:schemeClr val="tx1"/>
                </a:solidFill>
              </a:rPr>
              <a:t>» -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широко открывать и закрывать рот, не сдерживая ощущение зевка.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Picture 7" descr="D:\Мои рисунки\анимашки и картинки для презентаций\6955201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459432"/>
            <a:ext cx="28575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252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 у ёжика иголки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очень колки, очень колки.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Влево, вправо язычком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щёчки изнутри проткнём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Comp\Desktop\старшая группа ноябрь\весёлый зоопарк артикуляция\dikie-zhivotnie-19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768" y="2425452"/>
            <a:ext cx="4195634" cy="44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78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Наш лосёнок бегал долго,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теперь язык -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метёлкой.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Отдышаться лось не может,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ждёт он, кто ему поможет.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dirty="0"/>
              <a:t>      </a:t>
            </a:r>
          </a:p>
        </p:txBody>
      </p:sp>
      <p:pic>
        <p:nvPicPr>
          <p:cNvPr id="1026" name="Picture 2" descr="C:\Users\Comp\Desktop\старшая группа ноябрь\весёлый зоопарк артикуляция\лосёнок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76872"/>
            <a:ext cx="4860000" cy="4375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2132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Эй, девчонки и мальчишки,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покривляйтесь, как мартышки.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Comp\Desktop\старшая группа ноябрь\весёлый зоопарк артикуляция\обезьянка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688" y="1412776"/>
            <a:ext cx="4860032" cy="5112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56327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Широко откроем ротики,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подражаем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бегемотику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C:\Users\Comp\Desktop\старшая группа ноябрь\весёлый зоопарк артикуляция\бегем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196752"/>
            <a:ext cx="5952356" cy="554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67101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Comp\Desktop\Новая папка\inde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116632"/>
            <a:ext cx="4716016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5050904" cy="338437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Ротик потрудился славно, 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занимался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он на “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пять”.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Ротик мы закроем плавно, - 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мышцам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надо отдыхать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...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(вариант для последующего пения: «Ротик славно потрудился, занимался он на «пять».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Будем говорить красиво, сможем  песни петь опять»). 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i="1" dirty="0" smtClean="0">
                <a:solidFill>
                  <a:schemeClr val="accent2">
                    <a:lumMod val="75000"/>
                  </a:schemeClr>
                </a:solidFill>
              </a:rPr>
              <a:t>Скажем, ребятки,  «СПАСИБО!» зверяткам</a:t>
            </a:r>
            <a:r>
              <a:rPr lang="ru-RU" sz="2700" i="1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ru-RU" sz="2700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31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3312368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 презентации использованы анимационные картинки с сайта: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07504" y="2996952"/>
            <a:ext cx="8784976" cy="3861048"/>
          </a:xfrm>
        </p:spPr>
        <p:txBody>
          <a:bodyPr>
            <a:normAutofit fontScale="55000" lnSpcReduction="20000"/>
          </a:bodyPr>
          <a:lstStyle/>
          <a:p>
            <a:r>
              <a:rPr lang="en-US" i="1" dirty="0">
                <a:hlinkClick r:id="rId2"/>
              </a:rPr>
              <a:t>http://</a:t>
            </a:r>
            <a:r>
              <a:rPr lang="en-US" i="1" dirty="0" smtClean="0">
                <a:hlinkClick r:id="rId2"/>
              </a:rPr>
              <a:t>mirgif.com/zhivotnyj_mir.htm</a:t>
            </a:r>
            <a:endParaRPr lang="ru-RU" i="1" dirty="0" smtClean="0"/>
          </a:p>
          <a:p>
            <a:endParaRPr lang="ru-RU" i="1" dirty="0" smtClean="0"/>
          </a:p>
          <a:p>
            <a:r>
              <a:rPr lang="ru-RU" sz="3800" dirty="0" smtClean="0">
                <a:solidFill>
                  <a:schemeClr val="accent2">
                    <a:lumMod val="75000"/>
                  </a:schemeClr>
                </a:solidFill>
              </a:rPr>
              <a:t>Идея стихов:</a:t>
            </a:r>
            <a:endParaRPr lang="en-US" sz="38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3600" i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</a:rPr>
              <a:t>maam.ru/</a:t>
            </a:r>
            <a:r>
              <a:rPr lang="en-US" sz="3600" i="1" dirty="0" err="1" smtClean="0">
                <a:solidFill>
                  <a:schemeClr val="accent1">
                    <a:lumMod val="75000"/>
                  </a:schemeClr>
                </a:solidFill>
              </a:rPr>
              <a:t>detskijsad</a:t>
            </a: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</a:rPr>
              <a:t>/seminar-vospitanie-zkr-artikuljacionaja-i-dyhatelnaja-gimnastika-v-i-i-ii-ml-gr.html 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(стихотворный текст изменён и адаптирован под данную презентацию автором работы)</a:t>
            </a:r>
            <a:endParaRPr lang="en-US" sz="36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Литература:</a:t>
            </a:r>
          </a:p>
          <a:p>
            <a:r>
              <a:rPr lang="ru-RU" sz="3600" i="1" u="sng" dirty="0">
                <a:hlinkClick r:id="rId3"/>
              </a:rPr>
              <a:t>http://www.pedlib.ru/Books/3/0298/3_0298-7.shtml#book_page_top</a:t>
            </a:r>
            <a:r>
              <a:rPr lang="ru-RU" sz="3600" i="1" dirty="0"/>
              <a:t> </a:t>
            </a:r>
            <a:r>
              <a:rPr lang="ru-RU" sz="3600" i="1" dirty="0" smtClean="0"/>
              <a:t> </a:t>
            </a:r>
            <a:endParaRPr lang="en-US" sz="3600" i="1" dirty="0" smtClean="0"/>
          </a:p>
          <a:p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</a:rPr>
              <a:t>Е</a:t>
            </a: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z="3600" i="1" dirty="0" err="1" smtClean="0">
                <a:solidFill>
                  <a:schemeClr val="accent1">
                    <a:lumMod val="75000"/>
                  </a:schemeClr>
                </a:solidFill>
              </a:rPr>
              <a:t>Косинова</a:t>
            </a: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</a:rPr>
              <a:t>Артикуляционная </a:t>
            </a: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</a:rPr>
              <a:t>гимнастика</a:t>
            </a: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sz="3600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Музыкальный руководитель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Хозяинова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Т. Г.,  МБДОУ «Детский сад» с.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У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сть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– Лыжа, Усинск, Республика Коми.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 фото -  воспитанники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старшей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разновозрастной  группы.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38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E:\артикуляция\20150311_1558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41" t="-828" r="-11178" b="828"/>
          <a:stretch/>
        </p:blipFill>
        <p:spPr bwMode="auto">
          <a:xfrm>
            <a:off x="0" y="146022"/>
            <a:ext cx="3347864" cy="23761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5" name="Picture 2" descr="E:\артикуляция\20150311_1559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933" y="146022"/>
            <a:ext cx="3096344" cy="23930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4" name="Picture 7" descr="D:\Мои рисунки\анимашки и картинки для презентаций\695520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-90974"/>
            <a:ext cx="28575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04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0"/>
            <a:ext cx="8928992" cy="2780928"/>
          </a:xfrm>
        </p:spPr>
        <p:txBody>
          <a:bodyPr>
            <a:prstTxWarp prst="textChevron">
              <a:avLst/>
            </a:prstTxWarp>
            <a:no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Ребятки и  </a:t>
            </a:r>
            <a:r>
              <a:rPr lang="ru-RU" sz="6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зверятки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295232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Чтобы речь была красивой, чтобы песни петь на «пять»,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Надо ротик сделать сильным, надо ротик укреплять.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 помогут мне, ребята, ваши младшие друзья: кошки, слоники, тигрята. Подражать им буду я. Вы, ребята, не зевайте и за нами повторяйте!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Comp\Desktop\весёлый зоопарк артикуляция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6264696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284966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87220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Открывает рыбка рот, молча песенку  поёт. Мы, как рыбки, сами шлёпаем губами.  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42484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Comp\Desktop\Новая папка\pod-vodoj1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02632"/>
            <a:ext cx="7308000" cy="5356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87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Губки вытянем вперёд,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будто  слоник хоботок.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Comp\Desktop\старшая группа ноябрь\весёлый зоопарк артикуляция\слоник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91680" y="1597057"/>
            <a:ext cx="5652000" cy="5245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53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Губки тянем мы до ушка,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Улыбнёмся, как лягушка.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Comp\Desktop\Новая папка\reptilii-1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764704"/>
            <a:ext cx="6845906" cy="59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06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Грозный тигр оскалил зубы –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Он шутить – то ведь не любит.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Зубки тоже мы покажем.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«Не боимся!» – </a:t>
            </a:r>
            <a:r>
              <a:rPr lang="ru-RU" sz="4000" smtClean="0">
                <a:solidFill>
                  <a:schemeClr val="accent2">
                    <a:lumMod val="75000"/>
                  </a:schemeClr>
                </a:solidFill>
              </a:rPr>
              <a:t>тигру скажем</a:t>
            </a:r>
            <a:r>
              <a:rPr lang="ru-RU" sz="400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sz="4000" dirty="0"/>
              <a:t> </a:t>
            </a:r>
            <a:r>
              <a:rPr lang="ru-RU" dirty="0"/>
              <a:t>     </a:t>
            </a:r>
          </a:p>
        </p:txBody>
      </p:sp>
      <p:pic>
        <p:nvPicPr>
          <p:cNvPr id="1026" name="Picture 2" descr="C:\Users\Comp\Desktop\старшая группа ноябрь\весёлый зоопарк артикуляция\тигрё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2132856"/>
            <a:ext cx="4896544" cy="46085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46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3672408" cy="324036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Любит киска молоко,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хоть лакать ей нелегко.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Молочко полезно очень, и лакать мы будем тоже.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       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1600200"/>
            <a:ext cx="417646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Comp\Desktop\декабрь старшая\артикуляция зоопарк язычок\кошк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8640"/>
            <a:ext cx="5328591" cy="6453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09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Будем щёлкать язычками,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 лошадке едем к маме.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Comp\Documents\доу\анимашки картинки\лошадь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554461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55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5482952" cy="5314602"/>
          </a:xfrm>
        </p:spPr>
        <p:txBody>
          <a:bodyPr>
            <a:normAutofit/>
          </a:bodyPr>
          <a:lstStyle/>
          <a:p>
            <a:r>
              <a:rPr lang="ru-RU" dirty="0"/>
              <a:t>                          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2656"/>
            <a:ext cx="4104456" cy="5793507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Язычок поднимем вверх, ведь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жирафик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выше всех.</a:t>
            </a:r>
          </a:p>
        </p:txBody>
      </p:sp>
      <p:pic>
        <p:nvPicPr>
          <p:cNvPr id="7170" name="Picture 2" descr="C:\Users\Comp\Desktop\Новая папка\zhiraf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0"/>
            <a:ext cx="367240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3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184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Ребятки и  зверятки</vt:lpstr>
      <vt:lpstr>Открывает рыбка рот, молча песенку  поёт. Мы, как рыбки, сами шлёпаем губами.    </vt:lpstr>
      <vt:lpstr> Губки вытянем вперёд, будто  слоник хоботок. </vt:lpstr>
      <vt:lpstr>Губки тянем мы до ушка, Улыбнёмся, как лягушка. </vt:lpstr>
      <vt:lpstr>Грозный тигр оскалил зубы –  Он шутить – то ведь не любит. Зубки тоже мы покажем. «Не боимся!» – тигру скажем.      </vt:lpstr>
      <vt:lpstr>Любит киска молоко, хоть лакать ей нелегко. Молочко полезно очень, и лакать мы будем тоже.        </vt:lpstr>
      <vt:lpstr>Будем щёлкать язычками, На лошадке едем к маме.  </vt:lpstr>
      <vt:lpstr>                           </vt:lpstr>
      <vt:lpstr>А у ёжика иголки  очень колки, очень колки.  Влево, вправо язычком  щёчки изнутри проткнём.</vt:lpstr>
      <vt:lpstr>Наш лосёнок бегал долго, и теперь язык - метёлкой.  Отдышаться лось не может,          ждёт он, кто ему поможет.       </vt:lpstr>
      <vt:lpstr>Эй, девчонки и мальчишки, покривляйтесь, как мартышки.   </vt:lpstr>
      <vt:lpstr>Широко откроем ротики, подражаем бегемотику. </vt:lpstr>
      <vt:lpstr> Ротик потрудился славно,  занимался он на “пять”. Ротик мы закроем плавно, -  мышцам надо отдыхать...(вариант для последующего пения: «Ротик славно потрудился, занимался он на «пять». Будем говорить красиво, сможем  песни петь опять»).  Скажем, ребятки,  «СПАСИБО!» зверяткам.   </vt:lpstr>
      <vt:lpstr>       В презентации использованы анимационные картинки с сайта: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</dc:creator>
  <cp:lastModifiedBy>Comp</cp:lastModifiedBy>
  <cp:revision>108</cp:revision>
  <dcterms:created xsi:type="dcterms:W3CDTF">2014-11-11T15:15:00Z</dcterms:created>
  <dcterms:modified xsi:type="dcterms:W3CDTF">2017-03-26T12:11:30Z</dcterms:modified>
</cp:coreProperties>
</file>