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0" r:id="rId4"/>
    <p:sldId id="261" r:id="rId5"/>
    <p:sldId id="270" r:id="rId6"/>
    <p:sldId id="262" r:id="rId7"/>
    <p:sldId id="263" r:id="rId8"/>
    <p:sldId id="264" r:id="rId9"/>
    <p:sldId id="265" r:id="rId10"/>
    <p:sldId id="266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579229E0-3B85-4D57-B19C-499ED703724D}">
          <p14:sldIdLst>
            <p14:sldId id="256"/>
            <p14:sldId id="257"/>
            <p14:sldId id="258"/>
            <p14:sldId id="259"/>
            <p14:sldId id="260"/>
            <p14:sldId id="261"/>
            <p14:sldId id="270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44" autoAdjust="0"/>
    <p:restoredTop sz="94364" autoAdjust="0"/>
  </p:normalViewPr>
  <p:slideViewPr>
    <p:cSldViewPr snapToGrid="0">
      <p:cViewPr varScale="1">
        <p:scale>
          <a:sx n="50" d="100"/>
          <a:sy n="50" d="100"/>
        </p:scale>
        <p:origin x="-142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DD87D-090D-4175-8623-98B4EE23CEAF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2186F-FB86-40FC-B86C-C5C1DA11D9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27468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62186F-FB86-40FC-B86C-C5C1DA11D911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8741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433536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152737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064595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801284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691378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7553075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8382764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87774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288741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03346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6502237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DD4D5-8619-415F-B023-DA2D8177D3C9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12FCD-7C1E-4EF8-BF8C-C76F7F27DC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0923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slide" Target="slide4.xml"/><Relationship Id="rId3" Type="http://schemas.openxmlformats.org/officeDocument/2006/relationships/image" Target="../media/image5.png"/><Relationship Id="rId12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1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6" Type="http://schemas.microsoft.com/office/2007/relationships/hdphoto" Target="../media/hdphoto5.wdp"/><Relationship Id="rId3" Type="http://schemas.openxmlformats.org/officeDocument/2006/relationships/image" Target="../media/image2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28" Type="http://schemas.openxmlformats.org/officeDocument/2006/relationships/image" Target="../media/image13.gif"/><Relationship Id="rId4" Type="http://schemas.openxmlformats.org/officeDocument/2006/relationships/image" Target="../media/image9.png"/><Relationship Id="rId27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58696" y="0"/>
            <a:ext cx="38131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88762" y="1765938"/>
            <a:ext cx="77285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Логопедические упражнения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88762" y="4147432"/>
            <a:ext cx="59220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Логопедические игры </a:t>
            </a:r>
          </a:p>
        </p:txBody>
      </p:sp>
      <p:sp>
        <p:nvSpPr>
          <p:cNvPr id="7" name="Стрелка вправо с вырезом 6">
            <a:hlinkClick r:id="rId3" action="ppaction://hlinksldjump"/>
          </p:cNvPr>
          <p:cNvSpPr/>
          <p:nvPr/>
        </p:nvSpPr>
        <p:spPr>
          <a:xfrm>
            <a:off x="8866910" y="1908343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право с вырезом 7">
            <a:hlinkClick r:id="rId4" action="ppaction://hlinksldjump"/>
          </p:cNvPr>
          <p:cNvSpPr/>
          <p:nvPr/>
        </p:nvSpPr>
        <p:spPr>
          <a:xfrm>
            <a:off x="8866910" y="4218634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205" y="6096000"/>
            <a:ext cx="6667649" cy="762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490757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2072" y="0"/>
            <a:ext cx="7347857" cy="132556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Скороговорки со звуком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 </a:t>
            </a:r>
            <a:endParaRPr lang="ru-RU" dirty="0"/>
          </a:p>
        </p:txBody>
      </p:sp>
      <p:sp>
        <p:nvSpPr>
          <p:cNvPr id="11" name="Стрелка вправо с вырезом 10">
            <a:hlinkClick r:id="rId3" action="ppaction://hlinksldjump"/>
          </p:cNvPr>
          <p:cNvSpPr/>
          <p:nvPr/>
        </p:nvSpPr>
        <p:spPr>
          <a:xfrm>
            <a:off x="10875818" y="6186487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235" y="30777"/>
            <a:ext cx="6954983" cy="37059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352550" y="2545774"/>
            <a:ext cx="6096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Жили-были раки, раки-забияки.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Жили раки шумно, затевали драки.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all4design.ru/uploads/images/Animals/preview/Animals_15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540709">
            <a:off x="8352269" y="2620241"/>
            <a:ext cx="285750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160745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6000" y="1566223"/>
            <a:ext cx="1077205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Молодец!!!</a:t>
            </a:r>
            <a:endParaRPr lang="ru-RU" sz="1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с вырезом 5">
            <a:hlinkClick r:id="rId3" action="ppaction://hlinksldjump"/>
          </p:cNvPr>
          <p:cNvSpPr/>
          <p:nvPr/>
        </p:nvSpPr>
        <p:spPr>
          <a:xfrm>
            <a:off x="10875818" y="6186487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365815">
            <a:off x="1394370" y="3334801"/>
            <a:ext cx="952500" cy="9525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365815">
            <a:off x="1675527" y="2754374"/>
            <a:ext cx="1219200" cy="1219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10717">
            <a:off x="2185804" y="3390181"/>
            <a:ext cx="952500" cy="7961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635" y="2604575"/>
            <a:ext cx="1219200" cy="14972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365815">
            <a:off x="9119092" y="3168899"/>
            <a:ext cx="952500" cy="9525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10717">
            <a:off x="9934028" y="3274572"/>
            <a:ext cx="952500" cy="79615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609" y="3379394"/>
            <a:ext cx="1219200" cy="149728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527" y="3379394"/>
            <a:ext cx="1219200" cy="14972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34200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86545" y="633845"/>
            <a:ext cx="614665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«Качели»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ctr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Слегка улыбнуться</a:t>
            </a:r>
          </a:p>
          <a:p>
            <a:pPr marL="285750" lvl="0" indent="-285750" algn="ctr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Приоткрыть рот</a:t>
            </a:r>
          </a:p>
          <a:p>
            <a:pPr marL="285750" lvl="0" indent="-285750" algn="ctr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Положить  широкий край языка на нижнюю губу и поднять к верхней губе. Подбородок не двигается.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68436" y="3595406"/>
            <a:ext cx="51400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«Вкусное варенье»</a:t>
            </a:r>
          </a:p>
          <a:p>
            <a:pPr algn="ctr"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Улыбнуться</a:t>
            </a:r>
          </a:p>
          <a:p>
            <a:pPr algn="ctr"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открыть рот и языком в форме «чашечки» облизать верхнюю губу.</a:t>
            </a:r>
          </a:p>
          <a:p>
            <a:pPr algn="ctr"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Движения  направлены сверху вниз</a:t>
            </a:r>
            <a:endParaRPr lang="ru-RU" sz="2400" i="1" dirty="0" smtClean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06583" y="-1357"/>
            <a:ext cx="5578835" cy="584775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Логопедические упражнения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933" y="5514975"/>
            <a:ext cx="2152650" cy="13430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447" y="5728362"/>
            <a:ext cx="2152650" cy="13430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97" y="5728362"/>
            <a:ext cx="2152650" cy="13430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8717" y="5640350"/>
            <a:ext cx="2152650" cy="1343025"/>
          </a:xfrm>
          <a:prstGeom prst="rect">
            <a:avLst/>
          </a:prstGeom>
        </p:spPr>
      </p:pic>
      <p:sp>
        <p:nvSpPr>
          <p:cNvPr id="17" name="Стрелка вправо с вырезом 16">
            <a:hlinkClick r:id="rId4" action="ppaction://hlinksldjump"/>
          </p:cNvPr>
          <p:cNvSpPr/>
          <p:nvPr/>
        </p:nvSpPr>
        <p:spPr>
          <a:xfrm>
            <a:off x="10875818" y="6186487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34346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rhivurokov.ru/multiurok/4/0/d/40da13cada1ac88172462187e12a2e35546367b6/olimpiada-zhivoi-mir-z-klass_4.jpe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12">
                    <a14:imgEffect>
                      <a14:backgroundRemoval t="16466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551"/>
          <a:stretch/>
        </p:blipFill>
        <p:spPr bwMode="auto">
          <a:xfrm>
            <a:off x="1291617" y="2100623"/>
            <a:ext cx="3628478" cy="25822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05529" y="0"/>
            <a:ext cx="57809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Логопедические игры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90471" y="609791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Произнеси правильно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Произношение звука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[Р]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словах</a:t>
            </a:r>
          </a:p>
        </p:txBody>
      </p:sp>
      <p:sp>
        <p:nvSpPr>
          <p:cNvPr id="12" name="Стрелка вправо с вырезом 11">
            <a:hlinkClick r:id="rId13" action="ppaction://hlinksldjump"/>
          </p:cNvPr>
          <p:cNvSpPr/>
          <p:nvPr/>
        </p:nvSpPr>
        <p:spPr>
          <a:xfrm>
            <a:off x="10875818" y="6186487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316" name="Picture 4" descr="http://detkab.ru/prefix/1ce888f675d66375b2b50fc05a005650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10063" y="1692832"/>
            <a:ext cx="3266496" cy="28897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07941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69917" y="0"/>
            <a:ext cx="8852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Произношение звука [Р] в предложениях.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1508972"/>
            <a:ext cx="4946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Егор чистит ковер</a:t>
            </a:r>
            <a:r>
              <a:rPr lang="ru-RU" sz="36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19053" y="2930245"/>
            <a:ext cx="4987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Захар кормит кур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37563" y="4611479"/>
            <a:ext cx="5458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Зимой в парке горка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с вырезом 12">
            <a:hlinkClick r:id="rId3" action="ppaction://hlinksldjump"/>
          </p:cNvPr>
          <p:cNvSpPr/>
          <p:nvPr/>
        </p:nvSpPr>
        <p:spPr>
          <a:xfrm>
            <a:off x="10875818" y="6186487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70069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53317" y="0"/>
            <a:ext cx="50853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 [Р] в связной речи</a:t>
            </a:r>
            <a:endParaRPr lang="ru-RU" sz="3600" dirty="0"/>
          </a:p>
        </p:txBody>
      </p:sp>
      <p:sp>
        <p:nvSpPr>
          <p:cNvPr id="7" name="Стрелка вправо с вырезом 6">
            <a:hlinkClick r:id="rId3" action="ppaction://hlinksldjump"/>
          </p:cNvPr>
          <p:cNvSpPr/>
          <p:nvPr/>
        </p:nvSpPr>
        <p:spPr>
          <a:xfrm>
            <a:off x="10875818" y="6186487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7091" y="1731818"/>
            <a:ext cx="545869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Варежки у Вари пропали на бульваре.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Возилась Варя вечером с бульвара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нашла в кармане варежки Варвара.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 ведь какая!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www.pvsm.ru/images/2014/07/04/osnovnaya-ideya-robototehniki-i-vosem-idei-pomenshe-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4375" y="1477530"/>
            <a:ext cx="60960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000818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6664" y="361950"/>
            <a:ext cx="42786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Повтори(прочитай)</a:t>
            </a:r>
            <a:endParaRPr lang="ru-RU" sz="3600" dirty="0"/>
          </a:p>
        </p:txBody>
      </p:sp>
      <p:sp>
        <p:nvSpPr>
          <p:cNvPr id="10" name="Стрелка вправо с вырезом 9">
            <a:hlinkClick r:id="rId3" action="ppaction://hlinksldjump"/>
          </p:cNvPr>
          <p:cNvSpPr/>
          <p:nvPr/>
        </p:nvSpPr>
        <p:spPr>
          <a:xfrm>
            <a:off x="10875818" y="6186487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03565" y="2448791"/>
            <a:ext cx="66501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Раз, два, три, четыре —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Сосчитаем дыры в сыре.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в сыре много дыр,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Значит вкусным будет сыр.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s://arhivurokov.ru/multiurok/d/c/8/dc8cba61eacee3f81ad1c6c4e0f772d8b7166bd4/vnieklassnoie-mieropriiatiie-chai-p-iosh-zdorov-ie-bieriezhiosh_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9038" y="2262476"/>
            <a:ext cx="2857500" cy="2162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25164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28980" y="0"/>
            <a:ext cx="10134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«Закончи слово, подставь звук Р в конце».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28980" y="977435"/>
            <a:ext cx="45897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Ми… -Мир</a:t>
            </a:r>
            <a:endParaRPr lang="ru-RU" sz="3200" b="1" i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9930" y="2527890"/>
            <a:ext cx="23691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топо…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3280" y="4604367"/>
            <a:ext cx="18349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кома</a:t>
            </a:r>
            <a:r>
              <a:rPr lang="ru-RU" sz="32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86687" y="2622036"/>
            <a:ext cx="23998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помидо…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323298" y="4490067"/>
            <a:ext cx="13260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сы…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072" y="2061178"/>
            <a:ext cx="1562270" cy="16391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942" y="1856467"/>
            <a:ext cx="2031878" cy="214701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761" y="4287728"/>
            <a:ext cx="2323413" cy="145463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26">
                    <a14:imgEffect>
                      <a14:backgroundRemoval t="0" b="100000" l="0" r="100000">
                        <a14:foregroundMark x1="27532" y1="44838" x2="27662" y2="36133"/>
                        <a14:foregroundMark x1="19351" y1="44453" x2="23117" y2="351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519" y="3920904"/>
            <a:ext cx="2186495" cy="1842903"/>
          </a:xfrm>
          <a:prstGeom prst="rect">
            <a:avLst/>
          </a:prstGeom>
        </p:spPr>
      </p:pic>
      <p:sp>
        <p:nvSpPr>
          <p:cNvPr id="30" name="Стрелка вправо с вырезом 29">
            <a:hlinkClick r:id="rId27" action="ppaction://hlinksldjump"/>
          </p:cNvPr>
          <p:cNvSpPr/>
          <p:nvPr/>
        </p:nvSpPr>
        <p:spPr>
          <a:xfrm>
            <a:off x="10875818" y="6186487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82" y="546100"/>
            <a:ext cx="8803385" cy="3705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8654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6494" y="0"/>
            <a:ext cx="113790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Постановка звука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[Р]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игровой форме, в слогах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6494" y="960112"/>
            <a:ext cx="411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Летит ворона в облаках,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громко напевая: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98867" y="2981138"/>
            <a:ext cx="271549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ра-ра-ра</a:t>
            </a:r>
          </a:p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ро-ро-ро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ру-ру-ру 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ры-ры-ры</a:t>
            </a:r>
          </a:p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рэ-рэ-рэ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право с вырезом 8">
            <a:hlinkClick r:id="rId3" action="ppaction://hlinksldjump"/>
          </p:cNvPr>
          <p:cNvSpPr/>
          <p:nvPr/>
        </p:nvSpPr>
        <p:spPr>
          <a:xfrm>
            <a:off x="10875818" y="6186487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731" y="5819775"/>
            <a:ext cx="2152650" cy="10382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549" y="5979787"/>
            <a:ext cx="2152650" cy="10382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913" y="5979787"/>
            <a:ext cx="2152650" cy="10382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441" y="5899781"/>
            <a:ext cx="2152650" cy="10382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38" y="5819775"/>
            <a:ext cx="2152650" cy="10382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4294" y="5751827"/>
            <a:ext cx="2152650" cy="10382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94" y="546100"/>
            <a:ext cx="11209924" cy="3705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91406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816" y="0"/>
            <a:ext cx="101043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Чистоговорки на автоматизацию звука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[Р]</a:t>
            </a:r>
            <a:endParaRPr lang="ru-RU" sz="4000" dirty="0"/>
          </a:p>
        </p:txBody>
      </p:sp>
      <p:sp>
        <p:nvSpPr>
          <p:cNvPr id="10" name="Стрелка вправо с вырезом 9">
            <a:hlinkClick r:id="rId3" action="ppaction://hlinksldjump"/>
          </p:cNvPr>
          <p:cNvSpPr/>
          <p:nvPr/>
        </p:nvSpPr>
        <p:spPr>
          <a:xfrm>
            <a:off x="10875818" y="6186487"/>
            <a:ext cx="1080654" cy="627036"/>
          </a:xfrm>
          <a:prstGeom prst="notchedRightArrow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87581" y="2210807"/>
            <a:ext cx="6096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Ра-Ра-Ра - ровная гора.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Ро-Ро-Ро - едем на метро.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Ру-Ру-Ру - красим конуру.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Ры-Ры-Ры - в парке комары.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bastontula.ru/images/catalog/312/image_0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312" y="873124"/>
            <a:ext cx="2909145" cy="2297834"/>
          </a:xfrm>
          <a:prstGeom prst="rect">
            <a:avLst/>
          </a:prstGeom>
          <a:noFill/>
        </p:spPr>
      </p:pic>
      <p:pic>
        <p:nvPicPr>
          <p:cNvPr id="6152" name="Picture 8" descr="http://3.bp.blogspot.com/-yinQ3mRUQ6g/UzTEnopv4UI/AAAAAAAAAmI/GDGSjGFYM9c/s1600/Skeeter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0813" y="3288841"/>
            <a:ext cx="3153824" cy="26582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746192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189</Words>
  <Application>Microsoft Office PowerPoint</Application>
  <PresentationFormat>Произвольный</PresentationFormat>
  <Paragraphs>48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Скороговорки со звуком [Р]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султанова алсу</dc:creator>
  <cp:lastModifiedBy>Alsu</cp:lastModifiedBy>
  <cp:revision>85</cp:revision>
  <dcterms:created xsi:type="dcterms:W3CDTF">2017-04-11T10:57:04Z</dcterms:created>
  <dcterms:modified xsi:type="dcterms:W3CDTF">2017-06-06T17:25:40Z</dcterms:modified>
</cp:coreProperties>
</file>