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76" r:id="rId7"/>
    <p:sldId id="279" r:id="rId8"/>
    <p:sldId id="277" r:id="rId9"/>
    <p:sldId id="280" r:id="rId10"/>
    <p:sldId id="278" r:id="rId11"/>
    <p:sldId id="282" r:id="rId12"/>
    <p:sldId id="273" r:id="rId13"/>
    <p:sldId id="283" r:id="rId14"/>
    <p:sldId id="275" r:id="rId15"/>
    <p:sldId id="262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94376-CD3A-440D-A193-3B8AA87541D4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6120F3C-4756-40FF-8B0B-30E841AF0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94376-CD3A-440D-A193-3B8AA87541D4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0F3C-4756-40FF-8B0B-30E841AF0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94376-CD3A-440D-A193-3B8AA87541D4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0F3C-4756-40FF-8B0B-30E841AF0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94376-CD3A-440D-A193-3B8AA87541D4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6120F3C-4756-40FF-8B0B-30E841AF0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94376-CD3A-440D-A193-3B8AA87541D4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0F3C-4756-40FF-8B0B-30E841AF07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94376-CD3A-440D-A193-3B8AA87541D4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0F3C-4756-40FF-8B0B-30E841AF0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94376-CD3A-440D-A193-3B8AA87541D4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6120F3C-4756-40FF-8B0B-30E841AF07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94376-CD3A-440D-A193-3B8AA87541D4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0F3C-4756-40FF-8B0B-30E841AF0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94376-CD3A-440D-A193-3B8AA87541D4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0F3C-4756-40FF-8B0B-30E841AF0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94376-CD3A-440D-A193-3B8AA87541D4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0F3C-4756-40FF-8B0B-30E841AF0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94376-CD3A-440D-A193-3B8AA87541D4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0F3C-4756-40FF-8B0B-30E841AF07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E894376-CD3A-440D-A193-3B8AA87541D4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6120F3C-4756-40FF-8B0B-30E841AF07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56;&#1080;&#1084;&#1084;&#1072;\Desktop\&#1075;&#1088;&#1072;&#1092;&#1080;&#1095;&#1077;&#1089;&#1082;&#1072;&#1103;%20&#1079;&#1072;&#1087;&#1080;&#1089;&#1100;\media\image2.jpe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1142" y="696035"/>
            <a:ext cx="8458200" cy="2008193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Gabriola" pitchFamily="82" charset="0"/>
              </a:rPr>
              <a:t>Графическая </a:t>
            </a:r>
            <a:br>
              <a:rPr lang="ru-RU" sz="8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Gabriola" pitchFamily="82" charset="0"/>
              </a:rPr>
            </a:br>
            <a:r>
              <a:rPr lang="ru-RU" sz="8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Gabriola" pitchFamily="82" charset="0"/>
              </a:rPr>
              <a:t>запись </a:t>
            </a:r>
            <a:br>
              <a:rPr lang="ru-RU" sz="8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Gabriola" pitchFamily="82" charset="0"/>
              </a:rPr>
            </a:br>
            <a:r>
              <a:rPr lang="ru-RU" sz="8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Gabriola" pitchFamily="82" charset="0"/>
              </a:rPr>
              <a:t>упражнений</a:t>
            </a:r>
            <a:endParaRPr lang="ru-RU" sz="8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Gabriola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5429264"/>
            <a:ext cx="5553084" cy="91440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физической культуры  МБОУ « СШ №29 г. Нижневартовска Головин Н.Н.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27478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</a:rPr>
              <a:t>9-11 класс   </a:t>
            </a: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7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форме, предполагающей графическое изображение движений,</a:t>
            </a:r>
            <a:br>
              <a:rPr lang="ru-RU" sz="27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составляющих комплекс утренней </a:t>
            </a: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зарядки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8401080" cy="4983179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1. </a:t>
            </a:r>
            <a:r>
              <a:rPr lang="ru-RU" sz="3800" dirty="0" smtClean="0">
                <a:solidFill>
                  <a:schemeClr val="tx1"/>
                </a:solidFill>
              </a:rPr>
              <a:t>И.п</a:t>
            </a:r>
            <a:r>
              <a:rPr lang="ru-RU" sz="3800" dirty="0">
                <a:solidFill>
                  <a:schemeClr val="tx1"/>
                </a:solidFill>
              </a:rPr>
              <a:t>. – о.с. 1 – руки вверх, подняться на носки, вдох; 2 – вернуться в и.п., выдох.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1"/>
                </a:solidFill>
              </a:rPr>
              <a:t>2. И.п</a:t>
            </a:r>
            <a:r>
              <a:rPr lang="ru-RU" sz="3800" dirty="0">
                <a:solidFill>
                  <a:schemeClr val="tx1"/>
                </a:solidFill>
              </a:rPr>
              <a:t>. – о.с. 1-4 – ходьба, сгибая ноги вперед.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1"/>
                </a:solidFill>
              </a:rPr>
              <a:t>3. И.п</a:t>
            </a:r>
            <a:r>
              <a:rPr lang="ru-RU" sz="3800" dirty="0">
                <a:solidFill>
                  <a:schemeClr val="tx1"/>
                </a:solidFill>
              </a:rPr>
              <a:t>. – стойка ноги врозь, руки вперед. 1 – руки в стороны; 2 – вернуться в и.п.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1"/>
                </a:solidFill>
              </a:rPr>
              <a:t>4. И.п</a:t>
            </a:r>
            <a:r>
              <a:rPr lang="ru-RU" sz="3800" dirty="0">
                <a:solidFill>
                  <a:schemeClr val="tx1"/>
                </a:solidFill>
              </a:rPr>
              <a:t>. – стойка ноги врозь, руки в стороны.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1"/>
                </a:solidFill>
              </a:rPr>
              <a:t>     1 </a:t>
            </a:r>
            <a:r>
              <a:rPr lang="ru-RU" sz="3800" dirty="0">
                <a:solidFill>
                  <a:schemeClr val="tx1"/>
                </a:solidFill>
              </a:rPr>
              <a:t>– наклон вперед, коснуться правой рукой носка левой ноги, левую </a:t>
            </a:r>
            <a:r>
              <a:rPr lang="ru-RU" sz="3800" dirty="0" smtClean="0">
                <a:solidFill>
                  <a:schemeClr val="tx1"/>
                </a:solidFill>
              </a:rPr>
              <a:t>руку  назад.   2 </a:t>
            </a:r>
            <a:r>
              <a:rPr lang="ru-RU" sz="3800" dirty="0">
                <a:solidFill>
                  <a:schemeClr val="tx1"/>
                </a:solidFill>
              </a:rPr>
              <a:t>– выпрямиться в и.п.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1"/>
                </a:solidFill>
              </a:rPr>
              <a:t>5. И.п</a:t>
            </a:r>
            <a:r>
              <a:rPr lang="ru-RU" sz="3800" dirty="0">
                <a:solidFill>
                  <a:schemeClr val="tx1"/>
                </a:solidFill>
              </a:rPr>
              <a:t>. – упор стоя на коленях. 1 – правую назад; 2 – приставить правую</a:t>
            </a:r>
            <a:r>
              <a:rPr lang="ru-RU" sz="3800" dirty="0" smtClean="0">
                <a:solidFill>
                  <a:schemeClr val="tx1"/>
                </a:solidFill>
              </a:rPr>
              <a:t>.</a:t>
            </a:r>
            <a:endParaRPr lang="ru-RU" sz="3800" dirty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3800" dirty="0" smtClean="0">
                <a:solidFill>
                  <a:schemeClr val="tx1"/>
                </a:solidFill>
              </a:rPr>
              <a:t>6. И.п</a:t>
            </a:r>
            <a:r>
              <a:rPr lang="ru-RU" sz="3800" dirty="0">
                <a:solidFill>
                  <a:schemeClr val="tx1"/>
                </a:solidFill>
              </a:rPr>
              <a:t>. – сед. 1 – поднять правую, хлопок руками под коленом; 2 – </a:t>
            </a:r>
            <a:r>
              <a:rPr lang="ru-RU" sz="3800" dirty="0" smtClean="0">
                <a:solidFill>
                  <a:schemeClr val="tx1"/>
                </a:solidFill>
              </a:rPr>
              <a:t>приставить  правую</a:t>
            </a:r>
            <a:r>
              <a:rPr lang="ru-RU" sz="3800" dirty="0">
                <a:solidFill>
                  <a:schemeClr val="tx1"/>
                </a:solidFill>
              </a:rPr>
              <a:t>.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1"/>
                </a:solidFill>
              </a:rPr>
              <a:t>7. И.п</a:t>
            </a:r>
            <a:r>
              <a:rPr lang="ru-RU" sz="3800" dirty="0">
                <a:solidFill>
                  <a:schemeClr val="tx1"/>
                </a:solidFill>
              </a:rPr>
              <a:t>. – стойка руки на поясе. 1 – прыжок ноги врозь; 2 – прыжок ноги вместе.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1"/>
                </a:solidFill>
              </a:rPr>
              <a:t>8. И.п</a:t>
            </a:r>
            <a:r>
              <a:rPr lang="ru-RU" sz="3800" dirty="0">
                <a:solidFill>
                  <a:schemeClr val="tx1"/>
                </a:solidFill>
              </a:rPr>
              <a:t>. – о.с. 1-4 – ходьба на месте</a:t>
            </a:r>
            <a:r>
              <a:rPr lang="ru-RU" sz="3800" dirty="0" smtClean="0">
                <a:solidFill>
                  <a:schemeClr val="tx1"/>
                </a:solidFill>
              </a:rPr>
              <a:t>.</a:t>
            </a:r>
            <a:endParaRPr lang="ru-RU" sz="3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214290"/>
          <a:ext cx="8643998" cy="63712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7360"/>
                <a:gridCol w="3616638"/>
              </a:tblGrid>
              <a:tr h="3628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76298">
                <a:tc>
                  <a:txBody>
                    <a:bodyPr/>
                    <a:lstStyle/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И.п. – о.с.</a:t>
                      </a:r>
                    </a:p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– руки вверх, подняться на носки, вдох;</a:t>
                      </a:r>
                      <a:r>
                        <a:rPr lang="ru-RU" dirty="0" smtClean="0"/>
                        <a:t> 2 – вернуться в и.п., выдох.</a:t>
                      </a:r>
                      <a:endParaRPr lang="ru-RU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2812">
                <a:tc>
                  <a:txBody>
                    <a:bodyPr/>
                    <a:lstStyle/>
                    <a:p>
                      <a:r>
                        <a:rPr lang="ru-RU" dirty="0" smtClean="0"/>
                        <a:t>И.п. – о.с. 1-4 – ходьба, сгибая ноги вперед.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26224">
                <a:tc>
                  <a:txBody>
                    <a:bodyPr/>
                    <a:lstStyle/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И.п. – стойка ноги врозь, руки вперед.</a:t>
                      </a:r>
                    </a:p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– руки в стороны; 2 – вернуться в и.п.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2987">
                <a:tc>
                  <a:txBody>
                    <a:bodyPr/>
                    <a:lstStyle/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И.п. – стойка ноги врозь, руки в стороны.</a:t>
                      </a:r>
                    </a:p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– наклон вперед, коснуться правой рукой носка левой ноги, левую руку назад.</a:t>
                      </a:r>
                    </a:p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– выпрямиться в и.п.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26224">
                <a:tc>
                  <a:txBody>
                    <a:bodyPr/>
                    <a:lstStyle/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И.п. – упор стоя на коленях.</a:t>
                      </a:r>
                    </a:p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– правую назад; 2 – приставить правую.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94605">
                <a:tc>
                  <a:txBody>
                    <a:bodyPr/>
                    <a:lstStyle/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И.п. – сед.</a:t>
                      </a:r>
                    </a:p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– поднять правую, хлопок руками под</a:t>
                      </a:r>
                    </a:p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коленом; 2 – приставить правую.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4605">
                <a:tc>
                  <a:txBody>
                    <a:bodyPr/>
                    <a:lstStyle/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И.п. – стойка руки на поясе.</a:t>
                      </a:r>
                    </a:p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– прыжок ноги врозь; 2 – прыжок ноги</a:t>
                      </a:r>
                    </a:p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вместе.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28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И.п. – о.с. 1-4 – ходьба на месте.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Содержимое 3" descr="C:\Users\Римма\Desktop\media\image1.jpeg"/>
          <p:cNvPicPr>
            <a:picLocks/>
          </p:cNvPicPr>
          <p:nvPr/>
        </p:nvPicPr>
        <p:blipFill>
          <a:blip r:embed="rId2"/>
          <a:srcRect l="27902" t="53666" r="40209" b="30550"/>
          <a:stretch>
            <a:fillRect/>
          </a:stretch>
        </p:blipFill>
        <p:spPr bwMode="auto">
          <a:xfrm>
            <a:off x="6715140" y="1857364"/>
            <a:ext cx="114300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C:\Users\Римма\Desktop\media\image1.jpeg"/>
          <p:cNvPicPr>
            <a:picLocks/>
          </p:cNvPicPr>
          <p:nvPr/>
        </p:nvPicPr>
        <p:blipFill>
          <a:blip r:embed="rId2"/>
          <a:srcRect l="45748" t="18099" r="28342" b="64539"/>
          <a:stretch>
            <a:fillRect/>
          </a:stretch>
        </p:blipFill>
        <p:spPr bwMode="auto">
          <a:xfrm>
            <a:off x="5357818" y="1357298"/>
            <a:ext cx="92869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C:\Users\Римма\Desktop\media\image1.jpeg"/>
          <p:cNvPicPr>
            <a:picLocks/>
          </p:cNvPicPr>
          <p:nvPr/>
        </p:nvPicPr>
        <p:blipFill>
          <a:blip r:embed="rId2"/>
          <a:srcRect l="1636" t="49456" r="72455" b="28446"/>
          <a:stretch>
            <a:fillRect/>
          </a:stretch>
        </p:blipFill>
        <p:spPr bwMode="auto">
          <a:xfrm>
            <a:off x="7143768" y="500042"/>
            <a:ext cx="92869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3" descr="C:\Users\Римма\Desktop\media\image1.jpeg"/>
          <p:cNvPicPr>
            <a:picLocks/>
          </p:cNvPicPr>
          <p:nvPr/>
        </p:nvPicPr>
        <p:blipFill>
          <a:blip r:embed="rId2"/>
          <a:srcRect l="6153" t="70397" r="53986" b="15398"/>
          <a:stretch>
            <a:fillRect/>
          </a:stretch>
        </p:blipFill>
        <p:spPr bwMode="auto">
          <a:xfrm>
            <a:off x="5286380" y="3714752"/>
            <a:ext cx="157163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3" descr="C:\Users\Римма\Desktop\media\image1.jpeg"/>
          <p:cNvPicPr>
            <a:picLocks/>
          </p:cNvPicPr>
          <p:nvPr/>
        </p:nvPicPr>
        <p:blipFill>
          <a:blip r:embed="rId2"/>
          <a:srcRect l="45748" t="70186" r="16384" b="17187"/>
          <a:stretch>
            <a:fillRect/>
          </a:stretch>
        </p:blipFill>
        <p:spPr bwMode="auto">
          <a:xfrm>
            <a:off x="7072330" y="4286256"/>
            <a:ext cx="157163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3" descr="C:\Users\Римма\Desktop\media\image1.jpeg"/>
          <p:cNvPicPr>
            <a:picLocks/>
          </p:cNvPicPr>
          <p:nvPr/>
        </p:nvPicPr>
        <p:blipFill>
          <a:blip r:embed="rId2"/>
          <a:srcRect l="7615" t="82603" r="68469"/>
          <a:stretch>
            <a:fillRect/>
          </a:stretch>
        </p:blipFill>
        <p:spPr bwMode="auto">
          <a:xfrm>
            <a:off x="5286380" y="5286388"/>
            <a:ext cx="107157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3" descr="C:\Users\Римма\Desktop\media\image1.jpeg"/>
          <p:cNvPicPr>
            <a:picLocks/>
          </p:cNvPicPr>
          <p:nvPr/>
        </p:nvPicPr>
        <p:blipFill>
          <a:blip r:embed="rId2"/>
          <a:srcRect l="39861" t="52087" r="22272" b="28972"/>
          <a:stretch>
            <a:fillRect/>
          </a:stretch>
        </p:blipFill>
        <p:spPr bwMode="auto">
          <a:xfrm>
            <a:off x="5286380" y="2643182"/>
            <a:ext cx="164307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3" descr="C:\Users\Римма\Desktop\media\image1.jpeg"/>
          <p:cNvPicPr>
            <a:picLocks/>
          </p:cNvPicPr>
          <p:nvPr/>
        </p:nvPicPr>
        <p:blipFill>
          <a:blip r:embed="rId2"/>
          <a:srcRect l="3629" t="49456" r="84679" b="28446"/>
          <a:stretch>
            <a:fillRect/>
          </a:stretch>
        </p:blipFill>
        <p:spPr bwMode="auto">
          <a:xfrm>
            <a:off x="8072462" y="500042"/>
            <a:ext cx="41910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3" descr="C:\Users\Римма\Desktop\media\image1.jpeg"/>
          <p:cNvPicPr>
            <a:picLocks/>
          </p:cNvPicPr>
          <p:nvPr/>
        </p:nvPicPr>
        <p:blipFill>
          <a:blip r:embed="rId2"/>
          <a:srcRect l="45748" t="18099" r="28342" b="64539"/>
          <a:stretch>
            <a:fillRect/>
          </a:stretch>
        </p:blipFill>
        <p:spPr bwMode="auto">
          <a:xfrm>
            <a:off x="7286644" y="5643578"/>
            <a:ext cx="100013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одержимое 3" descr="C:\Users\Римма\Desktop\media\image1.jpeg"/>
          <p:cNvPicPr>
            <a:picLocks/>
          </p:cNvPicPr>
          <p:nvPr/>
        </p:nvPicPr>
        <p:blipFill>
          <a:blip r:embed="rId2"/>
          <a:srcRect l="7615" t="82603" r="82420"/>
          <a:stretch>
            <a:fillRect/>
          </a:stretch>
        </p:blipFill>
        <p:spPr bwMode="auto">
          <a:xfrm>
            <a:off x="6357950" y="5286388"/>
            <a:ext cx="42862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Содержимое 3" descr="C:\Users\Римма\Desktop\media\image1.jpeg"/>
          <p:cNvPicPr>
            <a:picLocks/>
          </p:cNvPicPr>
          <p:nvPr/>
        </p:nvPicPr>
        <p:blipFill>
          <a:blip r:embed="rId2"/>
          <a:srcRect l="39861" t="52087" r="40209" b="28972"/>
          <a:stretch>
            <a:fillRect/>
          </a:stretch>
        </p:blipFill>
        <p:spPr bwMode="auto">
          <a:xfrm>
            <a:off x="6929454" y="2643182"/>
            <a:ext cx="85725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 rot="5400000">
            <a:off x="1357289" y="-714403"/>
            <a:ext cx="6429422" cy="82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190" y="2928934"/>
            <a:ext cx="4062410" cy="3151191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490912" y="2290762"/>
          <a:ext cx="2162175" cy="2276475"/>
        </p:xfrm>
        <a:graphic>
          <a:graphicData uri="http://schemas.openxmlformats.org/drawingml/2006/table">
            <a:tbl>
              <a:tblPr/>
              <a:tblGrid>
                <a:gridCol w="2162175"/>
              </a:tblGrid>
              <a:tr h="2276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Римма\Desktop\графическая запись\media\image2.jpe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2143108" y="285728"/>
            <a:ext cx="4314840" cy="413586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285852" y="4643446"/>
            <a:ext cx="6286544" cy="206210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9700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И. п. Упор присев.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39700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Прыжком чередовать переход</a:t>
            </a:r>
            <a:r>
              <a:rPr kumimoji="0" lang="ru-RU" sz="105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</a:rPr>
              <a:t>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ndara" pitchFamily="34" charset="0"/>
                <a:cs typeface="Times New Roman" pitchFamily="18" charset="0"/>
              </a:rPr>
              <a:t>из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упора присев в упор лежа и наоборот.</a:t>
            </a:r>
            <a:endParaRPr kumimoji="0" lang="ru-RU" sz="105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9700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И. п. Основная стойка. Чередовать переход из основной стойки в упор лежа через упор присев и наоборот.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39700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И. п. Основная стойка. Чередовать переход из основной стойки в упор лежа через упор присев с возвращением в исходное положение прыжком из упора присев.</a:t>
            </a:r>
            <a:r>
              <a:rPr kumimoji="0" lang="ru-RU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43108" y="214290"/>
            <a:ext cx="4714908" cy="64294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1333" t="6818" r="1333"/>
          <a:stretch>
            <a:fillRect/>
          </a:stretch>
        </p:blipFill>
        <p:spPr bwMode="auto">
          <a:xfrm>
            <a:off x="428596" y="142852"/>
            <a:ext cx="5072098" cy="65722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000760" y="1928802"/>
            <a:ext cx="278605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Алексей Геннадьевич Чистяков </a:t>
            </a:r>
          </a:p>
          <a:p>
            <a:r>
              <a:rPr lang="ru-RU" dirty="0" smtClean="0"/>
              <a:t>МОУ "Средняя общеобразовательная школа № 107", г. Челябинск</a:t>
            </a:r>
          </a:p>
          <a:p>
            <a:r>
              <a:rPr lang="ru-RU" dirty="0" smtClean="0"/>
              <a:t>Должность: учитель физической культуры</a:t>
            </a:r>
          </a:p>
          <a:p>
            <a:r>
              <a:rPr lang="ru-RU" dirty="0" smtClean="0"/>
              <a:t>Пятьдесят комплексов </a:t>
            </a:r>
            <a:r>
              <a:rPr lang="ru-RU" dirty="0" err="1" smtClean="0"/>
              <a:t>общеразвивающих</a:t>
            </a:r>
            <a:r>
              <a:rPr lang="ru-RU" dirty="0" smtClean="0"/>
              <a:t> упражнений в графическом изображении</a:t>
            </a:r>
          </a:p>
          <a:p>
            <a:r>
              <a:rPr lang="ru-RU" dirty="0" smtClean="0"/>
              <a:t>http://festival.1september.ru/articles/314380/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3286116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Комплекс 2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1765" t="6042" r="1155"/>
          <a:stretch>
            <a:fillRect/>
          </a:stretch>
        </p:blipFill>
        <p:spPr bwMode="auto">
          <a:xfrm>
            <a:off x="3929058" y="142852"/>
            <a:ext cx="4500594" cy="65722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3172" t="4396" r="5164" b="1099"/>
          <a:stretch>
            <a:fillRect/>
          </a:stretch>
        </p:blipFill>
        <p:spPr bwMode="auto">
          <a:xfrm>
            <a:off x="357158" y="214290"/>
            <a:ext cx="5072098" cy="650085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215074" y="357166"/>
            <a:ext cx="2569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Комплекс 3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595472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Графическая запись представляет собой изображение в виде рисунков поз и промежуточных положений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человека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выполняющего описываемое упражнение.</a:t>
            </a:r>
          </a:p>
          <a:p>
            <a:pPr>
              <a:buNone/>
            </a:pPr>
            <a:r>
              <a:rPr lang="ru-RU" dirty="0"/>
              <a:t> 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143248"/>
            <a:ext cx="4357718" cy="3581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Графическая запись подразделяется на три типа: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36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штриховая запись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как наиболее простая и доступная, удобна для повседневной практической работы, в том числе для написания конспектов уроков и последующего пользования ими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b="32432"/>
          <a:stretch>
            <a:fillRect/>
          </a:stretch>
        </p:blipFill>
        <p:spPr bwMode="auto">
          <a:xfrm>
            <a:off x="1928794" y="4357694"/>
            <a:ext cx="492922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501122" cy="628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u="sng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полуконтурная</a:t>
            </a: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запись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предполагает несколько более детальное изображение отдельных звеньев тела, в том числе и кистей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рук,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часто используется для иллюстрации печатных изданий — учебников, методических пособий, специальных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журналов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т.п.;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b="30556"/>
          <a:stretch>
            <a:fillRect/>
          </a:stretch>
        </p:blipFill>
        <p:spPr bwMode="auto">
          <a:xfrm>
            <a:off x="2643174" y="3786190"/>
            <a:ext cx="364333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контурная запись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дает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возможность зафиксировать все существенные особенности положения тела и его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звеньев,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такая запись требует навыков рисования.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r="6897" b="25000"/>
          <a:stretch>
            <a:fillRect/>
          </a:stretch>
        </p:blipFill>
        <p:spPr bwMode="auto">
          <a:xfrm>
            <a:off x="3071802" y="2500306"/>
            <a:ext cx="2143139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Задания, предполагающие графическое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изображение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686800" cy="535785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5-6 класс 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Чтобы  запомнить и 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впоследствии самостоятельно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выполнять  комплексы упражнений, 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содержание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записывается в форме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пиктограм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Нарисуйте  изображения </a:t>
            </a:r>
            <a:r>
              <a:rPr lang="ru-RU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исходных положений: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Основная стойка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Стойка руки в стороны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Стойка руки на поясе, ноги врозь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Стойка на коленях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Сед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Сед ноги врозь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Сед с опорой на руки сзади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214289"/>
          <a:ext cx="8358246" cy="6500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9123"/>
                <a:gridCol w="4179123"/>
              </a:tblGrid>
              <a:tr h="558966">
                <a:tc>
                  <a:txBody>
                    <a:bodyPr/>
                    <a:lstStyle/>
                    <a:p>
                      <a:r>
                        <a:rPr lang="ru-RU" dirty="0" smtClean="0"/>
                        <a:t>Описание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Изображение </a:t>
                      </a:r>
                      <a:endParaRPr lang="ru-RU" dirty="0"/>
                    </a:p>
                  </a:txBody>
                  <a:tcPr/>
                </a:tc>
              </a:tr>
              <a:tr h="9647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Основная стойка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647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Стойка руки в стороны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8966">
                <a:tc>
                  <a:txBody>
                    <a:bodyPr/>
                    <a:lstStyle/>
                    <a:p>
                      <a:r>
                        <a:rPr lang="ru-RU" dirty="0" smtClean="0"/>
                        <a:t>Стойка руки на поясе, ноги врозь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647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Стойка на коленях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8966">
                <a:tc>
                  <a:txBody>
                    <a:bodyPr/>
                    <a:lstStyle/>
                    <a:p>
                      <a:r>
                        <a:rPr lang="ru-RU" dirty="0" smtClean="0"/>
                        <a:t>Сед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647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Сед ноги врозь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647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Сед с опорой на руки сзади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Содержимое 3" descr="C:\Users\Римма\Desktop\media\image1.jpeg"/>
          <p:cNvPicPr>
            <a:picLocks/>
          </p:cNvPicPr>
          <p:nvPr/>
        </p:nvPicPr>
        <p:blipFill>
          <a:blip r:embed="rId2"/>
          <a:srcRect l="5979" t="1578" r="84056" b="82638"/>
          <a:stretch>
            <a:fillRect/>
          </a:stretch>
        </p:blipFill>
        <p:spPr bwMode="auto">
          <a:xfrm>
            <a:off x="4714876" y="714356"/>
            <a:ext cx="78581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C:\Users\Римма\Desktop\media\image1.jpeg"/>
          <p:cNvPicPr>
            <a:picLocks/>
          </p:cNvPicPr>
          <p:nvPr/>
        </p:nvPicPr>
        <p:blipFill>
          <a:blip r:embed="rId2"/>
          <a:srcRect l="49826" r="36223" b="82637"/>
          <a:stretch>
            <a:fillRect/>
          </a:stretch>
        </p:blipFill>
        <p:spPr bwMode="auto">
          <a:xfrm>
            <a:off x="4786314" y="3286124"/>
            <a:ext cx="71438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3" descr="C:\Users\Римма\Desktop\media\image1.jpeg"/>
          <p:cNvPicPr>
            <a:picLocks/>
          </p:cNvPicPr>
          <p:nvPr/>
        </p:nvPicPr>
        <p:blipFill>
          <a:blip r:embed="rId2"/>
          <a:srcRect t="18520" r="74622" b="70431"/>
          <a:stretch>
            <a:fillRect/>
          </a:stretch>
        </p:blipFill>
        <p:spPr bwMode="auto">
          <a:xfrm>
            <a:off x="6000760" y="5786454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3" descr="C:\Users\Римма\Desktop\media\image1.jpeg"/>
          <p:cNvPicPr>
            <a:picLocks/>
          </p:cNvPicPr>
          <p:nvPr/>
        </p:nvPicPr>
        <p:blipFill>
          <a:blip r:embed="rId2"/>
          <a:srcRect l="63511" t="1578" r="20545" b="88951"/>
          <a:stretch>
            <a:fillRect/>
          </a:stretch>
        </p:blipFill>
        <p:spPr bwMode="auto">
          <a:xfrm>
            <a:off x="6143636" y="4000504"/>
            <a:ext cx="92869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3" descr="C:\Users\Римма\Desktop\media\image1.jpeg"/>
          <p:cNvPicPr>
            <a:picLocks/>
          </p:cNvPicPr>
          <p:nvPr/>
        </p:nvPicPr>
        <p:blipFill>
          <a:blip r:embed="rId2"/>
          <a:srcRect l="79456" t="1578" r="4600" b="86005"/>
          <a:stretch>
            <a:fillRect/>
          </a:stretch>
        </p:blipFill>
        <p:spPr bwMode="auto">
          <a:xfrm>
            <a:off x="4714876" y="4857760"/>
            <a:ext cx="11430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3" descr="C:\Users\Римма\Desktop\media\image1.jpeg"/>
          <p:cNvPicPr>
            <a:picLocks/>
          </p:cNvPicPr>
          <p:nvPr/>
        </p:nvPicPr>
        <p:blipFill>
          <a:blip r:embed="rId2"/>
          <a:srcRect l="15944" t="2170" r="68112" b="82637"/>
          <a:stretch>
            <a:fillRect/>
          </a:stretch>
        </p:blipFill>
        <p:spPr bwMode="auto">
          <a:xfrm>
            <a:off x="5715008" y="1714488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одержимое 3" descr="C:\Users\Римма\Desktop\media\image1.jpeg"/>
          <p:cNvPicPr>
            <a:picLocks/>
          </p:cNvPicPr>
          <p:nvPr/>
        </p:nvPicPr>
        <p:blipFill>
          <a:blip r:embed="rId2"/>
          <a:srcRect l="34787" t="1336" r="55067" b="82637"/>
          <a:stretch>
            <a:fillRect/>
          </a:stretch>
        </p:blipFill>
        <p:spPr bwMode="auto">
          <a:xfrm>
            <a:off x="6786578" y="2500306"/>
            <a:ext cx="714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7-8 класс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686800" cy="557216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Чтобы 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запомнить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впоследствии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самостоятельно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выполнять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комплексы  упражнений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их содержание записывается в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форме 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пиктограм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Нарисуйте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изображения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движений</a:t>
            </a:r>
            <a:r>
              <a:rPr lang="ru-RU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Приседания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Наклоны в сторону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Наклоны вперед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Повороты туловища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Ходьба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Бег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Мах правой ногой вправо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Мах правой ногой назад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285730"/>
          <a:ext cx="8643998" cy="63579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999"/>
                <a:gridCol w="4321999"/>
              </a:tblGrid>
              <a:tr h="527844">
                <a:tc>
                  <a:txBody>
                    <a:bodyPr/>
                    <a:lstStyle/>
                    <a:p>
                      <a:r>
                        <a:rPr lang="ru-RU" dirty="0" smtClean="0"/>
                        <a:t>Описание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Изображение </a:t>
                      </a:r>
                      <a:endParaRPr lang="ru-RU" dirty="0"/>
                    </a:p>
                  </a:txBody>
                  <a:tcPr/>
                </a:tc>
              </a:tr>
              <a:tr h="8652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Приседания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0" marR="0" marT="0" marB="0"/>
                </a:tc>
              </a:tr>
              <a:tr h="8652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Наклоны в сторону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652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Наклоны вперед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652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Повороты туловища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652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Ходьба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1295">
                <a:tc>
                  <a:txBody>
                    <a:bodyPr/>
                    <a:lstStyle/>
                    <a:p>
                      <a:r>
                        <a:rPr lang="ru-RU" dirty="0" smtClean="0"/>
                        <a:t>Бег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1295">
                <a:tc>
                  <a:txBody>
                    <a:bodyPr/>
                    <a:lstStyle/>
                    <a:p>
                      <a:r>
                        <a:rPr lang="ru-RU" dirty="0" smtClean="0"/>
                        <a:t>Мах правой ногой вправо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1295">
                <a:tc>
                  <a:txBody>
                    <a:bodyPr/>
                    <a:lstStyle/>
                    <a:p>
                      <a:r>
                        <a:rPr lang="ru-RU" dirty="0" smtClean="0"/>
                        <a:t>Мах правой ногой назад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Содержимое 3"/>
          <p:cNvPicPr>
            <a:picLocks/>
          </p:cNvPicPr>
          <p:nvPr/>
        </p:nvPicPr>
        <p:blipFill>
          <a:blip r:embed="rId2" cstate="print"/>
          <a:srcRect t="14592" r="72107" b="27042"/>
          <a:stretch>
            <a:fillRect/>
          </a:stretch>
        </p:blipFill>
        <p:spPr bwMode="auto">
          <a:xfrm>
            <a:off x="4643438" y="1643050"/>
            <a:ext cx="142876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image3"/>
          <p:cNvPicPr>
            <a:picLocks noChangeAspect="1" noChangeArrowheads="1"/>
          </p:cNvPicPr>
          <p:nvPr/>
        </p:nvPicPr>
        <p:blipFill>
          <a:blip r:embed="rId3"/>
          <a:srcRect l="6823" r="11296"/>
          <a:stretch>
            <a:fillRect/>
          </a:stretch>
        </p:blipFill>
        <p:spPr bwMode="auto">
          <a:xfrm>
            <a:off x="6429388" y="785794"/>
            <a:ext cx="1571636" cy="892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print"/>
          <a:srcRect l="83333" t="26667" b="36667"/>
          <a:stretch>
            <a:fillRect/>
          </a:stretch>
        </p:blipFill>
        <p:spPr bwMode="auto">
          <a:xfrm>
            <a:off x="6286512" y="2571744"/>
            <a:ext cx="78581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3"/>
          <p:cNvPicPr>
            <a:picLocks/>
          </p:cNvPicPr>
          <p:nvPr/>
        </p:nvPicPr>
        <p:blipFill>
          <a:blip r:embed="rId5" cstate="print"/>
          <a:srcRect l="7733" t="18274" r="52267" b="73121"/>
          <a:stretch>
            <a:fillRect/>
          </a:stretch>
        </p:blipFill>
        <p:spPr bwMode="auto">
          <a:xfrm>
            <a:off x="4643438" y="3357562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3" descr="C:\Users\Римма\Desktop\media\image1.jpeg"/>
          <p:cNvPicPr>
            <a:picLocks/>
          </p:cNvPicPr>
          <p:nvPr/>
        </p:nvPicPr>
        <p:blipFill>
          <a:blip r:embed="rId6"/>
          <a:srcRect l="23651" t="17152" r="54426" b="65275"/>
          <a:stretch>
            <a:fillRect/>
          </a:stretch>
        </p:blipFill>
        <p:spPr bwMode="auto">
          <a:xfrm>
            <a:off x="4857752" y="4857760"/>
            <a:ext cx="785818" cy="795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3" descr="C:\Users\Римма\Desktop\media\image1.jpeg"/>
          <p:cNvPicPr>
            <a:picLocks/>
          </p:cNvPicPr>
          <p:nvPr/>
        </p:nvPicPr>
        <p:blipFill>
          <a:blip r:embed="rId6"/>
          <a:srcRect l="41322" t="16942" r="26789" b="65275"/>
          <a:stretch>
            <a:fillRect/>
          </a:stretch>
        </p:blipFill>
        <p:spPr bwMode="auto">
          <a:xfrm>
            <a:off x="6286512" y="4286256"/>
            <a:ext cx="1143008" cy="804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3" descr="C:\Users\Римма\Desktop\media\image1.jpeg"/>
          <p:cNvPicPr>
            <a:picLocks/>
          </p:cNvPicPr>
          <p:nvPr/>
        </p:nvPicPr>
        <p:blipFill>
          <a:blip r:embed="rId6"/>
          <a:srcRect l="5979" t="34725" r="76084" b="51069"/>
          <a:stretch>
            <a:fillRect/>
          </a:stretch>
        </p:blipFill>
        <p:spPr bwMode="auto">
          <a:xfrm>
            <a:off x="7429520" y="2571744"/>
            <a:ext cx="71438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3" descr="C:\Users\Римма\Desktop\media\image1.jpeg"/>
          <p:cNvPicPr>
            <a:picLocks/>
          </p:cNvPicPr>
          <p:nvPr/>
        </p:nvPicPr>
        <p:blipFill>
          <a:blip r:embed="rId6"/>
          <a:srcRect l="55713" t="33883" r="24357" b="48755"/>
          <a:stretch>
            <a:fillRect/>
          </a:stretch>
        </p:blipFill>
        <p:spPr bwMode="auto">
          <a:xfrm>
            <a:off x="5000628" y="5929330"/>
            <a:ext cx="71438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3" descr="C:\Users\Римма\Desktop\media\image1.jpeg"/>
          <p:cNvPicPr>
            <a:picLocks/>
          </p:cNvPicPr>
          <p:nvPr/>
        </p:nvPicPr>
        <p:blipFill>
          <a:blip r:embed="rId6"/>
          <a:srcRect l="75644" t="33883" r="6419" b="48755"/>
          <a:stretch>
            <a:fillRect/>
          </a:stretch>
        </p:blipFill>
        <p:spPr bwMode="auto">
          <a:xfrm>
            <a:off x="6715140" y="5500702"/>
            <a:ext cx="92869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</TotalTime>
  <Words>727</Words>
  <Application>Microsoft Office PowerPoint</Application>
  <PresentationFormat>Экран (4:3)</PresentationFormat>
  <Paragraphs>88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 Unicode MS</vt:lpstr>
      <vt:lpstr>Arial</vt:lpstr>
      <vt:lpstr>Candara</vt:lpstr>
      <vt:lpstr>Franklin Gothic Book</vt:lpstr>
      <vt:lpstr>Franklin Gothic Medium</vt:lpstr>
      <vt:lpstr>Gabriola</vt:lpstr>
      <vt:lpstr>Times New Roman</vt:lpstr>
      <vt:lpstr>Wingdings 2</vt:lpstr>
      <vt:lpstr>Трек</vt:lpstr>
      <vt:lpstr>Графическая  запись  упражнений</vt:lpstr>
      <vt:lpstr>Презентация PowerPoint</vt:lpstr>
      <vt:lpstr>Графическая запись подразделяется на три типа: </vt:lpstr>
      <vt:lpstr>Презентация PowerPoint</vt:lpstr>
      <vt:lpstr>Презентация PowerPoint</vt:lpstr>
      <vt:lpstr>Задания, предполагающие графическое изображение</vt:lpstr>
      <vt:lpstr>Презентация PowerPoint</vt:lpstr>
      <vt:lpstr>7-8 класс</vt:lpstr>
      <vt:lpstr>Презентация PowerPoint</vt:lpstr>
      <vt:lpstr>9-11 класс   Задание в форме, предполагающей графическое изображение движений, составляющих комплекс утренней зарядки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Комплекс 2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Римма</dc:creator>
  <cp:lastModifiedBy>Гость</cp:lastModifiedBy>
  <cp:revision>28</cp:revision>
  <dcterms:created xsi:type="dcterms:W3CDTF">2014-11-01T06:18:36Z</dcterms:created>
  <dcterms:modified xsi:type="dcterms:W3CDTF">2017-06-06T11:25:07Z</dcterms:modified>
</cp:coreProperties>
</file>