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26" r:id="rId2"/>
    <p:sldId id="301" r:id="rId3"/>
    <p:sldId id="276" r:id="rId4"/>
    <p:sldId id="317" r:id="rId5"/>
    <p:sldId id="286" r:id="rId6"/>
    <p:sldId id="270" r:id="rId7"/>
    <p:sldId id="336" r:id="rId8"/>
    <p:sldId id="339" r:id="rId9"/>
    <p:sldId id="340" r:id="rId10"/>
    <p:sldId id="341" r:id="rId11"/>
    <p:sldId id="342" r:id="rId12"/>
    <p:sldId id="343" r:id="rId13"/>
    <p:sldId id="345" r:id="rId14"/>
    <p:sldId id="299" r:id="rId15"/>
    <p:sldId id="309" r:id="rId16"/>
    <p:sldId id="310" r:id="rId17"/>
    <p:sldId id="322" r:id="rId18"/>
    <p:sldId id="295" r:id="rId19"/>
    <p:sldId id="296" r:id="rId20"/>
    <p:sldId id="300" r:id="rId21"/>
    <p:sldId id="329" r:id="rId22"/>
    <p:sldId id="320" r:id="rId23"/>
    <p:sldId id="293" r:id="rId24"/>
    <p:sldId id="31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6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2" autoAdjust="0"/>
    <p:restoredTop sz="93709" autoAdjust="0"/>
  </p:normalViewPr>
  <p:slideViewPr>
    <p:cSldViewPr>
      <p:cViewPr varScale="1">
        <p:scale>
          <a:sx n="74" d="100"/>
          <a:sy n="74" d="100"/>
        </p:scale>
        <p:origin x="1062" y="54"/>
      </p:cViewPr>
      <p:guideLst>
        <p:guide orient="horz" pos="2160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392A0-B075-4084-B66E-5EBDC930A5DD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1A378-A631-4964-A9F4-2551E012B4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46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1A378-A631-4964-A9F4-2551E012B48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29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52FF0D-BFFD-4705-90E9-F5FC19F1418B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072EE9-3559-4B92-9A28-578900EA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j.ru/" TargetMode="External"/><Relationship Id="rId2" Type="http://schemas.openxmlformats.org/officeDocument/2006/relationships/hyperlink" Target="http://www.chemistry.ssu.samara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auki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ела\Desktop\IMG_4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16" y="0"/>
            <a:ext cx="4012828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175676"/>
            <a:ext cx="5616624" cy="454946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sz="6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Мыла и</a:t>
            </a:r>
            <a:r>
              <a:rPr lang="en-US" sz="6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синтетические </a:t>
            </a:r>
            <a:r>
              <a:rPr lang="ru-RU" sz="64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моющие </a:t>
            </a:r>
            <a:r>
              <a:rPr lang="ru-RU" sz="6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 »</a:t>
            </a:r>
            <a:endParaRPr lang="ru-RU" sz="6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endParaRPr lang="ru-RU" sz="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589240"/>
            <a:ext cx="8099648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600" dirty="0" smtClean="0">
                <a:latin typeface="Times New Roman"/>
                <a:ea typeface="Times New Roman"/>
              </a:rPr>
              <a:t>для специальностей </a:t>
            </a:r>
            <a:r>
              <a:rPr lang="ru-RU" sz="3600" dirty="0">
                <a:latin typeface="Times New Roman"/>
                <a:ea typeface="Times New Roman"/>
              </a:rPr>
              <a:t>23.02.03, 23.02.04</a:t>
            </a:r>
          </a:p>
        </p:txBody>
      </p:sp>
    </p:spTree>
    <p:extLst>
      <p:ext uri="{BB962C8B-B14F-4D97-AF65-F5344CB8AC3E}">
        <p14:creationId xmlns:p14="http://schemas.microsoft.com/office/powerpoint/2010/main" val="332409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Достоинства:</a:t>
            </a:r>
            <a:endParaRPr lang="ru-RU" sz="3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9700" y="1155700"/>
            <a:ext cx="79606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Качественная автоматическая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туннельная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мойка абсолютно безвредна для автомобиля. Скептическое общественное мнение об автоматических мойках в России сложилось из-за использования устаревших конструкций, отсутствия своевременного их обслуживания и из-за этого действительно имевших место прецедентов порчи лакокрасочного покрытия. Сейчас же в современных туннельных мойках используются новые технологии, где вместо устаревших пластика и лески применяются мягкий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вспененый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полиэтилен, текстильный материал, а также исключительно бережный материал полировки.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17660"/>
            <a:ext cx="2627784" cy="1969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83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85794"/>
            <a:ext cx="83901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способу удаления загрязнений мойки делят на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контактные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(когда механическое удаление грязи с поверхности автомобиля происходит с использованием щёток, тряпок, губок и т. п., а также с применением химических моющих средств) 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бесконтактные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(в этом случае удаление загрязнений осуществляется с использованием сильнодействующих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поверхностно-активных веществ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мощных струй воды под высоким давлением).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324129"/>
            <a:ext cx="7670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Способы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удаления загрязнений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мойки. 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492-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77072"/>
            <a:ext cx="2430984" cy="1981252"/>
          </a:xfrm>
          <a:prstGeom prst="rect">
            <a:avLst/>
          </a:prstGeom>
        </p:spPr>
      </p:pic>
      <p:pic>
        <p:nvPicPr>
          <p:cNvPr id="6" name="Рисунок 5" descr="1328674608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442" y="4460452"/>
            <a:ext cx="2992606" cy="1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8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9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Способы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удаления загрязнений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мойки.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384" y="4757088"/>
            <a:ext cx="2210023" cy="1529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340768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связи со значительным объёмом расходуемых моющих средств автомойки являются потенциальными загрязнителями окружающей среды. В связи с этим, как правило, государственные органы требуют оснащать автомойки системами регенерации и очистки воды. При этом портальные мойки потребляют меньше воды на одну машину, чем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ручные                                   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мойки.</a:t>
            </a:r>
          </a:p>
        </p:txBody>
      </p:sp>
    </p:spTree>
    <p:extLst>
      <p:ext uri="{BB962C8B-B14F-4D97-AF65-F5344CB8AC3E}">
        <p14:creationId xmlns:p14="http://schemas.microsoft.com/office/powerpoint/2010/main" val="72383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58204" cy="414992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Химические свойства мыла.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857364"/>
            <a:ext cx="83198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COONa +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C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COOH  +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COONa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+ 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       C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COOH   +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COONa   + Ca</a:t>
            </a:r>
            <a:r>
              <a:rPr lang="en-US" sz="28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(C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COO)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Ca   + 2Na</a:t>
            </a:r>
            <a:r>
              <a:rPr lang="en-US" sz="28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.        </a:t>
            </a:r>
            <a:r>
              <a:rPr lang="ru-RU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4082308" y="2564904"/>
            <a:ext cx="2857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286248" y="3847155"/>
            <a:ext cx="2857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7272734" y="508439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-30956"/>
            <a:ext cx="2123728" cy="230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4273180" y="5085184"/>
            <a:ext cx="2857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24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2372" y="-171400"/>
            <a:ext cx="8219256" cy="3744416"/>
          </a:xfrm>
        </p:spPr>
        <p:txBody>
          <a:bodyPr>
            <a:normAutofit/>
          </a:bodyPr>
          <a:lstStyle/>
          <a:p>
            <a:pPr>
              <a:tabLst>
                <a:tab pos="177800" algn="l"/>
                <a:tab pos="355600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Механизм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моющего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действия мыла.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Мыло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состоит из двух частей: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гидрофобной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(органического радикала) 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гидрофильной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(растворимой в воде).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2С17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H35COONa + </a:t>
            </a:r>
            <a:r>
              <a:rPr lang="en-US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7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C17H35COO)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2Na+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08660"/>
            <a:ext cx="5847050" cy="300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00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Синтетические моющие средства представляют собой натриевые соли высших сульфокислот или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алкилбензолсульфокислот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23762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СИНТЕТИЧЕСКИЕ МОЮЩИЕ СРЕДСТВА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(ПАВ). 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                                                                        </a:t>
            </a:r>
            <a:endParaRPr lang="ru-RU" sz="3600" dirty="0"/>
          </a:p>
        </p:txBody>
      </p:sp>
      <p:pic>
        <p:nvPicPr>
          <p:cNvPr id="4" name="Рисунок 3" descr="12421-b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898122"/>
            <a:ext cx="1986564" cy="2483205"/>
          </a:xfrm>
          <a:prstGeom prst="rect">
            <a:avLst/>
          </a:prstGeom>
        </p:spPr>
      </p:pic>
      <p:pic>
        <p:nvPicPr>
          <p:cNvPr id="5" name="Рисунок 4" descr="6605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926" y="4200628"/>
            <a:ext cx="1379122" cy="2248961"/>
          </a:xfrm>
          <a:prstGeom prst="rect">
            <a:avLst/>
          </a:prstGeom>
        </p:spPr>
      </p:pic>
      <p:pic>
        <p:nvPicPr>
          <p:cNvPr id="6" name="Рисунок 5" descr="productimage-picture-00041861-108446_jpg_520x520_q8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850495"/>
            <a:ext cx="1506436" cy="251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6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81328"/>
            <a:ext cx="8291264" cy="504401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производстве моющие средства получают реакцией нейтрализации сложных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моноэфирнов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серной кислоты.  </a:t>
            </a:r>
            <a:endParaRPr lang="ru-RU" sz="2800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15</a:t>
            </a:r>
            <a:r>
              <a:rPr lang="en-US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31</a:t>
            </a:r>
            <a:r>
              <a:rPr lang="en-US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OH 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+Н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→        </a:t>
            </a:r>
          </a:p>
          <a:p>
            <a:pPr marL="109728" indent="0">
              <a:buNone/>
            </a:pP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→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15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31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О–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ОН+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 H</a:t>
            </a:r>
            <a:r>
              <a:rPr lang="ru-RU" sz="3600" i="1" baseline="-25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О.</a:t>
            </a:r>
            <a:r>
              <a:rPr lang="en-US" sz="3600" i="1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3600" dirty="0" smtClean="0"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15000"/>
              </a:lnSpc>
              <a:buNone/>
            </a:pP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3600" dirty="0" smtClean="0">
              <a:latin typeface="Calibri"/>
              <a:ea typeface="Calibri"/>
              <a:cs typeface="Times New Roman"/>
            </a:endParaRPr>
          </a:p>
          <a:p>
            <a:pPr indent="-179705" algn="just">
              <a:lnSpc>
                <a:spcPct val="115000"/>
              </a:lnSpc>
            </a:pP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15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31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О–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3600" i="1" baseline="-25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ОН+ 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Na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ОН→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</a:p>
          <a:p>
            <a:pPr marL="186055" indent="0" algn="just">
              <a:lnSpc>
                <a:spcPct val="115000"/>
              </a:lnSpc>
              <a:buNone/>
            </a:pP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lang="en-US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→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15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31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О–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Na 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+</a:t>
            </a:r>
            <a:r>
              <a:rPr lang="en-US" sz="3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H</a:t>
            </a:r>
            <a:r>
              <a:rPr lang="ru-RU" sz="3600" i="1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 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СИНТЕТИЧЕСКИХ МОЮЩИХ СРЕДСТВ (ПАВ).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222" y="2708920"/>
            <a:ext cx="2680778" cy="226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54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правило, ПАВ — органические соединения, имеющие амфифильное строение, то есть их молекулы имеют в своём составе полярную часть, гидрофильный компонент(функциональные группы -ОН, -СООН, -SOOOH, -O- и т. п., или, чаще, их соли 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ОNa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СООNa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SOOONa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 т. п.) и неполярную (углеводородную) часть, гидрофобный компонент. Примером ПАВ могут служить обычное мыло (смесь натриевых солей жирных карбоновых кислот 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олеата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стеарата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натрия и т. п.) и СМС (синтетические моющие средства), а также спирты, карбоновые кислоты, амины и т. п.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71314"/>
            <a:ext cx="3491880" cy="25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86173" y="0"/>
            <a:ext cx="18085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«ПАВ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Стеарат натр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62" y="4484586"/>
            <a:ext cx="5674182" cy="170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18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80528" y="908720"/>
            <a:ext cx="9145016" cy="594928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Стирка хозяйственным мылом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отдушек и красителей делает хозяйственное мыло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гипоаллергенным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моющим средством. Это предотвращает появление аллергии и раздражения на нежной коже младенца.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Хозяйственное мыло обладает отбеливающим свойством. Так, например, если намылить одежду до помещения ее в стиральную машину, то никакого отбеливателя не понадобиться. Шерсть, постиранная хозяйственным мылом, становится более пушистой и мягкой. Специальные ткани с особой структурой, которые предназначены для очистки от грязи и пыли дорогой аппаратуры, можно также стирать хозяйственным мылом.</a:t>
            </a:r>
          </a:p>
          <a:p>
            <a:endParaRPr lang="ru-RU" sz="2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Применение мыла.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4" y="5013176"/>
            <a:ext cx="3674987" cy="1692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Именно с помощью синтетических моющих средств можно отмыть сильно загрязненную посуду, испачканную маслом или жиром сковородку, и отстирать самые въедливые пятна на любимой одежке. Нам удобно, когда достаточно просто заспать порошок в машинку, и достать уже чистую вещь, так же можно поступить и с посудой.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интетические моющих средств.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56" y="4983708"/>
            <a:ext cx="23812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469" y="4972526"/>
            <a:ext cx="4548187" cy="188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4116"/>
            <a:ext cx="6327061" cy="3954413"/>
          </a:xfrm>
        </p:spPr>
      </p:pic>
      <p:sp>
        <p:nvSpPr>
          <p:cNvPr id="7" name="TextBox 6"/>
          <p:cNvSpPr txBox="1"/>
          <p:nvPr/>
        </p:nvSpPr>
        <p:spPr>
          <a:xfrm>
            <a:off x="178591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3" y="5762228"/>
            <a:ext cx="8964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0065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>
                <a:solidFill>
                  <a:srgbClr val="D00653"/>
                </a:solidFill>
                <a:latin typeface="Times New Roman" pitchFamily="18" charset="0"/>
                <a:cs typeface="Times New Roman" pitchFamily="18" charset="0"/>
              </a:rPr>
              <a:t>Знание начинается с удивления»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1357290" y="193395"/>
            <a:ext cx="6120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Закрепление. 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  </a:t>
            </a:r>
            <a:r>
              <a:rPr lang="ru-RU" sz="3600" b="1" i="1" dirty="0" smtClean="0">
                <a:latin typeface="Times New Roman"/>
                <a:ea typeface="Times New Roman"/>
              </a:rPr>
              <a:t>                                      </a:t>
            </a:r>
          </a:p>
          <a:p>
            <a:endParaRPr lang="ru-RU" sz="3200" b="1" i="1" dirty="0" smtClean="0">
              <a:latin typeface="Times New Roman"/>
              <a:ea typeface="Times New Roman"/>
            </a:endParaRPr>
          </a:p>
          <a:p>
            <a:r>
              <a:rPr lang="ru-RU" sz="4000" b="1" i="1" dirty="0" smtClean="0">
                <a:latin typeface="Times New Roman"/>
                <a:ea typeface="Times New Roman"/>
              </a:rPr>
              <a:t>Генетическая </a:t>
            </a:r>
            <a:r>
              <a:rPr lang="ru-RU" sz="4000" b="1" i="1" dirty="0">
                <a:latin typeface="Times New Roman"/>
                <a:ea typeface="Times New Roman"/>
              </a:rPr>
              <a:t>связь.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F:\картинки\биодетер\81325349-708x7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228" y="1556792"/>
            <a:ext cx="2050041" cy="208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2910" y="2143116"/>
            <a:ext cx="788953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Простые эфиры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Углеводород         Спирт        Альдегид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Сложный эфир        Карбоновая кислота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Мыла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3004324" y="2856305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133947" y="4090597"/>
            <a:ext cx="4294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70915" y="350083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925878" y="350242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417630" y="4628442"/>
            <a:ext cx="42862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654227" y="5155085"/>
            <a:ext cx="4294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49945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548680"/>
            <a:ext cx="9073008" cy="5976664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endParaRPr lang="ru-RU" sz="2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1.Назовите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растения, которые обладают моющим действием.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2.Почему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 получения мыла называется мыловарением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чего варят мыло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3.Объясните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 омыления жиров с точки зрения химии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.Почему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мыло сушит кожу? Как подобрать мыло, соответствующее определённому типу кожи?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узнать, мягкая вода или жесткая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городе Казани?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lnSpc>
                <a:spcPct val="11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.Какую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реакцию среды должно иметь моющее средство, предназначенное для стирки хлопчатобумажных, шёлковых и шерстяных тканей?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.Почему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мыло теряет моющую способность в жёсткой воде, а стиральные порошки – нет?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0"/>
            <a:ext cx="4176464" cy="692696"/>
          </a:xfrm>
        </p:spPr>
        <p:txBody>
          <a:bodyPr>
            <a:normAutofit fontScale="90000"/>
          </a:bodyPr>
          <a:lstStyle/>
          <a:p>
            <a:pPr lvl="0" indent="342900">
              <a:lnSpc>
                <a:spcPct val="115000"/>
              </a:lnSpc>
              <a:spcBef>
                <a:spcPts val="0"/>
              </a:spcBef>
            </a:pPr>
            <a:r>
              <a:rPr lang="ru-RU" sz="3600" dirty="0" smtClean="0">
                <a:solidFill>
                  <a:srgbClr val="1F497D"/>
                </a:solidFill>
                <a:effectLst/>
                <a:latin typeface="Times New Roman"/>
                <a:ea typeface="Times New Roman"/>
                <a:cs typeface="+mn-cs"/>
              </a:rPr>
              <a:t>  Закрепление.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64690"/>
            <a:ext cx="2046611" cy="120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86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08520" y="908720"/>
            <a:ext cx="8795320" cy="583264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параграф 25.4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Ответить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Подготовить мини сообщения                   и презентации на одну из тем:               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Автомобильные загрязнения»,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</a:t>
            </a:r>
          </a:p>
          <a:p>
            <a:pPr marL="109728" indent="0">
              <a:buNone/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«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Мойка автомобиля»,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</a:t>
            </a:r>
          </a:p>
          <a:p>
            <a:pPr marL="109728" indent="0">
              <a:buNone/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«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Очистка </a:t>
            </a: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стекол от 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загрязнений»,                      </a:t>
            </a:r>
          </a:p>
          <a:p>
            <a:pPr marL="109728" indent="0">
              <a:buNone/>
            </a:pP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«Меры </a:t>
            </a: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против запотевания и 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обледенения»,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marL="109728" indent="0">
              <a:buNone/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«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Преимущества </a:t>
            </a: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станций технического </a:t>
            </a:r>
            <a:endParaRPr lang="ru-RU" sz="28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обслуживания».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3400" dirty="0"/>
              <a:t>:</a:t>
            </a:r>
            <a:br>
              <a:rPr lang="ru-RU" sz="3400" dirty="0"/>
            </a:br>
            <a:endParaRPr lang="ru-RU" sz="3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596740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777118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пасибо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внимание!</a:t>
            </a:r>
          </a:p>
        </p:txBody>
      </p:sp>
      <p:sp>
        <p:nvSpPr>
          <p:cNvPr id="20483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11188" y="1412776"/>
            <a:ext cx="7921625" cy="4719737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dirty="0" smtClean="0">
                <a:solidFill>
                  <a:srgbClr val="8825BF"/>
                </a:solidFill>
                <a:latin typeface="Times New Roman" pitchFamily="18" charset="0"/>
                <a:cs typeface="Times New Roman" pitchFamily="18" charset="0"/>
              </a:rPr>
              <a:t>Успехов</a:t>
            </a:r>
            <a:r>
              <a:rPr lang="ru-RU" sz="4000" dirty="0" smtClean="0">
                <a:solidFill>
                  <a:srgbClr val="8825B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8825BF"/>
                </a:solidFill>
                <a:latin typeface="Times New Roman" pitchFamily="18" charset="0"/>
                <a:cs typeface="Times New Roman" pitchFamily="18" charset="0"/>
              </a:rPr>
              <a:t>в освоении органической химии!</a:t>
            </a:r>
          </a:p>
        </p:txBody>
      </p:sp>
      <p:pic>
        <p:nvPicPr>
          <p:cNvPr id="20485" name="Picture 20" descr="CA41E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273" y="2996952"/>
            <a:ext cx="3826516" cy="34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692696"/>
            <a:ext cx="8820472" cy="576064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spc="50" dirty="0" smtClean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1</a:t>
            </a:r>
            <a:r>
              <a:rPr lang="ru-RU" sz="2000" b="1" spc="50" dirty="0" smtClean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.</a:t>
            </a:r>
            <a:r>
              <a:rPr lang="ru-RU" sz="2000" b="1" i="1" spc="50" dirty="0" smtClean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Ерохин </a:t>
            </a:r>
            <a:r>
              <a:rPr lang="ru-RU" sz="2000" b="1" i="1" spc="50" dirty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Ю.М., Ковалева И.Б.</a:t>
            </a:r>
            <a:r>
              <a:rPr lang="ru-RU" sz="2000" b="1" spc="45" dirty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Химия для профессий и специальностей технического и естественно-научного профилей: учебник для студ. учреждений сред. проф. образования. - М., 2013.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2000" b="1" spc="50" dirty="0" smtClean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2.</a:t>
            </a:r>
            <a:r>
              <a:rPr lang="ru-RU" sz="2000" b="1" i="1" spc="50" dirty="0" smtClean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Габриелян </a:t>
            </a:r>
            <a:r>
              <a:rPr lang="ru-RU" sz="2000" b="1" i="1" spc="50" dirty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О.С, Остроумов И.Г.</a:t>
            </a:r>
            <a:r>
              <a:rPr lang="ru-RU" sz="2000" b="1" spc="45" dirty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Химия для профессий и специальностей технического профиля: учебник для студ. учреждений сред. проф. образования. - М., 2013</a:t>
            </a:r>
            <a:r>
              <a:rPr lang="ru-RU" sz="2000" spc="45" dirty="0" smtClean="0">
                <a:solidFill>
                  <a:srgbClr val="000000"/>
                </a:solidFill>
                <a:latin typeface="Times New Roman" pitchFamily="18" charset="0"/>
                <a:ea typeface="Bookman Old Style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000" b="1" dirty="0" smtClean="0">
                <a:latin typeface="Times New Roman"/>
                <a:ea typeface="Times New Roman"/>
              </a:rPr>
              <a:t>3.</a:t>
            </a:r>
            <a:r>
              <a:rPr lang="ru-RU" sz="2000" b="1" i="1" dirty="0" smtClean="0">
                <a:latin typeface="Times New Roman"/>
                <a:ea typeface="Times New Roman"/>
              </a:rPr>
              <a:t>Иванов </a:t>
            </a:r>
            <a:r>
              <a:rPr lang="ru-RU" sz="2000" b="1" i="1" dirty="0">
                <a:latin typeface="Times New Roman"/>
                <a:ea typeface="Times New Roman"/>
              </a:rPr>
              <a:t>В. Г., </a:t>
            </a:r>
            <a:r>
              <a:rPr lang="ru-RU" sz="2000" b="1" i="1" dirty="0" err="1">
                <a:latin typeface="Times New Roman"/>
                <a:ea typeface="Times New Roman"/>
              </a:rPr>
              <a:t>Гева</a:t>
            </a:r>
            <a:r>
              <a:rPr lang="ru-RU" sz="2000" b="1" i="1" dirty="0">
                <a:latin typeface="Times New Roman"/>
                <a:ea typeface="Times New Roman"/>
              </a:rPr>
              <a:t> О. Н.</a:t>
            </a: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</a:rPr>
              <a:t>Органическая химия. Краткий курс: учебное пособие. - М.: КУРС, НИЦ ИНФРА-М, 2015. </a:t>
            </a:r>
            <a:endParaRPr lang="en-US" sz="2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Дауиотас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A.M., Жуйкова Г.Д.,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Воверене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О.И.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Химические средства в помощь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автомобилистам.2010г.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Интернет-ресурсы: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http://www.chemistry.ssu.samara.ru/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u="sng" dirty="0" smtClean="0">
                <a:latin typeface="Times New Roman"/>
                <a:ea typeface="Bookman Old Style"/>
                <a:hlinkClick r:id="rId3"/>
              </a:rPr>
              <a:t>www</a:t>
            </a:r>
            <a:r>
              <a:rPr lang="ru-RU" sz="2000" u="sng" dirty="0">
                <a:latin typeface="Times New Roman"/>
                <a:ea typeface="Bookman Old Style"/>
                <a:hlinkClick r:id="rId3"/>
              </a:rPr>
              <a:t>.</a:t>
            </a:r>
            <a:r>
              <a:rPr lang="en-US" sz="2000" u="sng" dirty="0" err="1">
                <a:latin typeface="Times New Roman"/>
                <a:ea typeface="Bookman Old Style"/>
                <a:hlinkClick r:id="rId3"/>
              </a:rPr>
              <a:t>hij</a:t>
            </a:r>
            <a:r>
              <a:rPr lang="ru-RU" sz="2000" u="sng" dirty="0">
                <a:latin typeface="Times New Roman"/>
                <a:ea typeface="Bookman Old Style"/>
                <a:hlinkClick r:id="rId3"/>
              </a:rPr>
              <a:t>.</a:t>
            </a:r>
            <a:r>
              <a:rPr lang="en-US" sz="2000" u="sng" dirty="0" err="1">
                <a:latin typeface="Times New Roman"/>
                <a:ea typeface="Bookman Old Style"/>
                <a:hlinkClick r:id="rId3"/>
              </a:rPr>
              <a:t>ru</a:t>
            </a:r>
            <a:r>
              <a:rPr lang="en-US" sz="2000" dirty="0">
                <a:latin typeface="Times New Roman"/>
                <a:ea typeface="Bookman Old Style"/>
              </a:rPr>
              <a:t> </a:t>
            </a:r>
            <a:r>
              <a:rPr lang="ru-RU" sz="2000" dirty="0" smtClean="0">
                <a:latin typeface="Times New Roman"/>
                <a:ea typeface="Bookman Old Style"/>
              </a:rPr>
              <a:t>,</a:t>
            </a:r>
            <a:r>
              <a:rPr lang="en-US" sz="2000" u="sng" dirty="0" smtClean="0">
                <a:latin typeface="Times New Roman"/>
                <a:ea typeface="Bookman Old Style"/>
                <a:hlinkClick r:id="rId4"/>
              </a:rPr>
              <a:t>www</a:t>
            </a:r>
            <a:r>
              <a:rPr lang="ru-RU" sz="2000" u="sng" dirty="0">
                <a:latin typeface="Times New Roman"/>
                <a:ea typeface="Bookman Old Style"/>
                <a:hlinkClick r:id="rId4"/>
              </a:rPr>
              <a:t>.</a:t>
            </a:r>
            <a:r>
              <a:rPr lang="en-US" sz="2000" u="sng" dirty="0" err="1">
                <a:latin typeface="Times New Roman"/>
                <a:ea typeface="Bookman Old Style"/>
                <a:hlinkClick r:id="rId4"/>
              </a:rPr>
              <a:t>enauki</a:t>
            </a:r>
            <a:r>
              <a:rPr lang="ru-RU" sz="2000" u="sng" dirty="0">
                <a:latin typeface="Times New Roman"/>
                <a:ea typeface="Bookman Old Style"/>
                <a:hlinkClick r:id="rId4"/>
              </a:rPr>
              <a:t>.</a:t>
            </a:r>
            <a:r>
              <a:rPr lang="en-US" sz="2000" u="sng" dirty="0" err="1">
                <a:latin typeface="Times New Roman"/>
                <a:ea typeface="Bookman Old Style"/>
                <a:hlinkClick r:id="rId4"/>
              </a:rPr>
              <a:t>ru</a:t>
            </a:r>
            <a:endParaRPr lang="ru-RU" sz="2000" dirty="0"/>
          </a:p>
          <a:p>
            <a:pPr marL="109728" indent="0">
              <a:lnSpc>
                <a:spcPct val="120000"/>
              </a:lnSpc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sz="2000" u="sng" dirty="0" smtClean="0">
                <a:latin typeface="Times New Roman"/>
                <a:ea typeface="Bookman Old Style"/>
                <a:hlinkClick r:id="rId4"/>
              </a:rPr>
              <a:t>               </a:t>
            </a:r>
            <a:endParaRPr lang="ru-RU" sz="2000" dirty="0"/>
          </a:p>
          <a:p>
            <a:pPr marL="109728" indent="0">
              <a:lnSpc>
                <a:spcPct val="120000"/>
              </a:lnSpc>
              <a:buNone/>
            </a:pPr>
            <a:r>
              <a:rPr lang="ru-RU" sz="2000" u="sng" dirty="0" smtClean="0">
                <a:latin typeface="Times New Roman"/>
                <a:ea typeface="Bookman Old Style"/>
                <a:hlinkClick r:id="rId4"/>
              </a:rPr>
              <a:t>                </a:t>
            </a:r>
            <a:r>
              <a:rPr lang="ru-RU" sz="2000" u="sng" dirty="0" smtClean="0">
                <a:latin typeface="Times New Roman"/>
                <a:ea typeface="Bookman Old Style"/>
                <a:hlinkClick r:id="rId3"/>
              </a:rPr>
              <a:t>               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324528" cy="648072"/>
          </a:xfrm>
        </p:spPr>
        <p:txBody>
          <a:bodyPr>
            <a:noAutofit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Информационно-технологические ресурсы: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50338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080120"/>
          </a:xfrm>
        </p:spPr>
        <p:txBody>
          <a:bodyPr/>
          <a:lstStyle/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4544" y="764704"/>
            <a:ext cx="744994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натриевые и калиевые соли высших карбоновых кислот, а также нафтеновых и смоляных кислот.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Формула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твердого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мыла является С17Н35СООNa,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жидкого – С17Н35СООК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Общая формула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COOMe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100" b="1" dirty="0">
                <a:solidFill>
                  <a:srgbClr val="1F497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100" b="1" dirty="0" smtClean="0">
                <a:solidFill>
                  <a:srgbClr val="1F497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3900" b="1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(СМС) Синтетические моющие средства.</a:t>
            </a:r>
            <a:r>
              <a:rPr lang="ru-RU" sz="39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9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(СМС)- это натриевые соли синтетических кислот (сульфокислот, сложных эфиров высших спиртов и серной кислоты).</a:t>
            </a:r>
            <a:r>
              <a:rPr lang="ru-RU" sz="4400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400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L18p01p03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287" y="692696"/>
            <a:ext cx="1587499" cy="207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Копия Изображение 0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397" y="3317520"/>
            <a:ext cx="1520256" cy="234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78665"/>
            <a:ext cx="7772400" cy="111537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Мыло в природе.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08720"/>
            <a:ext cx="6491318" cy="2367880"/>
          </a:xfrm>
        </p:spPr>
        <p:txBody>
          <a:bodyPr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МЫЛЬНЯНКА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Сапонария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род однолетних, двулетних и многолетних травянистых растений семейства Гвоздичные Свое название растение получило за способность корней пениться в воде,     в переводе с латинского «</a:t>
            </a:r>
            <a:r>
              <a:rPr lang="ru-RU" sz="3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sapo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означает «мыло». Свойство обусловлено содержащимися в корнях сапонинами, отсюда и латинское «</a:t>
            </a:r>
            <a:r>
              <a:rPr lang="ru-RU" sz="3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Saponaria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24" y="980728"/>
            <a:ext cx="2837876" cy="24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0" y="3657600"/>
            <a:ext cx="662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3293531"/>
            <a:ext cx="59766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СОЛОДКА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—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 травянистых растений семейства Бобовые.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состав эфирного солодки масла входят альдегиды, кетоны, спирты и их производные,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терпеноиды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ароматические соединения, высшие алифатические углеводороды, эфиры высших жирных      кислот.</a:t>
            </a:r>
          </a:p>
        </p:txBody>
      </p:sp>
      <p:pic>
        <p:nvPicPr>
          <p:cNvPr id="12" name="Рисунок 11" descr="солодк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732" y="3501007"/>
            <a:ext cx="2810268" cy="2745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9109" y="83521"/>
            <a:ext cx="7613251" cy="1051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Получение мыла. </a:t>
            </a:r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Гидролиз жиров.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772" y="1197114"/>
            <a:ext cx="3385950" cy="1938992"/>
            <a:chOff x="387543" y="1223536"/>
            <a:chExt cx="3385950" cy="1938992"/>
          </a:xfrm>
        </p:grpSpPr>
        <p:grpSp>
          <p:nvGrpSpPr>
            <p:cNvPr id="3" name="Группа 9"/>
            <p:cNvGrpSpPr/>
            <p:nvPr/>
          </p:nvGrpSpPr>
          <p:grpSpPr>
            <a:xfrm>
              <a:off x="387543" y="1223536"/>
              <a:ext cx="3385950" cy="1938992"/>
              <a:chOff x="411604" y="1434802"/>
              <a:chExt cx="3385950" cy="1938992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11604" y="1434802"/>
                <a:ext cx="338595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CH</a:t>
                </a:r>
                <a:r>
                  <a:rPr lang="en-US" sz="2800" baseline="-250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2     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O</a:t>
                </a:r>
                <a:r>
                  <a:rPr lang="ru-RU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С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O     C</a:t>
                </a:r>
                <a:r>
                  <a:rPr lang="en-US" sz="2800" baseline="-250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17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H</a:t>
                </a:r>
                <a:r>
                  <a:rPr lang="en-US" sz="2800" baseline="-250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35</a:t>
                </a:r>
                <a:endParaRPr lang="en-US" sz="2800" baseline="-25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endParaRPr>
              </a:p>
              <a:p>
                <a:endParaRPr lang="en-US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CH</a:t>
                </a:r>
                <a:r>
                  <a:rPr lang="en-US" sz="2800" baseline="-250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       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O</a:t>
                </a:r>
                <a:r>
                  <a:rPr lang="ru-RU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С</a:t>
                </a:r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O     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C</a:t>
                </a:r>
                <a:r>
                  <a:rPr lang="en-US" sz="2800" baseline="-250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17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H</a:t>
                </a:r>
                <a:r>
                  <a:rPr lang="en-US" sz="2800" baseline="-250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35</a:t>
                </a:r>
                <a:endPara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endParaRPr>
              </a:p>
              <a:p>
                <a:endParaRPr lang="en-US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CH</a:t>
                </a:r>
                <a:r>
                  <a:rPr lang="en-US" sz="2800" baseline="-250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2     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O</a:t>
                </a:r>
                <a:r>
                  <a:rPr lang="ru-RU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С</a:t>
                </a:r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O     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C</a:t>
                </a:r>
                <a:r>
                  <a:rPr lang="en-US" sz="2800" baseline="-250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17</a:t>
                </a:r>
                <a:r>
                  <a:rPr lang="en-US" sz="28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H</a:t>
                </a:r>
                <a:r>
                  <a:rPr lang="en-US" sz="2800" baseline="-250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charset="0"/>
                  </a:rPr>
                  <a:t>35</a:t>
                </a:r>
                <a:endParaRPr lang="ru-RU" sz="2800" baseline="-25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endParaRPr>
              </a:p>
            </p:txBody>
          </p:sp>
          <p:grpSp>
            <p:nvGrpSpPr>
              <p:cNvPr id="6" name="Группа 14"/>
              <p:cNvGrpSpPr/>
              <p:nvPr/>
            </p:nvGrpSpPr>
            <p:grpSpPr>
              <a:xfrm>
                <a:off x="600223" y="1703260"/>
                <a:ext cx="792088" cy="1394574"/>
                <a:chOff x="1475656" y="2970530"/>
                <a:chExt cx="792088" cy="1394574"/>
              </a:xfrm>
            </p:grpSpPr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1979712" y="2970530"/>
                  <a:ext cx="274558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1977575" y="3684530"/>
                  <a:ext cx="276695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1991049" y="4365104"/>
                  <a:ext cx="276695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1478374" y="3194938"/>
                  <a:ext cx="0" cy="23406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1475656" y="3915018"/>
                  <a:ext cx="0" cy="23406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217566" y="1499223"/>
              <a:ext cx="2880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235953" y="2903631"/>
              <a:ext cx="2880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235953" y="2223057"/>
              <a:ext cx="2880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3200400" y="1961447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+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5200" y="1955688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3</a:t>
            </a:r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O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0418" y="3288384"/>
            <a:ext cx="189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тристеарат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495800" y="2209800"/>
            <a:ext cx="40811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419600" y="1837901"/>
            <a:ext cx="53893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aseline="-25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Н+</a:t>
            </a:r>
            <a:r>
              <a:rPr lang="en-US" sz="2000" baseline="-25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,t,</a:t>
            </a:r>
            <a:endParaRPr lang="ru-RU" sz="2000" baseline="-25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pic>
        <p:nvPicPr>
          <p:cNvPr id="26" name="Picture 2" descr="C:\Users\Людмила\Desktop\Рисунок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5" y="1134833"/>
            <a:ext cx="1889125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26"/>
          <p:cNvGrpSpPr/>
          <p:nvPr/>
        </p:nvGrpSpPr>
        <p:grpSpPr>
          <a:xfrm>
            <a:off x="6553200" y="1905000"/>
            <a:ext cx="2743200" cy="523220"/>
            <a:chOff x="2377393" y="2401724"/>
            <a:chExt cx="1965209" cy="523220"/>
          </a:xfrm>
        </p:grpSpPr>
        <p:sp>
          <p:nvSpPr>
            <p:cNvPr id="28" name="TextBox 27"/>
            <p:cNvSpPr txBox="1"/>
            <p:nvPr/>
          </p:nvSpPr>
          <p:spPr>
            <a:xfrm>
              <a:off x="2377393" y="2401724"/>
              <a:ext cx="19652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17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H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</a:t>
              </a:r>
              <a:r>
                <a:rPr lang="ru-RU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5</a:t>
              </a: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   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COOH</a:t>
              </a:r>
              <a:endParaRPr lang="ru-RU" sz="2800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3262900" y="2706524"/>
              <a:ext cx="159627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6324600" y="190500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+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14073" y="3285943"/>
            <a:ext cx="189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глицерин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47673" y="5959843"/>
            <a:ext cx="189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мыло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grpSp>
        <p:nvGrpSpPr>
          <p:cNvPr id="8" name="Группа 74"/>
          <p:cNvGrpSpPr/>
          <p:nvPr/>
        </p:nvGrpSpPr>
        <p:grpSpPr>
          <a:xfrm>
            <a:off x="76200" y="4038600"/>
            <a:ext cx="3317522" cy="1938992"/>
            <a:chOff x="76200" y="4038600"/>
            <a:chExt cx="3317522" cy="1938992"/>
          </a:xfrm>
        </p:grpSpPr>
        <p:sp>
          <p:nvSpPr>
            <p:cNvPr id="50" name="TextBox 49"/>
            <p:cNvSpPr txBox="1"/>
            <p:nvPr/>
          </p:nvSpPr>
          <p:spPr>
            <a:xfrm>
              <a:off x="76200" y="4038600"/>
              <a:ext cx="331752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CH</a:t>
              </a:r>
              <a:r>
                <a:rPr lang="en-US" sz="2800" baseline="-25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2    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O</a:t>
              </a: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С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O    C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17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H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35</a:t>
              </a:r>
              <a:endParaRPr lang="en-US" sz="2800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  <a:p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  <a:p>
              <a:r>
                <a: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CH</a:t>
              </a:r>
              <a:r>
                <a:rPr lang="en-US" sz="2800" baseline="-25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      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O</a:t>
              </a: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С</a:t>
              </a:r>
              <a:r>
                <a: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O    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17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H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35</a:t>
              </a:r>
              <a:endPara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  <a:p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  <a:p>
              <a:r>
                <a: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CH</a:t>
              </a:r>
              <a:r>
                <a:rPr lang="en-US" sz="2800" baseline="-25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2    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O</a:t>
              </a: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С</a:t>
              </a:r>
              <a:r>
                <a: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O    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17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H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35</a:t>
              </a:r>
              <a:endParaRPr lang="ru-RU" sz="2800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</p:txBody>
        </p:sp>
        <p:grpSp>
          <p:nvGrpSpPr>
            <p:cNvPr id="9" name="Группа 50"/>
            <p:cNvGrpSpPr/>
            <p:nvPr/>
          </p:nvGrpSpPr>
          <p:grpSpPr>
            <a:xfrm>
              <a:off x="328404" y="4302277"/>
              <a:ext cx="1728996" cy="1411637"/>
              <a:chOff x="576162" y="1491994"/>
              <a:chExt cx="2014470" cy="1411637"/>
            </a:xfrm>
          </p:grpSpPr>
          <p:grpSp>
            <p:nvGrpSpPr>
              <p:cNvPr id="10" name="Группа 56"/>
              <p:cNvGrpSpPr/>
              <p:nvPr/>
            </p:nvGrpSpPr>
            <p:grpSpPr>
              <a:xfrm>
                <a:off x="576162" y="1491994"/>
                <a:ext cx="792088" cy="1394574"/>
                <a:chOff x="1475656" y="2970530"/>
                <a:chExt cx="792088" cy="1394574"/>
              </a:xfrm>
            </p:grpSpPr>
            <p:cxnSp>
              <p:nvCxnSpPr>
                <p:cNvPr id="58" name="Прямая соединительная линия 57"/>
                <p:cNvCxnSpPr/>
                <p:nvPr/>
              </p:nvCxnSpPr>
              <p:spPr>
                <a:xfrm>
                  <a:off x="1979712" y="2970530"/>
                  <a:ext cx="274558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Прямая соединительная линия 58"/>
                <p:cNvCxnSpPr/>
                <p:nvPr/>
              </p:nvCxnSpPr>
              <p:spPr>
                <a:xfrm>
                  <a:off x="1977575" y="3684530"/>
                  <a:ext cx="276695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1991049" y="4365104"/>
                  <a:ext cx="276695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>
                  <a:off x="1478374" y="3194938"/>
                  <a:ext cx="0" cy="23406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1475656" y="3915018"/>
                  <a:ext cx="0" cy="23406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2302599" y="1499223"/>
                <a:ext cx="28803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2302601" y="2903631"/>
                <a:ext cx="28803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2302601" y="2223057"/>
                <a:ext cx="28803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TextBox 62"/>
          <p:cNvSpPr txBox="1"/>
          <p:nvPr/>
        </p:nvSpPr>
        <p:spPr>
          <a:xfrm>
            <a:off x="982143" y="5970983"/>
            <a:ext cx="189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тристеарат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124200" y="4788408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+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346241" y="4810780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3</a:t>
            </a:r>
            <a:r>
              <a:rPr lang="en-US" sz="28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NaOH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>
            <a:off x="4572000" y="5102186"/>
            <a:ext cx="40811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540757" y="4760747"/>
            <a:ext cx="276038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-25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t,</a:t>
            </a:r>
            <a:endParaRPr lang="ru-RU" sz="2000" baseline="-25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pic>
        <p:nvPicPr>
          <p:cNvPr id="68" name="Picture 2" descr="C:\Users\Людмила\Desktop\Рисунок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073" y="4038600"/>
            <a:ext cx="1654073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6223974" y="4821658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+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grpSp>
        <p:nvGrpSpPr>
          <p:cNvPr id="15" name="Группа 70"/>
          <p:cNvGrpSpPr/>
          <p:nvPr/>
        </p:nvGrpSpPr>
        <p:grpSpPr>
          <a:xfrm>
            <a:off x="6393648" y="4788408"/>
            <a:ext cx="2971798" cy="523220"/>
            <a:chOff x="2377394" y="2401724"/>
            <a:chExt cx="2128977" cy="523220"/>
          </a:xfrm>
        </p:grpSpPr>
        <p:sp>
          <p:nvSpPr>
            <p:cNvPr id="72" name="TextBox 71"/>
            <p:cNvSpPr txBox="1"/>
            <p:nvPr/>
          </p:nvSpPr>
          <p:spPr>
            <a:xfrm>
              <a:off x="2377394" y="2401724"/>
              <a:ext cx="21289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17</a:t>
              </a:r>
              <a:r>
                <a:rPr lang="en-US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H</a:t>
              </a:r>
              <a:r>
                <a:rPr lang="en-US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3</a:t>
              </a:r>
              <a:r>
                <a:rPr lang="ru-RU" sz="2800" baseline="-250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5</a:t>
              </a: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   </a:t>
              </a:r>
              <a:r>
                <a:rPr lang="en-US" sz="2800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Arial" charset="0"/>
                </a:rPr>
                <a:t>COONa</a:t>
              </a:r>
              <a:endParaRPr lang="ru-RU" sz="2800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endParaRPr>
            </a:p>
          </p:txBody>
        </p:sp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3262900" y="2706524"/>
              <a:ext cx="159627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4648200" y="5969380"/>
            <a:ext cx="189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глицерин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69724"/>
            <a:ext cx="2384133" cy="201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22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5" grpId="0"/>
      <p:bldP spid="30" grpId="0"/>
      <p:bldP spid="48" grpId="0"/>
      <p:bldP spid="49" grpId="0"/>
      <p:bldP spid="63" grpId="0"/>
      <p:bldP spid="64" grpId="0"/>
      <p:bldP spid="65" grpId="0"/>
      <p:bldP spid="67" grpId="0"/>
      <p:bldP spid="69" grpId="0"/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8229600" cy="1152128"/>
          </a:xfrm>
        </p:spPr>
        <p:txBody>
          <a:bodyPr/>
          <a:lstStyle/>
          <a:p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такое омыление ?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3140968"/>
            <a:ext cx="8712968" cy="309607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Получают мыла из животных и растительных жиров, нафтеновых </a:t>
            </a:r>
            <a:r>
              <a:rPr lang="ru-RU" sz="2800" cap="sm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кислот, канифоли, талового масла.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Гидролиз в присутствии щелочи протекает необратимо.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Реакция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щелочного гидролиза жиров,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вообще всех сложных эфиров, называется также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5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омылением.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7172" name="Picture 5" descr="Омыление сложного эфира (693 байт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7129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7000" dirty="0" smtClean="0">
                <a:solidFill>
                  <a:srgbClr val="7030A0"/>
                </a:solidFill>
                <a:latin typeface="Times New Roman"/>
                <a:ea typeface="Calibri"/>
              </a:rPr>
              <a:t>       Вспомните </a:t>
            </a:r>
            <a:r>
              <a:rPr lang="ru-RU" sz="7000" dirty="0">
                <a:solidFill>
                  <a:srgbClr val="7030A0"/>
                </a:solidFill>
                <a:latin typeface="Times New Roman"/>
                <a:ea typeface="Calibri"/>
              </a:rPr>
              <a:t>названия </a:t>
            </a:r>
            <a:r>
              <a:rPr lang="ru-RU" sz="70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химических формул: </a:t>
            </a:r>
          </a:p>
          <a:p>
            <a:pPr marL="109728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12000" kern="10" dirty="0" err="1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120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120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C17H35COOH</a:t>
            </a:r>
            <a:endParaRPr lang="en-US" sz="120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120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C17H35COONa </a:t>
            </a:r>
          </a:p>
          <a:p>
            <a:pPr marL="109728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en-US" sz="120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H2O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6400" b="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«Разминка»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79"/>
            <a:ext cx="1915269" cy="17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00808"/>
            <a:ext cx="193443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99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Автомойка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— устройство для мытья автомобилей, а также предприятие, осуществляющее мойку автомобилей и оказывающее сопутствующие услуги.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-603448"/>
            <a:ext cx="5081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Автомойка.</a:t>
            </a:r>
            <a:endParaRPr lang="ru-RU" sz="3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71612"/>
            <a:ext cx="9396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Автомойки могут быть ручными, бесконтактными, портальными и туннельными.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357430"/>
            <a:ext cx="90364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1.Автомобильная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портальная мойка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— автоматическая установка, похожая на арку, которая движется вдоль автомобиля, пока он стоит, и удаляет с него грязь. Различают контактные и бесконтактные портальные мойки. В бесконтактных портальных мойках не используются вращающие щетки,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этого                                          установлены аппараты высокого давления.</a:t>
            </a:r>
          </a:p>
          <a:p>
            <a:endParaRPr lang="ru-RU" dirty="0" smtClean="0">
              <a:solidFill>
                <a:prstClr val="black"/>
              </a:solidFill>
              <a:latin typeface="Book Antiqua" pitchFamily="18" charset="0"/>
            </a:endParaRPr>
          </a:p>
          <a:p>
            <a:r>
              <a:rPr lang="ru-RU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Book Antiqua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туннельные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автоматические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мойки                                          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конвеерного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типа     появились в 30-х годах XX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века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плюсам туннельной мойки можно отнести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высокую скорость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даже по сравнению с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портальной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мойкой,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 как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конвейере может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находиться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сразу несколько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автомобилей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90" y="3717032"/>
            <a:ext cx="351509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6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82339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Достоинства:</a:t>
            </a:r>
            <a:endParaRPr lang="ru-RU" sz="3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928670"/>
            <a:ext cx="85341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Достоинства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портальных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моек: занимает мало места, эффективно справляется с любыми типами автомобилей, достаточно хорошая производительность – около 12 автомобилей в час, не требует больших затрат на обучение (мойка по заданным программам с минимальным вмешательством человека). Кроме щеточных портальных моек существуют также мойки бесконтактного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типа.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jaguar-2-big-28-7-8122121212541213121121254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252657"/>
            <a:ext cx="2473485" cy="1872351"/>
          </a:xfrm>
          <a:prstGeom prst="rect">
            <a:avLst/>
          </a:prstGeom>
        </p:spPr>
      </p:pic>
      <p:pic>
        <p:nvPicPr>
          <p:cNvPr id="8" name="Рисунок 7" descr="Dodge-Challenger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248" y="4252657"/>
            <a:ext cx="2546010" cy="190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4234</TotalTime>
  <Words>1010</Words>
  <Application>Microsoft Office PowerPoint</Application>
  <PresentationFormat>Экран (4:3)</PresentationFormat>
  <Paragraphs>147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6" baseType="lpstr">
      <vt:lpstr>Arial</vt:lpstr>
      <vt:lpstr>Book Antiqua</vt:lpstr>
      <vt:lpstr>Bookman Old Style</vt:lpstr>
      <vt:lpstr>Calibri</vt:lpstr>
      <vt:lpstr>Impact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.</vt:lpstr>
      <vt:lpstr>МЫЛА.</vt:lpstr>
      <vt:lpstr>Мыло в природе.</vt:lpstr>
      <vt:lpstr>Презентация PowerPoint</vt:lpstr>
      <vt:lpstr>         Что такое омыление ?</vt:lpstr>
      <vt:lpstr>«Разминка»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Химические свойства мыла.</vt:lpstr>
      <vt:lpstr>Механизм моющего действия мыла.  Мыло состоит из двух частей:                         гидрофобной (органического радикала) и гидрофильной (растворимой в воде).   2С17H35COONa + Ca 2+ = (C17H35COO) 2 Ca   + 2Na+</vt:lpstr>
      <vt:lpstr> СИНТЕТИЧЕСКИЕ МОЮЩИЕ СРЕДСТВА                               (ПАВ).                                                                              </vt:lpstr>
      <vt:lpstr>ПОЛУЧЕНИЕ СИНТЕТИЧЕСКИХ МОЮЩИХ СРЕДСТВ (ПАВ).</vt:lpstr>
      <vt:lpstr>Презентация PowerPoint</vt:lpstr>
      <vt:lpstr>        Применение мыла.</vt:lpstr>
      <vt:lpstr>Применение синтетические моющих средств.</vt:lpstr>
      <vt:lpstr>Презентация PowerPoint</vt:lpstr>
      <vt:lpstr>  Закрепление.</vt:lpstr>
      <vt:lpstr>Домашнее задание: </vt:lpstr>
      <vt:lpstr>         Cпасибо за внимание!</vt:lpstr>
      <vt:lpstr>    Информационно-технологические ресурсы: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Rashit Khayrullin</cp:lastModifiedBy>
  <cp:revision>497</cp:revision>
  <dcterms:created xsi:type="dcterms:W3CDTF">2015-02-02T07:22:55Z</dcterms:created>
  <dcterms:modified xsi:type="dcterms:W3CDTF">2017-05-31T14:35:01Z</dcterms:modified>
</cp:coreProperties>
</file>