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7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73" d="100"/>
          <a:sy n="73" d="100"/>
        </p:scale>
        <p:origin x="-57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1CE0B439-5118-4848-8C48-3D67EBAE4758}" type="datetimeFigureOut">
              <a:rPr lang="ru-RU" smtClean="0"/>
              <a:pPr/>
              <a:t>06.06.2017</a:t>
            </a:fld>
            <a:endParaRPr lang="ru-RU"/>
          </a:p>
        </p:txBody>
      </p:sp>
      <p:sp>
        <p:nvSpPr>
          <p:cNvPr id="5" name="Footer Placeholder 4"/>
          <p:cNvSpPr>
            <a:spLocks noGrp="1"/>
          </p:cNvSpPr>
          <p:nvPr>
            <p:ph type="ftr" sz="quarter" idx="11"/>
          </p:nvPr>
        </p:nvSpPr>
        <p:spPr>
          <a:xfrm>
            <a:off x="1371600" y="4323845"/>
            <a:ext cx="6400800" cy="365125"/>
          </a:xfrm>
        </p:spPr>
        <p:txBody>
          <a:bodyPr/>
          <a:lstStyle/>
          <a:p>
            <a:endParaRPr lang="ru-RU"/>
          </a:p>
        </p:txBody>
      </p:sp>
      <p:sp>
        <p:nvSpPr>
          <p:cNvPr id="6" name="Slide Number Placeholder 5"/>
          <p:cNvSpPr>
            <a:spLocks noGrp="1"/>
          </p:cNvSpPr>
          <p:nvPr>
            <p:ph type="sldNum" sz="quarter" idx="12"/>
          </p:nvPr>
        </p:nvSpPr>
        <p:spPr>
          <a:xfrm>
            <a:off x="8077200" y="1430866"/>
            <a:ext cx="2743200" cy="365125"/>
          </a:xfrm>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3743499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3208774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36089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847AB62-9397-4ADD-9A32-405BF677E8A0}" type="slidenum">
              <a:rPr lang="ru-RU" smtClean="0"/>
              <a:pPr/>
              <a:t>‹#›</a:t>
            </a:fld>
            <a:endParaRPr lang="ru-RU"/>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812906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a:xfrm>
            <a:off x="685800" y="378883"/>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23057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2400754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232873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104856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1CE0B439-5118-4848-8C48-3D67EBAE4758}" type="datetimeFigureOut">
              <a:rPr lang="ru-RU" smtClean="0"/>
              <a:pPr/>
              <a:t>06.06.2017</a:t>
            </a:fld>
            <a:endParaRPr lang="ru-RU"/>
          </a:p>
        </p:txBody>
      </p:sp>
      <p:sp>
        <p:nvSpPr>
          <p:cNvPr id="5" name="Footer Placeholder 4"/>
          <p:cNvSpPr>
            <a:spLocks noGrp="1"/>
          </p:cNvSpPr>
          <p:nvPr>
            <p:ph type="ftr" sz="quarter" idx="11"/>
          </p:nvPr>
        </p:nvSpPr>
        <p:spPr>
          <a:xfrm>
            <a:off x="685800" y="381000"/>
            <a:ext cx="6991492" cy="36512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499269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602538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1CE0B439-5118-4848-8C48-3D67EBAE4758}" type="datetimeFigureOut">
              <a:rPr lang="ru-RU" smtClean="0"/>
              <a:pPr/>
              <a:t>06.06.2017</a:t>
            </a:fld>
            <a:endParaRPr lang="ru-RU"/>
          </a:p>
        </p:txBody>
      </p:sp>
      <p:sp>
        <p:nvSpPr>
          <p:cNvPr id="5" name="Footer Placeholder 4"/>
          <p:cNvSpPr>
            <a:spLocks noGrp="1"/>
          </p:cNvSpPr>
          <p:nvPr>
            <p:ph type="ftr" sz="quarter" idx="11"/>
          </p:nvPr>
        </p:nvSpPr>
        <p:spPr>
          <a:xfrm>
            <a:off x="685800" y="381001"/>
            <a:ext cx="6991492" cy="36406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721664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2396631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548680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376470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545796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102454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CE0B439-5118-4848-8C48-3D67EBAE4758}" type="datetimeFigureOut">
              <a:rPr lang="ru-RU" smtClean="0"/>
              <a:pPr/>
              <a:t>06.06.2017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4045487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CE0B439-5118-4848-8C48-3D67EBAE4758}" type="datetimeFigureOut">
              <a:rPr lang="ru-RU" smtClean="0"/>
              <a:pPr/>
              <a:t>06.06.2017</a:t>
            </a:fld>
            <a:endParaRPr lang="ru-RU"/>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47AB62-9397-4ADD-9A32-405BF677E8A0}" type="slidenum">
              <a:rPr lang="ru-RU" smtClean="0"/>
              <a:pPr/>
              <a:t>‹#›</a:t>
            </a:fld>
            <a:endParaRPr lang="ru-RU"/>
          </a:p>
        </p:txBody>
      </p:sp>
    </p:spTree>
    <p:extLst>
      <p:ext uri="{BB962C8B-B14F-4D97-AF65-F5344CB8AC3E}">
        <p14:creationId xmlns:p14="http://schemas.microsoft.com/office/powerpoint/2010/main" xmlns="" val="67577954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4294967295"/>
          </p:nvPr>
        </p:nvSpPr>
        <p:spPr>
          <a:xfrm>
            <a:off x="1219200" y="535577"/>
            <a:ext cx="10972800" cy="6035039"/>
          </a:xfrm>
          <a:prstGeom prst="rect">
            <a:avLst/>
          </a:prstGeom>
        </p:spPr>
        <p:txBody>
          <a:bodyPr rtlCol="0">
            <a:noAutofit/>
          </a:bodyPr>
          <a:lstStyle/>
          <a:p>
            <a:pPr algn="ctr" eaLnBrk="1" fontAlgn="auto" hangingPunct="1">
              <a:spcAft>
                <a:spcPts val="0"/>
              </a:spcAft>
              <a:buFont typeface="Arial" pitchFamily="34" charset="0"/>
              <a:buNone/>
              <a:defRPr/>
            </a:pPr>
            <a:r>
              <a:rPr lang="ru-RU" sz="1600" dirty="0" smtClean="0">
                <a:latin typeface="Times New Roman" pitchFamily="18" charset="0"/>
                <a:cs typeface="Times New Roman" pitchFamily="18" charset="0"/>
              </a:rPr>
              <a:t>ОГБПОУ </a:t>
            </a:r>
            <a:r>
              <a:rPr lang="ru-RU" sz="1600" b="1" dirty="0">
                <a:latin typeface="Times New Roman" pitchFamily="18" charset="0"/>
                <a:cs typeface="Times New Roman" pitchFamily="18" charset="0"/>
              </a:rPr>
              <a:t>«</a:t>
            </a:r>
            <a:r>
              <a:rPr lang="ru-RU" sz="1600" dirty="0">
                <a:latin typeface="Times New Roman" pitchFamily="18" charset="0"/>
                <a:cs typeface="Times New Roman" pitchFamily="18" charset="0"/>
              </a:rPr>
              <a:t>Смоленский политехнический техникум</a:t>
            </a:r>
            <a:r>
              <a:rPr lang="ru-RU" sz="1600" b="1"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eaLnBrk="1" fontAlgn="auto" hangingPunct="1">
              <a:spcAft>
                <a:spcPts val="0"/>
              </a:spcAft>
              <a:buFont typeface="Arial" pitchFamily="34" charset="0"/>
              <a:buNone/>
              <a:defRPr/>
            </a:pPr>
            <a:r>
              <a:rPr lang="ru-RU" sz="1600" dirty="0">
                <a:latin typeface="Times New Roman" pitchFamily="18" charset="0"/>
                <a:cs typeface="Times New Roman" pitchFamily="18" charset="0"/>
              </a:rPr>
              <a:t> </a:t>
            </a:r>
          </a:p>
          <a:p>
            <a:pPr eaLnBrk="1" fontAlgn="auto" hangingPunct="1">
              <a:spcAft>
                <a:spcPts val="0"/>
              </a:spcAft>
              <a:buFont typeface="Arial" pitchFamily="34" charset="0"/>
              <a:buNone/>
              <a:defRPr/>
            </a:pPr>
            <a:r>
              <a:rPr lang="ru-RU" sz="1600" dirty="0">
                <a:latin typeface="Times New Roman" pitchFamily="18" charset="0"/>
                <a:cs typeface="Times New Roman" pitchFamily="18" charset="0"/>
              </a:rPr>
              <a:t> </a:t>
            </a:r>
          </a:p>
          <a:p>
            <a:pPr eaLnBrk="1" fontAlgn="auto" hangingPunct="1">
              <a:spcAft>
                <a:spcPts val="0"/>
              </a:spcAft>
              <a:buFont typeface="Arial" pitchFamily="34" charset="0"/>
              <a:buNone/>
              <a:defRPr/>
            </a:pPr>
            <a:r>
              <a:rPr lang="ru-RU" sz="1600" dirty="0">
                <a:latin typeface="Times New Roman" pitchFamily="18" charset="0"/>
                <a:cs typeface="Times New Roman" pitchFamily="18" charset="0"/>
              </a:rPr>
              <a:t> </a:t>
            </a:r>
          </a:p>
          <a:p>
            <a:pPr algn="ctr">
              <a:buNone/>
              <a:defRPr/>
            </a:pPr>
            <a:r>
              <a:rPr lang="ru-RU" sz="32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Имя Существительное</a:t>
            </a:r>
            <a:endParaRPr lang="ru-RU" sz="2800" dirty="0">
              <a:latin typeface="Times New Roman" pitchFamily="18" charset="0"/>
              <a:cs typeface="Times New Roman" pitchFamily="18" charset="0"/>
            </a:endParaRPr>
          </a:p>
          <a:p>
            <a:pPr eaLnBrk="1" fontAlgn="auto" hangingPunct="1">
              <a:spcAft>
                <a:spcPts val="0"/>
              </a:spcAft>
              <a:buFont typeface="Arial" pitchFamily="34" charset="0"/>
              <a:buNone/>
              <a:defRPr/>
            </a:pPr>
            <a:r>
              <a:rPr lang="ru-RU" sz="1600" dirty="0">
                <a:latin typeface="Times New Roman" pitchFamily="18" charset="0"/>
                <a:cs typeface="Times New Roman" pitchFamily="18" charset="0"/>
              </a:rPr>
              <a:t> </a:t>
            </a:r>
          </a:p>
          <a:p>
            <a:pPr eaLnBrk="1" fontAlgn="auto" hangingPunct="1">
              <a:spcAft>
                <a:spcPts val="0"/>
              </a:spcAft>
              <a:buFont typeface="Arial" pitchFamily="34" charset="0"/>
              <a:buNone/>
              <a:defRPr/>
            </a:pPr>
            <a:r>
              <a:rPr lang="ru-RU" sz="1600" dirty="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pPr eaLnBrk="1" fontAlgn="auto" hangingPunct="1">
              <a:spcAft>
                <a:spcPts val="0"/>
              </a:spcAft>
              <a:buFont typeface="Arial" pitchFamily="34" charset="0"/>
              <a:buNone/>
              <a:defRPr/>
            </a:pPr>
            <a:endParaRPr lang="ru-RU" sz="1600" dirty="0" smtClean="0">
              <a:latin typeface="Times New Roman" pitchFamily="18" charset="0"/>
              <a:cs typeface="Times New Roman" pitchFamily="18" charset="0"/>
            </a:endParaRPr>
          </a:p>
          <a:p>
            <a:pPr eaLnBrk="1" fontAlgn="auto" hangingPunct="1">
              <a:spcAft>
                <a:spcPts val="0"/>
              </a:spcAft>
              <a:buFont typeface="Arial" pitchFamily="34" charset="0"/>
              <a:buNone/>
              <a:defRPr/>
            </a:pPr>
            <a:endParaRPr lang="ru-RU" sz="1600" dirty="0">
              <a:latin typeface="Times New Roman" pitchFamily="18" charset="0"/>
              <a:cs typeface="Times New Roman" pitchFamily="18" charset="0"/>
            </a:endParaRPr>
          </a:p>
          <a:p>
            <a:pPr lvl="2" algn="r" eaLnBrk="1" fontAlgn="auto" hangingPunct="1">
              <a:spcAft>
                <a:spcPts val="0"/>
              </a:spcAft>
              <a:buFont typeface="Arial" pitchFamily="34" charset="0"/>
              <a:buNone/>
              <a:defRPr/>
            </a:pPr>
            <a:r>
              <a:rPr lang="ru-RU" smtClean="0">
                <a:latin typeface="Times New Roman" pitchFamily="18" charset="0"/>
                <a:cs typeface="Times New Roman" pitchFamily="18" charset="0"/>
              </a:rPr>
              <a:t>Выполнила </a:t>
            </a:r>
            <a:r>
              <a:rPr lang="ru-RU" dirty="0" smtClean="0">
                <a:latin typeface="Times New Roman" pitchFamily="18" charset="0"/>
                <a:cs typeface="Times New Roman" pitchFamily="18" charset="0"/>
              </a:rPr>
              <a:t>студентка </a:t>
            </a:r>
            <a:r>
              <a:rPr lang="ru-RU" dirty="0">
                <a:latin typeface="Times New Roman" pitchFamily="18" charset="0"/>
                <a:cs typeface="Times New Roman" pitchFamily="18" charset="0"/>
              </a:rPr>
              <a:t>группы П1-16   </a:t>
            </a:r>
            <a:endParaRPr lang="ru-RU" dirty="0" smtClean="0">
              <a:latin typeface="Times New Roman" pitchFamily="18" charset="0"/>
              <a:cs typeface="Times New Roman" pitchFamily="18" charset="0"/>
            </a:endParaRPr>
          </a:p>
          <a:p>
            <a:pPr lvl="2" algn="r">
              <a:buNone/>
              <a:defRPr/>
            </a:pPr>
            <a:r>
              <a:rPr lang="ru-RU" dirty="0" smtClean="0">
                <a:latin typeface="Times New Roman" pitchFamily="18" charset="0"/>
                <a:cs typeface="Times New Roman" pitchFamily="18" charset="0"/>
              </a:rPr>
              <a:t>Артамонова </a:t>
            </a:r>
            <a:r>
              <a:rPr lang="ru-RU" dirty="0" err="1" smtClean="0">
                <a:latin typeface="Times New Roman" pitchFamily="18" charset="0"/>
                <a:cs typeface="Times New Roman" pitchFamily="18" charset="0"/>
              </a:rPr>
              <a:t>Эмилия</a:t>
            </a:r>
            <a:endParaRPr lang="ru-RU" dirty="0" smtClean="0">
              <a:latin typeface="Times New Roman" pitchFamily="18" charset="0"/>
              <a:cs typeface="Times New Roman" pitchFamily="18" charset="0"/>
            </a:endParaRPr>
          </a:p>
          <a:p>
            <a:pPr lvl="2" algn="r">
              <a:buNone/>
              <a:defRPr/>
            </a:pPr>
            <a:r>
              <a:rPr lang="ru-RU" dirty="0" smtClean="0">
                <a:latin typeface="Times New Roman" pitchFamily="18" charset="0"/>
                <a:cs typeface="Times New Roman" pitchFamily="18" charset="0"/>
              </a:rPr>
              <a:t>Преподаватель русского языка и литературы </a:t>
            </a:r>
          </a:p>
          <a:p>
            <a:pPr lvl="2" algn="r">
              <a:buNone/>
              <a:defRPr/>
            </a:pP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a:t>
            </a:r>
            <a:r>
              <a:rPr lang="ru-RU" dirty="0" smtClean="0">
                <a:latin typeface="Times New Roman" pitchFamily="18" charset="0"/>
                <a:cs typeface="Times New Roman" pitchFamily="18" charset="0"/>
              </a:rPr>
              <a:t>осарева </a:t>
            </a:r>
            <a:r>
              <a:rPr lang="ru-RU" dirty="0" smtClean="0">
                <a:latin typeface="Times New Roman" pitchFamily="18" charset="0"/>
                <a:cs typeface="Times New Roman" pitchFamily="18" charset="0"/>
              </a:rPr>
              <a:t>М</a:t>
            </a:r>
            <a:r>
              <a:rPr lang="ru-RU" dirty="0" smtClean="0">
                <a:latin typeface="Times New Roman" pitchFamily="18" charset="0"/>
                <a:cs typeface="Times New Roman" pitchFamily="18" charset="0"/>
              </a:rPr>
              <a:t>.В.</a:t>
            </a:r>
            <a:endParaRPr lang="ru-RU" dirty="0">
              <a:latin typeface="Times New Roman" pitchFamily="18" charset="0"/>
              <a:cs typeface="Times New Roman" pitchFamily="18" charset="0"/>
            </a:endParaRPr>
          </a:p>
          <a:p>
            <a:pPr eaLnBrk="1" fontAlgn="auto" hangingPunct="1">
              <a:spcAft>
                <a:spcPts val="0"/>
              </a:spcAft>
              <a:buFont typeface="Arial" pitchFamily="34" charset="0"/>
              <a:buNone/>
              <a:defRPr/>
            </a:pPr>
            <a:endParaRPr lang="ru-RU" sz="1600" dirty="0">
              <a:latin typeface="Times New Roman" pitchFamily="18" charset="0"/>
              <a:cs typeface="Times New Roman" pitchFamily="18" charset="0"/>
            </a:endParaRPr>
          </a:p>
          <a:p>
            <a:pPr eaLnBrk="1" fontAlgn="auto" hangingPunct="1">
              <a:spcAft>
                <a:spcPts val="0"/>
              </a:spcAft>
              <a:buFont typeface="Arial" pitchFamily="34" charset="0"/>
              <a:buNone/>
              <a:defRPr/>
            </a:pPr>
            <a:endParaRPr lang="ru-RU" sz="1600" dirty="0">
              <a:latin typeface="Times New Roman" pitchFamily="18" charset="0"/>
              <a:cs typeface="Times New Roman" pitchFamily="18" charset="0"/>
            </a:endParaRPr>
          </a:p>
          <a:p>
            <a:pPr eaLnBrk="1" fontAlgn="auto" hangingPunct="1">
              <a:spcAft>
                <a:spcPts val="0"/>
              </a:spcAft>
              <a:buFont typeface="Arial" pitchFamily="34" charset="0"/>
              <a:buNone/>
              <a:defRPr/>
            </a:pPr>
            <a:endParaRPr lang="ru-RU" sz="1600" dirty="0">
              <a:latin typeface="Times New Roman" pitchFamily="18" charset="0"/>
              <a:cs typeface="Times New Roman" pitchFamily="18" charset="0"/>
            </a:endParaRPr>
          </a:p>
          <a:p>
            <a:pPr algn="ctr" eaLnBrk="1" fontAlgn="auto" hangingPunct="1">
              <a:spcAft>
                <a:spcPts val="0"/>
              </a:spcAft>
              <a:buFont typeface="Arial" pitchFamily="34" charset="0"/>
              <a:buNone/>
              <a:defRPr/>
            </a:pPr>
            <a:r>
              <a:rPr lang="ru-RU" sz="1600" dirty="0">
                <a:latin typeface="Times New Roman" pitchFamily="18" charset="0"/>
                <a:cs typeface="Times New Roman" pitchFamily="18" charset="0"/>
              </a:rPr>
              <a:t>г. Смоленск </a:t>
            </a:r>
            <a:r>
              <a:rPr lang="ru-RU" sz="1600" dirty="0" smtClean="0">
                <a:latin typeface="Times New Roman" pitchFamily="18" charset="0"/>
                <a:cs typeface="Times New Roman" pitchFamily="18" charset="0"/>
              </a:rPr>
              <a:t>2017 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901532"/>
            <a:ext cx="8610600" cy="1293028"/>
          </a:xfrm>
        </p:spPr>
        <p:txBody>
          <a:bodyPr/>
          <a:lstStyle/>
          <a:p>
            <a:r>
              <a:rPr lang="ru-RU" dirty="0" smtClean="0"/>
              <a:t>Лексическое значение</a:t>
            </a:r>
            <a:endParaRPr lang="ru-RU" dirty="0"/>
          </a:p>
        </p:txBody>
      </p:sp>
      <p:sp>
        <p:nvSpPr>
          <p:cNvPr id="3" name="Объект 2"/>
          <p:cNvSpPr>
            <a:spLocks noGrp="1"/>
          </p:cNvSpPr>
          <p:nvPr>
            <p:ph idx="1"/>
          </p:nvPr>
        </p:nvSpPr>
        <p:spPr>
          <a:xfrm>
            <a:off x="133866" y="1881521"/>
            <a:ext cx="6110416" cy="5310111"/>
          </a:xfrm>
        </p:spPr>
        <p:txBody>
          <a:bodyPr>
            <a:normAutofit fontScale="92500" lnSpcReduction="10000"/>
          </a:bodyPr>
          <a:lstStyle/>
          <a:p>
            <a:pPr marL="0" indent="0">
              <a:buNone/>
            </a:pPr>
            <a:r>
              <a:rPr lang="ru-RU" sz="2600" dirty="0"/>
              <a:t>По характеру лексического значения существительные делятся на два разряда:</a:t>
            </a:r>
          </a:p>
          <a:p>
            <a:r>
              <a:rPr lang="ru-RU" b="1" dirty="0"/>
              <a:t>нарицательные существительные</a:t>
            </a:r>
            <a:r>
              <a:rPr lang="ru-RU" dirty="0"/>
              <a:t> называют класс однородных предметов;</a:t>
            </a:r>
          </a:p>
          <a:p>
            <a:r>
              <a:rPr lang="ru-RU" b="1" dirty="0" smtClean="0"/>
              <a:t>собственные </a:t>
            </a:r>
            <a:r>
              <a:rPr lang="ru-RU" b="1" dirty="0"/>
              <a:t>существительные</a:t>
            </a:r>
            <a:r>
              <a:rPr lang="ru-RU" dirty="0"/>
              <a:t> называют единичные (индивидуальные) предметы, к которым относятся имена, отчества, фамилии людей, клички животных, названия городов, рек, морей, океанов, озёр, гор, пустынь (географические названия), названия книг, картин, кинофильмов, журналов, газет, спектаклей, названия кораблей, поездов, различных организаций, исторических событий и т.п.</a:t>
            </a:r>
          </a:p>
          <a:p>
            <a:pPr marL="0" indent="0">
              <a:buNone/>
            </a:pPr>
            <a:r>
              <a:rPr lang="ru-RU" dirty="0"/>
              <a:t/>
            </a:r>
            <a:br>
              <a:rPr lang="ru-RU" dirty="0"/>
            </a:br>
            <a:endParaRPr lang="ru-RU" dirty="0"/>
          </a:p>
        </p:txBody>
      </p:sp>
      <p:pic>
        <p:nvPicPr>
          <p:cNvPr id="9218" name="Picture 2" descr="Картинки по запросу Бетховен пес"/>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00900" y="1955661"/>
            <a:ext cx="3039762" cy="303976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6244282" y="5313405"/>
            <a:ext cx="5634679" cy="1200329"/>
          </a:xfrm>
          <a:prstGeom prst="rect">
            <a:avLst/>
          </a:prstGeom>
          <a:noFill/>
        </p:spPr>
        <p:txBody>
          <a:bodyPr wrap="square" rtlCol="0">
            <a:spAutoFit/>
          </a:bodyPr>
          <a:lstStyle/>
          <a:p>
            <a:r>
              <a:rPr lang="ru-RU" b="1" dirty="0" smtClean="0"/>
              <a:t>пёс</a:t>
            </a:r>
            <a:r>
              <a:rPr lang="ru-RU" dirty="0" smtClean="0"/>
              <a:t>(название животного)- </a:t>
            </a:r>
            <a:r>
              <a:rPr lang="ru-RU" b="1" dirty="0" smtClean="0"/>
              <a:t>нарицательное </a:t>
            </a:r>
            <a:r>
              <a:rPr lang="ru-RU" dirty="0" smtClean="0"/>
              <a:t>существительное</a:t>
            </a:r>
          </a:p>
          <a:p>
            <a:r>
              <a:rPr lang="ru-RU" b="1" dirty="0" smtClean="0"/>
              <a:t> Бетховен(кличка </a:t>
            </a:r>
            <a:r>
              <a:rPr lang="ru-RU" dirty="0" smtClean="0"/>
              <a:t>животного)- </a:t>
            </a:r>
            <a:r>
              <a:rPr lang="ru-RU" b="1" dirty="0" smtClean="0"/>
              <a:t>собственное</a:t>
            </a:r>
            <a:r>
              <a:rPr lang="ru-RU" dirty="0" smtClean="0"/>
              <a:t> существительное</a:t>
            </a:r>
            <a:endParaRPr lang="ru-RU" dirty="0"/>
          </a:p>
        </p:txBody>
      </p:sp>
    </p:spTree>
    <p:extLst>
      <p:ext uri="{BB962C8B-B14F-4D97-AF65-F5344CB8AC3E}">
        <p14:creationId xmlns:p14="http://schemas.microsoft.com/office/powerpoint/2010/main" xmlns="" val="3790802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Лексическое значение</a:t>
            </a:r>
          </a:p>
        </p:txBody>
      </p:sp>
      <p:sp>
        <p:nvSpPr>
          <p:cNvPr id="3" name="Объект 2"/>
          <p:cNvSpPr>
            <a:spLocks noGrp="1"/>
          </p:cNvSpPr>
          <p:nvPr>
            <p:ph idx="1"/>
          </p:nvPr>
        </p:nvSpPr>
        <p:spPr>
          <a:xfrm>
            <a:off x="5436973" y="2359316"/>
            <a:ext cx="6069227" cy="4024125"/>
          </a:xfrm>
        </p:spPr>
        <p:txBody>
          <a:bodyPr/>
          <a:lstStyle/>
          <a:p>
            <a:r>
              <a:rPr lang="ru-RU" dirty="0" smtClean="0"/>
              <a:t>Имена </a:t>
            </a:r>
            <a:r>
              <a:rPr lang="ru-RU" dirty="0"/>
              <a:t>собственные могут состоять из одного слова (</a:t>
            </a:r>
            <a:r>
              <a:rPr lang="ru-RU" i="1" dirty="0" smtClean="0"/>
              <a:t>Москва) </a:t>
            </a:r>
            <a:r>
              <a:rPr lang="ru-RU" dirty="0" smtClean="0"/>
              <a:t>или </a:t>
            </a:r>
            <a:r>
              <a:rPr lang="ru-RU" dirty="0"/>
              <a:t>из нескольких слов (</a:t>
            </a:r>
            <a:r>
              <a:rPr lang="ru-RU" i="1" dirty="0"/>
              <a:t>Нижний </a:t>
            </a:r>
            <a:r>
              <a:rPr lang="ru-RU" i="1" dirty="0" smtClean="0"/>
              <a:t>Новгород</a:t>
            </a:r>
            <a:r>
              <a:rPr lang="ru-RU" dirty="0" smtClean="0"/>
              <a:t>).</a:t>
            </a:r>
            <a:endParaRPr lang="ru-RU" b="1" dirty="0"/>
          </a:p>
          <a:p>
            <a:r>
              <a:rPr lang="ru-RU" dirty="0" smtClean="0"/>
              <a:t>Имена </a:t>
            </a:r>
            <a:r>
              <a:rPr lang="ru-RU" dirty="0"/>
              <a:t>собственные пишутся с большой буквы </a:t>
            </a:r>
            <a:r>
              <a:rPr lang="ru-RU" dirty="0" smtClean="0"/>
              <a:t>(Альпы</a:t>
            </a:r>
            <a:r>
              <a:rPr lang="ru-RU" dirty="0"/>
              <a:t>).</a:t>
            </a:r>
          </a:p>
          <a:p>
            <a:r>
              <a:rPr lang="ru-RU" dirty="0"/>
              <a:t> Названия (заглавия) книг, газет, журналов, кинофильмов, картин, кораблей, поездов и т.п. пишутся с большой буквы и, кроме того, выделяются кавычками (</a:t>
            </a:r>
            <a:r>
              <a:rPr lang="ru-RU" i="1" dirty="0"/>
              <a:t>роман «Евгений Онегин</a:t>
            </a:r>
            <a:r>
              <a:rPr lang="ru-RU" i="1" dirty="0" smtClean="0"/>
              <a:t>»)</a:t>
            </a:r>
            <a:endParaRPr lang="ru-RU" dirty="0"/>
          </a:p>
        </p:txBody>
      </p:sp>
      <p:pic>
        <p:nvPicPr>
          <p:cNvPr id="10242" name="Picture 2" descr="Картинки по запросу воскл знак"/>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66850" y="1703902"/>
            <a:ext cx="2857500" cy="48387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34573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Значение существительных</a:t>
            </a:r>
            <a:endParaRPr lang="ru-RU" dirty="0"/>
          </a:p>
        </p:txBody>
      </p:sp>
      <p:sp>
        <p:nvSpPr>
          <p:cNvPr id="3" name="Объект 2"/>
          <p:cNvSpPr>
            <a:spLocks noGrp="1"/>
          </p:cNvSpPr>
          <p:nvPr>
            <p:ph idx="1"/>
          </p:nvPr>
        </p:nvSpPr>
        <p:spPr>
          <a:xfrm>
            <a:off x="340842" y="2194561"/>
            <a:ext cx="6405948" cy="4663440"/>
          </a:xfrm>
        </p:spPr>
        <p:txBody>
          <a:bodyPr>
            <a:normAutofit fontScale="62500" lnSpcReduction="20000"/>
          </a:bodyPr>
          <a:lstStyle/>
          <a:p>
            <a:r>
              <a:rPr lang="ru-RU" b="1" dirty="0" smtClean="0"/>
              <a:t>конкретные</a:t>
            </a:r>
            <a:r>
              <a:rPr lang="ru-RU" dirty="0"/>
              <a:t> – называют конкретные предметы живой и неживой природы (изменяются по числам, сочетаются с количественными числительными).</a:t>
            </a:r>
          </a:p>
          <a:p>
            <a:pPr marL="0" indent="0" fontAlgn="base">
              <a:buNone/>
            </a:pPr>
            <a:r>
              <a:rPr lang="ru-RU" dirty="0" smtClean="0"/>
              <a:t>      Например</a:t>
            </a:r>
            <a:r>
              <a:rPr lang="ru-RU" dirty="0"/>
              <a:t>: </a:t>
            </a:r>
            <a:r>
              <a:rPr lang="ru-RU" b="1" i="1" dirty="0"/>
              <a:t>стол</a:t>
            </a:r>
            <a:r>
              <a:rPr lang="ru-RU" dirty="0"/>
              <a:t> (</a:t>
            </a:r>
            <a:r>
              <a:rPr lang="ru-RU" i="1" dirty="0"/>
              <a:t>столы, два стола</a:t>
            </a:r>
            <a:r>
              <a:rPr lang="ru-RU" dirty="0" smtClean="0"/>
              <a:t>)</a:t>
            </a:r>
          </a:p>
          <a:p>
            <a:r>
              <a:rPr lang="ru-RU" dirty="0" smtClean="0"/>
              <a:t> </a:t>
            </a:r>
            <a:r>
              <a:rPr lang="ru-RU" b="1" dirty="0" smtClean="0"/>
              <a:t>вещественные</a:t>
            </a:r>
            <a:r>
              <a:rPr lang="ru-RU" dirty="0" smtClean="0"/>
              <a:t> – называют различные вещества, однородную массу чего-либо (имеют только одну форму числа – единственного или множественного; не сочетаются в количественными числительными; сочетаются со словами много, мало, а также с различными единицами измерения).</a:t>
            </a:r>
          </a:p>
          <a:p>
            <a:pPr marL="0" indent="0" fontAlgn="base">
              <a:buNone/>
            </a:pPr>
            <a:r>
              <a:rPr lang="ru-RU" dirty="0" smtClean="0"/>
              <a:t>     Например</a:t>
            </a:r>
            <a:r>
              <a:rPr lang="ru-RU" dirty="0"/>
              <a:t>: </a:t>
            </a:r>
            <a:r>
              <a:rPr lang="ru-RU" b="1" i="1" dirty="0"/>
              <a:t>воздух</a:t>
            </a:r>
            <a:r>
              <a:rPr lang="ru-RU" dirty="0"/>
              <a:t> (нет множественного числа; нельзя сказать: </a:t>
            </a:r>
            <a:r>
              <a:rPr lang="ru-RU" i="1" dirty="0"/>
              <a:t>два воздуха</a:t>
            </a:r>
            <a:r>
              <a:rPr lang="ru-RU" dirty="0"/>
              <a:t>, но можно: </a:t>
            </a:r>
            <a:r>
              <a:rPr lang="ru-RU" i="1" dirty="0"/>
              <a:t>много воздуха, </a:t>
            </a:r>
            <a:r>
              <a:rPr lang="ru-RU" i="1" dirty="0" smtClean="0"/>
              <a:t>          мало </a:t>
            </a:r>
            <a:r>
              <a:rPr lang="ru-RU" i="1" dirty="0"/>
              <a:t>воздуха; два кубометра </a:t>
            </a:r>
            <a:r>
              <a:rPr lang="ru-RU" i="1" dirty="0" smtClean="0"/>
              <a:t>воздуха</a:t>
            </a:r>
            <a:r>
              <a:rPr lang="ru-RU" dirty="0" smtClean="0"/>
              <a:t>)</a:t>
            </a:r>
          </a:p>
          <a:p>
            <a:r>
              <a:rPr lang="ru-RU" dirty="0" smtClean="0"/>
              <a:t> </a:t>
            </a:r>
            <a:r>
              <a:rPr lang="ru-RU" b="1" dirty="0" smtClean="0"/>
              <a:t>отвлечённые</a:t>
            </a:r>
            <a:r>
              <a:rPr lang="ru-RU" dirty="0" smtClean="0"/>
              <a:t> – называют абстрактные явления, воспринимаемые мысленно (имеют только единственное или только множественное число, не сочетаются с количественными числительными).</a:t>
            </a:r>
          </a:p>
          <a:p>
            <a:pPr marL="0" indent="0" fontAlgn="base">
              <a:buNone/>
            </a:pPr>
            <a:r>
              <a:rPr lang="ru-RU" dirty="0" smtClean="0"/>
              <a:t>Например</a:t>
            </a:r>
            <a:r>
              <a:rPr lang="ru-RU" dirty="0"/>
              <a:t>: </a:t>
            </a:r>
            <a:r>
              <a:rPr lang="ru-RU" b="1" i="1" dirty="0"/>
              <a:t>сострадание</a:t>
            </a:r>
            <a:r>
              <a:rPr lang="ru-RU" dirty="0"/>
              <a:t> (нет множественного числа; нельзя сказать: </a:t>
            </a:r>
            <a:r>
              <a:rPr lang="ru-RU" i="1" dirty="0"/>
              <a:t>два </a:t>
            </a:r>
            <a:r>
              <a:rPr lang="ru-RU" i="1" dirty="0" smtClean="0"/>
              <a:t>сострадания</a:t>
            </a:r>
            <a:r>
              <a:rPr lang="ru-RU" dirty="0" smtClean="0"/>
              <a:t>)</a:t>
            </a:r>
            <a:endParaRPr lang="ru-RU" dirty="0"/>
          </a:p>
          <a:p>
            <a:r>
              <a:rPr lang="ru-RU" dirty="0"/>
              <a:t> </a:t>
            </a:r>
            <a:r>
              <a:rPr lang="ru-RU" b="1" dirty="0"/>
              <a:t>собирательные</a:t>
            </a:r>
            <a:r>
              <a:rPr lang="ru-RU" dirty="0"/>
              <a:t> – называют множество одинаковых предметов как одно целое (имеют только форму единственного числа; не сочетаются с количественными числительными).</a:t>
            </a:r>
          </a:p>
          <a:p>
            <a:pPr marL="0" indent="0" fontAlgn="base">
              <a:buNone/>
            </a:pPr>
            <a:r>
              <a:rPr lang="ru-RU" dirty="0" smtClean="0"/>
              <a:t>Например:</a:t>
            </a:r>
            <a:r>
              <a:rPr lang="ru-RU" dirty="0"/>
              <a:t> </a:t>
            </a:r>
            <a:r>
              <a:rPr lang="ru-RU" b="1" i="1" dirty="0"/>
              <a:t>молодёжь</a:t>
            </a:r>
            <a:r>
              <a:rPr lang="ru-RU" dirty="0"/>
              <a:t> (нет множественного числа, хотя обозначает множество; нельзя сказать: </a:t>
            </a:r>
            <a:r>
              <a:rPr lang="ru-RU" i="1" dirty="0"/>
              <a:t>две </a:t>
            </a:r>
            <a:r>
              <a:rPr lang="ru-RU" i="1" dirty="0" smtClean="0"/>
              <a:t>молодёжи</a:t>
            </a:r>
            <a:r>
              <a:rPr lang="ru-RU" dirty="0" smtClean="0"/>
              <a:t>)</a:t>
            </a:r>
            <a:endParaRPr lang="ru-RU" dirty="0"/>
          </a:p>
        </p:txBody>
      </p:sp>
      <p:pic>
        <p:nvPicPr>
          <p:cNvPr id="11266" name="Picture 2" descr="Картинки по запросу Собака с книгой"/>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11748" y="2384030"/>
            <a:ext cx="5131505" cy="39137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03834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Одушевленность  </a:t>
            </a:r>
            <a:endParaRPr lang="ru-RU" dirty="0"/>
          </a:p>
        </p:txBody>
      </p:sp>
      <p:sp>
        <p:nvSpPr>
          <p:cNvPr id="3" name="Объект 2"/>
          <p:cNvSpPr>
            <a:spLocks noGrp="1"/>
          </p:cNvSpPr>
          <p:nvPr>
            <p:ph idx="1"/>
          </p:nvPr>
        </p:nvSpPr>
        <p:spPr>
          <a:xfrm>
            <a:off x="685800" y="2194560"/>
            <a:ext cx="5039497" cy="4329808"/>
          </a:xfrm>
        </p:spPr>
        <p:txBody>
          <a:bodyPr/>
          <a:lstStyle/>
          <a:p>
            <a:pPr marL="0" indent="0">
              <a:buNone/>
            </a:pPr>
            <a:r>
              <a:rPr lang="ru-RU" dirty="0"/>
              <a:t>По типу обозначаемых предметов существительные делятся на два разряда:</a:t>
            </a:r>
          </a:p>
          <a:p>
            <a:r>
              <a:rPr lang="ru-RU" b="1" dirty="0"/>
              <a:t>одушевлённые</a:t>
            </a:r>
            <a:r>
              <a:rPr lang="ru-RU" dirty="0"/>
              <a:t> существительные называют предметы живой природы, к ним задаётся вопрос </a:t>
            </a:r>
            <a:r>
              <a:rPr lang="ru-RU" b="1" i="1" dirty="0"/>
              <a:t>кто</a:t>
            </a:r>
            <a:r>
              <a:rPr lang="ru-RU" b="1" i="1" dirty="0" smtClean="0"/>
              <a:t>?</a:t>
            </a:r>
            <a:r>
              <a:rPr lang="ru-RU" dirty="0" smtClean="0"/>
              <a:t>;(Отец)</a:t>
            </a:r>
          </a:p>
          <a:p>
            <a:r>
              <a:rPr lang="ru-RU" b="1" dirty="0" smtClean="0"/>
              <a:t>неодушевлённые</a:t>
            </a:r>
            <a:r>
              <a:rPr lang="ru-RU" dirty="0" smtClean="0"/>
              <a:t> существительные называют предметы неживой природы, к ним задаётся вопрос </a:t>
            </a:r>
            <a:r>
              <a:rPr lang="ru-RU" b="1" i="1" dirty="0" smtClean="0"/>
              <a:t>что?</a:t>
            </a:r>
            <a:r>
              <a:rPr lang="ru-RU" dirty="0" smtClean="0"/>
              <a:t>.(Страна)</a:t>
            </a:r>
          </a:p>
          <a:p>
            <a:pPr marL="0" indent="0" fontAlgn="base">
              <a:buNone/>
            </a:pPr>
            <a:endParaRPr lang="ru-RU" dirty="0"/>
          </a:p>
          <a:p>
            <a:endParaRPr lang="ru-RU" dirty="0"/>
          </a:p>
        </p:txBody>
      </p:sp>
      <p:pic>
        <p:nvPicPr>
          <p:cNvPr id="12290" name="Picture 2" descr="Картинки по запросу сквозь асфальт"/>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00380" y="2194560"/>
            <a:ext cx="5625353" cy="360487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0401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Одушивленность</a:t>
            </a:r>
            <a:endParaRPr lang="ru-RU" dirty="0"/>
          </a:p>
        </p:txBody>
      </p:sp>
      <p:sp>
        <p:nvSpPr>
          <p:cNvPr id="3" name="Объект 2"/>
          <p:cNvSpPr>
            <a:spLocks noGrp="1"/>
          </p:cNvSpPr>
          <p:nvPr>
            <p:ph idx="1"/>
          </p:nvPr>
        </p:nvSpPr>
        <p:spPr>
          <a:xfrm>
            <a:off x="619897" y="2161609"/>
            <a:ext cx="11217876" cy="5194780"/>
          </a:xfrm>
        </p:spPr>
        <p:txBody>
          <a:bodyPr>
            <a:normAutofit fontScale="47500" lnSpcReduction="20000"/>
          </a:bodyPr>
          <a:lstStyle/>
          <a:p>
            <a:pPr marL="0" indent="0">
              <a:buNone/>
            </a:pPr>
            <a:r>
              <a:rPr lang="ru-RU" sz="4900" dirty="0"/>
              <a:t> Одушевлённые и неодушевлённые существительные имеют особенности в </a:t>
            </a:r>
            <a:r>
              <a:rPr lang="ru-RU" sz="4900" dirty="0" smtClean="0"/>
              <a:t>склонении.</a:t>
            </a:r>
          </a:p>
          <a:p>
            <a:pPr marL="0" indent="0">
              <a:buNone/>
            </a:pPr>
            <a:r>
              <a:rPr lang="ru-RU" sz="4900" dirty="0" smtClean="0"/>
              <a:t>У одушевлённых существительных во множественном числе форма винительного падежа совпадает с формой родительного падежа (у одушевлённых существительных мужского рода 2-го склонения и в единственном числе).</a:t>
            </a:r>
          </a:p>
          <a:p>
            <a:pPr marL="0" indent="0" fontAlgn="base">
              <a:buNone/>
            </a:pPr>
            <a:r>
              <a:rPr lang="ru-RU" sz="4500" dirty="0" smtClean="0"/>
              <a:t>Например:</a:t>
            </a:r>
            <a:r>
              <a:rPr lang="ru-RU" sz="4500" dirty="0"/>
              <a:t> </a:t>
            </a:r>
            <a:r>
              <a:rPr lang="ru-RU" sz="4500" i="1" dirty="0"/>
              <a:t>мать – вижу матерей</a:t>
            </a:r>
            <a:r>
              <a:rPr lang="ru-RU" sz="4500" dirty="0"/>
              <a:t> (</a:t>
            </a:r>
            <a:r>
              <a:rPr lang="ru-RU" sz="4500" dirty="0" err="1"/>
              <a:t>мн.ч</a:t>
            </a:r>
            <a:r>
              <a:rPr lang="ru-RU" sz="4500" dirty="0"/>
              <a:t>. </a:t>
            </a:r>
            <a:r>
              <a:rPr lang="ru-RU" sz="4500" dirty="0" err="1"/>
              <a:t>В.п</a:t>
            </a:r>
            <a:r>
              <a:rPr lang="ru-RU" sz="4500" dirty="0"/>
              <a:t>.), </a:t>
            </a:r>
            <a:r>
              <a:rPr lang="ru-RU" sz="4500" i="1" dirty="0"/>
              <a:t>нет матерей</a:t>
            </a:r>
            <a:r>
              <a:rPr lang="ru-RU" sz="4500" dirty="0"/>
              <a:t> (</a:t>
            </a:r>
            <a:r>
              <a:rPr lang="ru-RU" sz="4500" dirty="0" err="1"/>
              <a:t>мн.ч</a:t>
            </a:r>
            <a:r>
              <a:rPr lang="ru-RU" sz="4500" dirty="0"/>
              <a:t>. </a:t>
            </a:r>
            <a:r>
              <a:rPr lang="ru-RU" sz="4500" dirty="0" err="1"/>
              <a:t>Р.п</a:t>
            </a:r>
            <a:r>
              <a:rPr lang="ru-RU" sz="4500" dirty="0"/>
              <a:t>.); </a:t>
            </a:r>
            <a:r>
              <a:rPr lang="ru-RU" sz="4500" i="1" dirty="0"/>
              <a:t>отец – вижу отцов</a:t>
            </a:r>
            <a:r>
              <a:rPr lang="ru-RU" sz="4500" dirty="0"/>
              <a:t> (</a:t>
            </a:r>
            <a:r>
              <a:rPr lang="ru-RU" sz="4500" dirty="0" err="1"/>
              <a:t>мн.ч</a:t>
            </a:r>
            <a:r>
              <a:rPr lang="ru-RU" sz="4500" dirty="0"/>
              <a:t>. </a:t>
            </a:r>
            <a:r>
              <a:rPr lang="ru-RU" sz="4500" dirty="0" err="1"/>
              <a:t>В.п</a:t>
            </a:r>
            <a:r>
              <a:rPr lang="ru-RU" sz="4500" dirty="0"/>
              <a:t>.), </a:t>
            </a:r>
            <a:r>
              <a:rPr lang="ru-RU" sz="4500" i="1" dirty="0"/>
              <a:t>нет отцов</a:t>
            </a:r>
            <a:r>
              <a:rPr lang="ru-RU" sz="4500" dirty="0"/>
              <a:t> (</a:t>
            </a:r>
            <a:r>
              <a:rPr lang="ru-RU" sz="4500" dirty="0" err="1"/>
              <a:t>мн.ч</a:t>
            </a:r>
            <a:r>
              <a:rPr lang="ru-RU" sz="4500" dirty="0"/>
              <a:t>. </a:t>
            </a:r>
            <a:r>
              <a:rPr lang="ru-RU" sz="4500" dirty="0" err="1"/>
              <a:t>Р.п</a:t>
            </a:r>
            <a:r>
              <a:rPr lang="ru-RU" sz="4500" dirty="0"/>
              <a:t>.); </a:t>
            </a:r>
            <a:r>
              <a:rPr lang="ru-RU" sz="4500" i="1" dirty="0"/>
              <a:t>вижу отца</a:t>
            </a:r>
            <a:r>
              <a:rPr lang="ru-RU" sz="4500" dirty="0"/>
              <a:t> (</a:t>
            </a:r>
            <a:r>
              <a:rPr lang="ru-RU" sz="4500" dirty="0" err="1"/>
              <a:t>ед.ч</a:t>
            </a:r>
            <a:r>
              <a:rPr lang="ru-RU" sz="4500" dirty="0"/>
              <a:t>. </a:t>
            </a:r>
            <a:r>
              <a:rPr lang="ru-RU" sz="4500" dirty="0" err="1"/>
              <a:t>В.п</a:t>
            </a:r>
            <a:r>
              <a:rPr lang="ru-RU" sz="4500" dirty="0"/>
              <a:t>.), </a:t>
            </a:r>
            <a:r>
              <a:rPr lang="ru-RU" sz="4500" i="1" dirty="0"/>
              <a:t>нет отца</a:t>
            </a:r>
            <a:r>
              <a:rPr lang="ru-RU" sz="4500" dirty="0"/>
              <a:t> (</a:t>
            </a:r>
            <a:r>
              <a:rPr lang="ru-RU" sz="4500" dirty="0" err="1"/>
              <a:t>ед.ч</a:t>
            </a:r>
            <a:r>
              <a:rPr lang="ru-RU" sz="4500" dirty="0"/>
              <a:t>. </a:t>
            </a:r>
            <a:r>
              <a:rPr lang="ru-RU" sz="4500" dirty="0" err="1"/>
              <a:t>Р.п</a:t>
            </a:r>
            <a:r>
              <a:rPr lang="ru-RU" sz="4500" dirty="0"/>
              <a:t>.).</a:t>
            </a:r>
          </a:p>
          <a:p>
            <a:pPr marL="0" indent="0">
              <a:buNone/>
            </a:pPr>
            <a:r>
              <a:rPr lang="ru-RU" sz="4900" dirty="0"/>
              <a:t>У неодушевлённых существительных во множественном числе форма винительного падежа совпадает с формой именительного падежа (у существительных мужского рода 2-го склонения и в единственном числе форма винительного падежа совпадает с формой именительного падежа).</a:t>
            </a:r>
          </a:p>
          <a:p>
            <a:pPr marL="0" indent="0" fontAlgn="base">
              <a:buNone/>
            </a:pPr>
            <a:r>
              <a:rPr lang="ru-RU" sz="4500" dirty="0" smtClean="0"/>
              <a:t>Например:</a:t>
            </a:r>
            <a:r>
              <a:rPr lang="ru-RU" sz="4500" dirty="0"/>
              <a:t> </a:t>
            </a:r>
            <a:r>
              <a:rPr lang="ru-RU" sz="4500" i="1" dirty="0"/>
              <a:t>страна – вижу страны</a:t>
            </a:r>
            <a:r>
              <a:rPr lang="ru-RU" sz="4500" dirty="0"/>
              <a:t> (</a:t>
            </a:r>
            <a:r>
              <a:rPr lang="ru-RU" sz="4500" dirty="0" err="1"/>
              <a:t>мн.ч</a:t>
            </a:r>
            <a:r>
              <a:rPr lang="ru-RU" sz="4500" dirty="0"/>
              <a:t>. </a:t>
            </a:r>
            <a:r>
              <a:rPr lang="ru-RU" sz="4500" dirty="0" err="1"/>
              <a:t>В.п</a:t>
            </a:r>
            <a:r>
              <a:rPr lang="ru-RU" sz="4500" dirty="0"/>
              <a:t>.), </a:t>
            </a:r>
            <a:r>
              <a:rPr lang="ru-RU" sz="4500" i="1" dirty="0"/>
              <a:t>здесь есть страны</a:t>
            </a:r>
            <a:r>
              <a:rPr lang="ru-RU" sz="4500" dirty="0"/>
              <a:t> (</a:t>
            </a:r>
            <a:r>
              <a:rPr lang="ru-RU" sz="4500" dirty="0" err="1"/>
              <a:t>мн.ч</a:t>
            </a:r>
            <a:r>
              <a:rPr lang="ru-RU" sz="4500" dirty="0"/>
              <a:t>. </a:t>
            </a:r>
            <a:r>
              <a:rPr lang="ru-RU" sz="4500" dirty="0" err="1"/>
              <a:t>И.п</a:t>
            </a:r>
            <a:r>
              <a:rPr lang="ru-RU" sz="4500" dirty="0"/>
              <a:t>.); </a:t>
            </a:r>
            <a:r>
              <a:rPr lang="ru-RU" sz="4500" i="1" dirty="0"/>
              <a:t>камень – вижу камни</a:t>
            </a:r>
            <a:r>
              <a:rPr lang="ru-RU" sz="4500" dirty="0"/>
              <a:t> (</a:t>
            </a:r>
            <a:r>
              <a:rPr lang="ru-RU" sz="4500" dirty="0" err="1"/>
              <a:t>мн.ч</a:t>
            </a:r>
            <a:r>
              <a:rPr lang="ru-RU" sz="4500" dirty="0"/>
              <a:t>. </a:t>
            </a:r>
            <a:r>
              <a:rPr lang="ru-RU" sz="4500" dirty="0" err="1"/>
              <a:t>В.п</a:t>
            </a:r>
            <a:r>
              <a:rPr lang="ru-RU" sz="4500" dirty="0"/>
              <a:t>.), </a:t>
            </a:r>
            <a:r>
              <a:rPr lang="ru-RU" sz="4500" i="1" dirty="0"/>
              <a:t>здесь есть камни</a:t>
            </a:r>
            <a:r>
              <a:rPr lang="ru-RU" sz="4500" dirty="0"/>
              <a:t> (</a:t>
            </a:r>
            <a:r>
              <a:rPr lang="ru-RU" sz="4500" dirty="0" err="1"/>
              <a:t>мн.ч</a:t>
            </a:r>
            <a:r>
              <a:rPr lang="ru-RU" sz="4500" dirty="0"/>
              <a:t>. </a:t>
            </a:r>
            <a:r>
              <a:rPr lang="ru-RU" sz="4500" dirty="0" err="1"/>
              <a:t>И.п</a:t>
            </a:r>
            <a:r>
              <a:rPr lang="ru-RU" sz="4500" dirty="0"/>
              <a:t>.); </a:t>
            </a:r>
            <a:r>
              <a:rPr lang="ru-RU" sz="4500" i="1" dirty="0"/>
              <a:t>вижу камень</a:t>
            </a:r>
            <a:r>
              <a:rPr lang="ru-RU" sz="4500" dirty="0"/>
              <a:t> (</a:t>
            </a:r>
            <a:r>
              <a:rPr lang="ru-RU" sz="4500" dirty="0" err="1"/>
              <a:t>ед.ч</a:t>
            </a:r>
            <a:r>
              <a:rPr lang="ru-RU" sz="4500" dirty="0"/>
              <a:t>. </a:t>
            </a:r>
            <a:r>
              <a:rPr lang="ru-RU" sz="4500" dirty="0" err="1"/>
              <a:t>В.п</a:t>
            </a:r>
            <a:r>
              <a:rPr lang="ru-RU" sz="4500" dirty="0"/>
              <a:t>.), </a:t>
            </a:r>
            <a:r>
              <a:rPr lang="ru-RU" sz="4500" i="1" dirty="0"/>
              <a:t>здесь есть камень</a:t>
            </a:r>
            <a:r>
              <a:rPr lang="ru-RU" sz="4500" dirty="0"/>
              <a:t> (</a:t>
            </a:r>
            <a:r>
              <a:rPr lang="ru-RU" sz="4500" dirty="0" err="1"/>
              <a:t>ед.ч</a:t>
            </a:r>
            <a:r>
              <a:rPr lang="ru-RU" sz="4500" dirty="0"/>
              <a:t>. </a:t>
            </a:r>
            <a:r>
              <a:rPr lang="ru-RU" sz="4500" dirty="0" err="1"/>
              <a:t>И.п</a:t>
            </a:r>
            <a:r>
              <a:rPr lang="ru-RU" sz="4500" dirty="0" smtClean="0"/>
              <a:t>.).</a:t>
            </a:r>
            <a:endParaRPr lang="ru-RU" sz="4500" dirty="0"/>
          </a:p>
        </p:txBody>
      </p:sp>
    </p:spTree>
    <p:extLst>
      <p:ext uri="{BB962C8B-B14F-4D97-AF65-F5344CB8AC3E}">
        <p14:creationId xmlns:p14="http://schemas.microsoft.com/office/powerpoint/2010/main" xmlns="" val="379478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Картинки по запросу воскл знак"/>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29600" y="2194560"/>
            <a:ext cx="3715265" cy="414878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p:txBody>
          <a:bodyPr/>
          <a:lstStyle/>
          <a:p>
            <a:r>
              <a:rPr lang="ru-RU" dirty="0" smtClean="0"/>
              <a:t>Одушевленность </a:t>
            </a:r>
            <a:endParaRPr lang="ru-RU" dirty="0"/>
          </a:p>
        </p:txBody>
      </p:sp>
      <p:sp>
        <p:nvSpPr>
          <p:cNvPr id="3" name="Объект 2"/>
          <p:cNvSpPr>
            <a:spLocks noGrp="1"/>
          </p:cNvSpPr>
          <p:nvPr>
            <p:ph idx="1"/>
          </p:nvPr>
        </p:nvSpPr>
        <p:spPr>
          <a:xfrm>
            <a:off x="685800" y="2194560"/>
            <a:ext cx="8293443" cy="4024125"/>
          </a:xfrm>
        </p:spPr>
        <p:txBody>
          <a:bodyPr>
            <a:normAutofit/>
          </a:bodyPr>
          <a:lstStyle/>
          <a:p>
            <a:pPr marL="0" indent="0">
              <a:buNone/>
            </a:pPr>
            <a:r>
              <a:rPr lang="ru-RU" sz="2400" dirty="0" smtClean="0"/>
              <a:t>Деление </a:t>
            </a:r>
            <a:r>
              <a:rPr lang="ru-RU" sz="2400" dirty="0"/>
              <a:t>существительных на одушевлённые и неодушевлённые не всегда совпадает с научным представлением о живой и неживой природе.</a:t>
            </a:r>
          </a:p>
          <a:p>
            <a:pPr marL="0" indent="0" fontAlgn="base">
              <a:buNone/>
            </a:pPr>
            <a:r>
              <a:rPr lang="ru-RU" sz="1800" dirty="0"/>
              <a:t>Например, существительное </a:t>
            </a:r>
            <a:r>
              <a:rPr lang="ru-RU" sz="1800" b="1" i="1" dirty="0"/>
              <a:t>полк</a:t>
            </a:r>
            <a:r>
              <a:rPr lang="ru-RU" sz="1800" dirty="0"/>
              <a:t> обозначает совокупность людей, но это неодушевлённое существительное (</a:t>
            </a:r>
            <a:r>
              <a:rPr lang="ru-RU" sz="1800" dirty="0" err="1"/>
              <a:t>В.п</a:t>
            </a:r>
            <a:r>
              <a:rPr lang="ru-RU" sz="1800" dirty="0"/>
              <a:t>. = </a:t>
            </a:r>
            <a:r>
              <a:rPr lang="ru-RU" sz="1800" dirty="0" err="1"/>
              <a:t>И.п</a:t>
            </a:r>
            <a:r>
              <a:rPr lang="ru-RU" sz="1800" dirty="0"/>
              <a:t>.: </a:t>
            </a:r>
            <a:r>
              <a:rPr lang="ru-RU" sz="1800" i="1" dirty="0"/>
              <a:t>вижу полк</a:t>
            </a:r>
            <a:r>
              <a:rPr lang="ru-RU" sz="1800" dirty="0"/>
              <a:t>□</a:t>
            </a:r>
            <a:r>
              <a:rPr lang="ru-RU" sz="1800" i="1" dirty="0"/>
              <a:t> – здесь есть полк</a:t>
            </a:r>
            <a:r>
              <a:rPr lang="ru-RU" sz="1800" dirty="0"/>
              <a:t>□). То же самое можно наблюдать на примере существительного </a:t>
            </a:r>
            <a:r>
              <a:rPr lang="ru-RU" sz="1800" b="1" i="1" dirty="0"/>
              <a:t>микроб</a:t>
            </a:r>
            <a:r>
              <a:rPr lang="ru-RU" sz="1800" dirty="0"/>
              <a:t>. С точки зрения биологии, это часть живой природы, но существительное </a:t>
            </a:r>
            <a:r>
              <a:rPr lang="ru-RU" sz="1800" i="1" dirty="0"/>
              <a:t>микроб</a:t>
            </a:r>
            <a:r>
              <a:rPr lang="ru-RU" sz="1800" dirty="0"/>
              <a:t> неодушевлённое (</a:t>
            </a:r>
            <a:r>
              <a:rPr lang="ru-RU" sz="1800" dirty="0" err="1"/>
              <a:t>В.п</a:t>
            </a:r>
            <a:r>
              <a:rPr lang="ru-RU" sz="1800" dirty="0"/>
              <a:t>. = </a:t>
            </a:r>
            <a:r>
              <a:rPr lang="ru-RU" sz="1800" dirty="0" err="1"/>
              <a:t>И.п</a:t>
            </a:r>
            <a:r>
              <a:rPr lang="ru-RU" sz="1800" dirty="0"/>
              <a:t>.: </a:t>
            </a:r>
            <a:r>
              <a:rPr lang="ru-RU" sz="1800" i="1" dirty="0"/>
              <a:t>вижу микроб</a:t>
            </a:r>
            <a:r>
              <a:rPr lang="ru-RU" sz="1800" dirty="0"/>
              <a:t>□</a:t>
            </a:r>
            <a:r>
              <a:rPr lang="ru-RU" sz="1800" i="1" dirty="0"/>
              <a:t> – здесь есть микроб</a:t>
            </a:r>
            <a:r>
              <a:rPr lang="ru-RU" sz="1800" dirty="0"/>
              <a:t>□). Существительные </a:t>
            </a:r>
            <a:r>
              <a:rPr lang="ru-RU" sz="1800" b="1" i="1" dirty="0"/>
              <a:t>мертвец</a:t>
            </a:r>
            <a:r>
              <a:rPr lang="ru-RU" sz="1800" dirty="0"/>
              <a:t> и </a:t>
            </a:r>
            <a:r>
              <a:rPr lang="ru-RU" sz="1800" b="1" i="1" dirty="0"/>
              <a:t>труп</a:t>
            </a:r>
            <a:r>
              <a:rPr lang="ru-RU" sz="1800" dirty="0"/>
              <a:t> являются синонимами, но существительное </a:t>
            </a:r>
            <a:r>
              <a:rPr lang="ru-RU" sz="1800" i="1" dirty="0"/>
              <a:t>мертвец</a:t>
            </a:r>
            <a:r>
              <a:rPr lang="ru-RU" sz="1800" dirty="0"/>
              <a:t> является одушевлённым (</a:t>
            </a:r>
            <a:r>
              <a:rPr lang="ru-RU" sz="1800" dirty="0" err="1"/>
              <a:t>В.п</a:t>
            </a:r>
            <a:r>
              <a:rPr lang="ru-RU" sz="1800" dirty="0"/>
              <a:t>. = </a:t>
            </a:r>
            <a:r>
              <a:rPr lang="ru-RU" sz="1800" dirty="0" err="1"/>
              <a:t>Р.п</a:t>
            </a:r>
            <a:r>
              <a:rPr lang="ru-RU" sz="1800" dirty="0"/>
              <a:t>.: </a:t>
            </a:r>
            <a:r>
              <a:rPr lang="ru-RU" sz="1800" i="1" dirty="0"/>
              <a:t>вижу мертвеца – нет мертвеца</a:t>
            </a:r>
            <a:r>
              <a:rPr lang="ru-RU" sz="1800" dirty="0"/>
              <a:t>), а существительное </a:t>
            </a:r>
            <a:r>
              <a:rPr lang="ru-RU" sz="1800" i="1" dirty="0"/>
              <a:t>труп</a:t>
            </a:r>
            <a:r>
              <a:rPr lang="ru-RU" sz="1800" dirty="0"/>
              <a:t> является неодушевлённым (</a:t>
            </a:r>
            <a:r>
              <a:rPr lang="ru-RU" sz="1800" dirty="0" err="1"/>
              <a:t>В.п</a:t>
            </a:r>
            <a:r>
              <a:rPr lang="ru-RU" sz="1800" dirty="0"/>
              <a:t>. = </a:t>
            </a:r>
            <a:r>
              <a:rPr lang="ru-RU" sz="1800" dirty="0" err="1"/>
              <a:t>И.п</a:t>
            </a:r>
            <a:r>
              <a:rPr lang="ru-RU" sz="1800" dirty="0"/>
              <a:t>.: </a:t>
            </a:r>
            <a:r>
              <a:rPr lang="ru-RU" sz="1800" i="1" dirty="0"/>
              <a:t>вижу труп</a:t>
            </a:r>
            <a:r>
              <a:rPr lang="ru-RU" sz="1800" dirty="0"/>
              <a:t>□</a:t>
            </a:r>
            <a:r>
              <a:rPr lang="ru-RU" sz="1800" i="1" dirty="0"/>
              <a:t> – здесь есть труп</a:t>
            </a:r>
            <a:r>
              <a:rPr lang="ru-RU" sz="1800" dirty="0"/>
              <a:t>□).</a:t>
            </a:r>
          </a:p>
          <a:p>
            <a:pPr marL="0" indent="0">
              <a:buNone/>
            </a:pPr>
            <a:endParaRPr lang="ru-RU" sz="1800" dirty="0"/>
          </a:p>
          <a:p>
            <a:endParaRPr lang="ru-RU" dirty="0"/>
          </a:p>
        </p:txBody>
      </p:sp>
    </p:spTree>
    <p:extLst>
      <p:ext uri="{BB962C8B-B14F-4D97-AF65-F5344CB8AC3E}">
        <p14:creationId xmlns:p14="http://schemas.microsoft.com/office/powerpoint/2010/main" xmlns="" val="1278454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Морфологически разбор</a:t>
            </a:r>
            <a:endParaRPr lang="ru-RU" dirty="0"/>
          </a:p>
        </p:txBody>
      </p:sp>
      <p:pic>
        <p:nvPicPr>
          <p:cNvPr id="14338" name="Picture 2" descr="Картинки по запросу морфологический разбор существительного"/>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6278" y="1918836"/>
            <a:ext cx="6294652" cy="4720990"/>
          </a:xfrm>
          <a:prstGeom prst="rect">
            <a:avLst/>
          </a:prstGeom>
          <a:noFill/>
          <a:extLst>
            <a:ext uri="{909E8E84-426E-40DD-AFC4-6F175D3DCCD1}">
              <a14:hiddenFill xmlns:a14="http://schemas.microsoft.com/office/drawing/2010/main" xmlns="">
                <a:solidFill>
                  <a:srgbClr val="FFFFFF"/>
                </a:solidFill>
              </a14:hiddenFill>
            </a:ext>
          </a:extLst>
        </p:spPr>
      </p:pic>
      <p:pic>
        <p:nvPicPr>
          <p:cNvPr id="14342" name="Picture 6" descr="Картинки по запросу важно знать"/>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404873" y="2388973"/>
            <a:ext cx="3981684" cy="39742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7933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90777" y="1044312"/>
            <a:ext cx="8175636" cy="1754326"/>
          </a:xfrm>
          <a:prstGeom prst="rect">
            <a:avLst/>
          </a:prstGeom>
          <a:noFill/>
        </p:spPr>
        <p:txBody>
          <a:bodyPr wrap="none" lIns="91440" tIns="45720" rIns="91440" bIns="45720">
            <a:spAutoFit/>
          </a:bodyPr>
          <a:lstStyle/>
          <a:p>
            <a:pPr algn="ctr"/>
            <a:r>
              <a:rPr lang="ru-RU" sz="5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Спасибо за внимание!</a:t>
            </a:r>
            <a:br>
              <a:rPr lang="ru-RU" sz="5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ru-RU" sz="5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До встречи!</a:t>
            </a:r>
            <a:endParaRPr lang="ru-RU"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15362" name="Picture 2" descr="Картинки по запросу Пока собака"/>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684590" y="2932670"/>
            <a:ext cx="6464387" cy="359581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301977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Общее грамматическое значение</a:t>
            </a:r>
            <a:endParaRPr lang="ru-RU" dirty="0"/>
          </a:p>
        </p:txBody>
      </p:sp>
      <p:sp>
        <p:nvSpPr>
          <p:cNvPr id="3" name="Объект 2"/>
          <p:cNvSpPr>
            <a:spLocks noGrp="1"/>
          </p:cNvSpPr>
          <p:nvPr>
            <p:ph idx="1"/>
          </p:nvPr>
        </p:nvSpPr>
        <p:spPr>
          <a:xfrm>
            <a:off x="7200900" y="2389032"/>
            <a:ext cx="4561703" cy="4024125"/>
          </a:xfrm>
        </p:spPr>
        <p:txBody>
          <a:bodyPr/>
          <a:lstStyle/>
          <a:p>
            <a:pPr marL="0" indent="0">
              <a:buNone/>
            </a:pPr>
            <a:r>
              <a:rPr lang="ru-RU" dirty="0" smtClean="0"/>
              <a:t>Имя</a:t>
            </a:r>
            <a:r>
              <a:rPr lang="ru-RU" dirty="0"/>
              <a:t> </a:t>
            </a:r>
            <a:r>
              <a:rPr lang="ru-RU" b="1" dirty="0"/>
              <a:t>существительное</a:t>
            </a:r>
            <a:r>
              <a:rPr lang="ru-RU" dirty="0"/>
              <a:t> - это </a:t>
            </a:r>
            <a:r>
              <a:rPr lang="ru-RU" b="1" dirty="0"/>
              <a:t>часть </a:t>
            </a:r>
            <a:r>
              <a:rPr lang="ru-RU" b="1" dirty="0" smtClean="0"/>
              <a:t>речи</a:t>
            </a:r>
            <a:r>
              <a:rPr lang="ru-RU" dirty="0" smtClean="0"/>
              <a:t>, отвечающая на вопрос </a:t>
            </a:r>
            <a:r>
              <a:rPr lang="ru-RU" b="1" dirty="0" smtClean="0"/>
              <a:t>кто? что?, </a:t>
            </a:r>
            <a:r>
              <a:rPr lang="ru-RU" dirty="0"/>
              <a:t>обозначающая предмет и выражающая категориальное грамматическое значение предметности в частных грамматических категориях одушевленности ~ неодушевленности, рода, числа и </a:t>
            </a:r>
            <a:r>
              <a:rPr lang="ru-RU" dirty="0" smtClean="0"/>
              <a:t>падежа.</a:t>
            </a:r>
            <a:endParaRPr lang="ru-RU" dirty="0"/>
          </a:p>
        </p:txBody>
      </p:sp>
      <p:pic>
        <p:nvPicPr>
          <p:cNvPr id="1026" name="Picture 2" descr="Картинки по запросу умная собака"/>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88551" y="2397211"/>
            <a:ext cx="6049884" cy="401594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65605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Морфологические признаки </a:t>
            </a:r>
            <a:endParaRPr lang="ru-RU" dirty="0"/>
          </a:p>
        </p:txBody>
      </p:sp>
      <p:sp>
        <p:nvSpPr>
          <p:cNvPr id="3" name="Объект 2"/>
          <p:cNvSpPr>
            <a:spLocks noGrp="1"/>
          </p:cNvSpPr>
          <p:nvPr>
            <p:ph idx="1"/>
          </p:nvPr>
        </p:nvSpPr>
        <p:spPr>
          <a:xfrm>
            <a:off x="7471720" y="3031524"/>
            <a:ext cx="3731741" cy="3089187"/>
          </a:xfrm>
        </p:spPr>
        <p:txBody>
          <a:bodyPr>
            <a:normAutofit/>
          </a:bodyPr>
          <a:lstStyle/>
          <a:p>
            <a:r>
              <a:rPr lang="ru-RU" sz="4000" dirty="0" smtClean="0"/>
              <a:t>Род</a:t>
            </a:r>
          </a:p>
          <a:p>
            <a:r>
              <a:rPr lang="ru-RU" sz="4000" dirty="0" smtClean="0"/>
              <a:t>Число </a:t>
            </a:r>
          </a:p>
          <a:p>
            <a:r>
              <a:rPr lang="ru-RU" sz="4000" dirty="0" smtClean="0"/>
              <a:t>Падеж</a:t>
            </a:r>
            <a:endParaRPr lang="ru-RU" sz="4000" dirty="0"/>
          </a:p>
        </p:txBody>
      </p:sp>
      <p:pic>
        <p:nvPicPr>
          <p:cNvPr id="2050" name="Picture 2" descr="Картинки по запросу умная собак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5629" y="2445353"/>
            <a:ext cx="6125144" cy="382821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72506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Род имен существительных</a:t>
            </a:r>
            <a:endParaRPr lang="ru-RU" dirty="0"/>
          </a:p>
        </p:txBody>
      </p:sp>
      <p:sp>
        <p:nvSpPr>
          <p:cNvPr id="3" name="Объект 2"/>
          <p:cNvSpPr>
            <a:spLocks noGrp="1"/>
          </p:cNvSpPr>
          <p:nvPr>
            <p:ph idx="1"/>
          </p:nvPr>
        </p:nvSpPr>
        <p:spPr/>
        <p:txBody>
          <a:bodyPr>
            <a:normAutofit/>
          </a:bodyPr>
          <a:lstStyle/>
          <a:p>
            <a:pPr marL="0" indent="0">
              <a:buNone/>
            </a:pPr>
            <a:r>
              <a:rPr lang="ru-RU" sz="2400" dirty="0" smtClean="0"/>
              <a:t>Любое существительное принадлежит </a:t>
            </a:r>
            <a:r>
              <a:rPr lang="ru-RU" sz="2400" dirty="0"/>
              <a:t>к одному из трёх родов – мужскому, женскому, среднему, но не изменяются по </a:t>
            </a:r>
            <a:r>
              <a:rPr lang="ru-RU" sz="2400" dirty="0" smtClean="0"/>
              <a:t>родам.</a:t>
            </a:r>
            <a:endParaRPr lang="ru-RU" sz="2400" dirty="0"/>
          </a:p>
        </p:txBody>
      </p:sp>
      <p:pic>
        <p:nvPicPr>
          <p:cNvPr id="3074" name="Picture 2" descr="Картинки по запросу Собака  с бантиком"/>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3303374"/>
            <a:ext cx="3763776" cy="2117124"/>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Картинки по запросу молоко"/>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88561" y="3303374"/>
            <a:ext cx="3387399" cy="2117124"/>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Картинки по запросу Король"/>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084894" y="3624650"/>
            <a:ext cx="1949587" cy="2927307"/>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55373" y="5634681"/>
            <a:ext cx="4175441" cy="369332"/>
          </a:xfrm>
          <a:prstGeom prst="rect">
            <a:avLst/>
          </a:prstGeom>
          <a:noFill/>
        </p:spPr>
        <p:txBody>
          <a:bodyPr wrap="square" rtlCol="0">
            <a:spAutoFit/>
          </a:bodyPr>
          <a:lstStyle/>
          <a:p>
            <a:r>
              <a:rPr lang="ru-RU" dirty="0" smtClean="0">
                <a:solidFill>
                  <a:srgbClr val="0070C0"/>
                </a:solidFill>
              </a:rPr>
              <a:t>Собака(она) –Женский род (</a:t>
            </a:r>
            <a:r>
              <a:rPr lang="ru-RU" dirty="0" err="1" smtClean="0">
                <a:solidFill>
                  <a:srgbClr val="0070C0"/>
                </a:solidFill>
              </a:rPr>
              <a:t>ж.р</a:t>
            </a:r>
            <a:r>
              <a:rPr lang="ru-RU" dirty="0" smtClean="0">
                <a:solidFill>
                  <a:srgbClr val="0070C0"/>
                </a:solidFill>
              </a:rPr>
              <a:t>.)</a:t>
            </a:r>
            <a:endParaRPr lang="ru-RU" dirty="0">
              <a:solidFill>
                <a:srgbClr val="0070C0"/>
              </a:solidFill>
            </a:endParaRPr>
          </a:p>
        </p:txBody>
      </p:sp>
      <p:sp>
        <p:nvSpPr>
          <p:cNvPr id="5" name="TextBox 4"/>
          <p:cNvSpPr txBox="1"/>
          <p:nvPr/>
        </p:nvSpPr>
        <p:spPr>
          <a:xfrm>
            <a:off x="4662616" y="2980208"/>
            <a:ext cx="2595705" cy="646331"/>
          </a:xfrm>
          <a:prstGeom prst="rect">
            <a:avLst/>
          </a:prstGeom>
          <a:noFill/>
        </p:spPr>
        <p:txBody>
          <a:bodyPr wrap="square" rtlCol="0">
            <a:spAutoFit/>
          </a:bodyPr>
          <a:lstStyle/>
          <a:p>
            <a:pPr algn="ctr"/>
            <a:r>
              <a:rPr lang="ru-RU" dirty="0" smtClean="0">
                <a:solidFill>
                  <a:srgbClr val="0070C0"/>
                </a:solidFill>
              </a:rPr>
              <a:t>Король(он)- Мужской род (</a:t>
            </a:r>
            <a:r>
              <a:rPr lang="ru-RU" dirty="0" err="1" smtClean="0">
                <a:solidFill>
                  <a:srgbClr val="0070C0"/>
                </a:solidFill>
              </a:rPr>
              <a:t>м.р</a:t>
            </a:r>
            <a:r>
              <a:rPr lang="ru-RU" dirty="0" smtClean="0">
                <a:solidFill>
                  <a:srgbClr val="0070C0"/>
                </a:solidFill>
              </a:rPr>
              <a:t>.)</a:t>
            </a:r>
            <a:endParaRPr lang="ru-RU" dirty="0">
              <a:solidFill>
                <a:srgbClr val="0070C0"/>
              </a:solidFill>
            </a:endParaRPr>
          </a:p>
        </p:txBody>
      </p:sp>
      <p:sp>
        <p:nvSpPr>
          <p:cNvPr id="6" name="TextBox 5"/>
          <p:cNvSpPr txBox="1"/>
          <p:nvPr/>
        </p:nvSpPr>
        <p:spPr>
          <a:xfrm>
            <a:off x="7265229" y="5609967"/>
            <a:ext cx="4240971" cy="369332"/>
          </a:xfrm>
          <a:prstGeom prst="rect">
            <a:avLst/>
          </a:prstGeom>
          <a:noFill/>
        </p:spPr>
        <p:txBody>
          <a:bodyPr wrap="square" rtlCol="0">
            <a:spAutoFit/>
          </a:bodyPr>
          <a:lstStyle/>
          <a:p>
            <a:r>
              <a:rPr lang="ru-RU" dirty="0" smtClean="0">
                <a:solidFill>
                  <a:srgbClr val="0070C0"/>
                </a:solidFill>
              </a:rPr>
              <a:t>Молоко(оно)- средний род (</a:t>
            </a:r>
            <a:r>
              <a:rPr lang="ru-RU" dirty="0" err="1" smtClean="0">
                <a:solidFill>
                  <a:srgbClr val="0070C0"/>
                </a:solidFill>
              </a:rPr>
              <a:t>ср.р</a:t>
            </a:r>
            <a:r>
              <a:rPr lang="ru-RU" dirty="0" smtClean="0">
                <a:solidFill>
                  <a:srgbClr val="0070C0"/>
                </a:solidFill>
              </a:rPr>
              <a:t>.)</a:t>
            </a:r>
            <a:endParaRPr lang="ru-RU" dirty="0">
              <a:solidFill>
                <a:srgbClr val="0070C0"/>
              </a:solidFill>
            </a:endParaRPr>
          </a:p>
        </p:txBody>
      </p:sp>
    </p:spTree>
    <p:extLst>
      <p:ext uri="{BB962C8B-B14F-4D97-AF65-F5344CB8AC3E}">
        <p14:creationId xmlns:p14="http://schemas.microsoft.com/office/powerpoint/2010/main" xmlns="" val="2758887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Число имен существительных </a:t>
            </a:r>
            <a:endParaRPr lang="ru-RU" dirty="0"/>
          </a:p>
        </p:txBody>
      </p:sp>
      <p:sp>
        <p:nvSpPr>
          <p:cNvPr id="3" name="Объект 2"/>
          <p:cNvSpPr>
            <a:spLocks noGrp="1"/>
          </p:cNvSpPr>
          <p:nvPr>
            <p:ph idx="1"/>
          </p:nvPr>
        </p:nvSpPr>
        <p:spPr/>
        <p:txBody>
          <a:bodyPr/>
          <a:lstStyle/>
          <a:p>
            <a:pPr marL="0" indent="0">
              <a:buNone/>
            </a:pPr>
            <a:r>
              <a:rPr lang="ru-RU" dirty="0" smtClean="0"/>
              <a:t>Имена существительны меняются по числам: множественное- означает </a:t>
            </a:r>
            <a:r>
              <a:rPr lang="ru-RU" dirty="0"/>
              <a:t>неопределенное количество среди множества однотипных </a:t>
            </a:r>
            <a:r>
              <a:rPr lang="ru-RU" dirty="0" smtClean="0"/>
              <a:t>предметов</a:t>
            </a:r>
            <a:r>
              <a:rPr lang="ru-RU" dirty="0"/>
              <a:t>;</a:t>
            </a:r>
            <a:r>
              <a:rPr lang="ru-RU" dirty="0" smtClean="0"/>
              <a:t> единственное– </a:t>
            </a:r>
            <a:r>
              <a:rPr lang="ru-RU" dirty="0"/>
              <a:t>означает один предмет, который выделяется из группы предметов</a:t>
            </a:r>
            <a:r>
              <a:rPr lang="ru-RU" dirty="0" smtClean="0"/>
              <a:t>.  </a:t>
            </a:r>
          </a:p>
          <a:p>
            <a:pPr marL="0" indent="0">
              <a:buNone/>
            </a:pPr>
            <a:endParaRPr lang="ru-RU" dirty="0"/>
          </a:p>
        </p:txBody>
      </p:sp>
      <p:pic>
        <p:nvPicPr>
          <p:cNvPr id="4098" name="Picture 2" descr="Картинки по запросу Собака"/>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26422" y="3601118"/>
            <a:ext cx="3254361" cy="2440771"/>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Картинки по запросу стая собак"/>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671704" y="3601118"/>
            <a:ext cx="3658544" cy="244077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187050" y="6074693"/>
            <a:ext cx="4333103" cy="369332"/>
          </a:xfrm>
          <a:prstGeom prst="rect">
            <a:avLst/>
          </a:prstGeom>
          <a:noFill/>
        </p:spPr>
        <p:txBody>
          <a:bodyPr wrap="square" rtlCol="0">
            <a:spAutoFit/>
          </a:bodyPr>
          <a:lstStyle/>
          <a:p>
            <a:r>
              <a:rPr lang="ru-RU" dirty="0" smtClean="0"/>
              <a:t>Собака-единственное число(</a:t>
            </a:r>
            <a:r>
              <a:rPr lang="ru-RU" dirty="0" err="1" smtClean="0"/>
              <a:t>ед.ч</a:t>
            </a:r>
            <a:r>
              <a:rPr lang="ru-RU" dirty="0" smtClean="0"/>
              <a:t>.)</a:t>
            </a:r>
            <a:endParaRPr lang="ru-RU" dirty="0"/>
          </a:p>
        </p:txBody>
      </p:sp>
      <p:sp>
        <p:nvSpPr>
          <p:cNvPr id="5" name="TextBox 4"/>
          <p:cNvSpPr txBox="1"/>
          <p:nvPr/>
        </p:nvSpPr>
        <p:spPr>
          <a:xfrm>
            <a:off x="6343135" y="6074693"/>
            <a:ext cx="4720281" cy="369332"/>
          </a:xfrm>
          <a:prstGeom prst="rect">
            <a:avLst/>
          </a:prstGeom>
          <a:noFill/>
        </p:spPr>
        <p:txBody>
          <a:bodyPr wrap="square" rtlCol="0">
            <a:spAutoFit/>
          </a:bodyPr>
          <a:lstStyle/>
          <a:p>
            <a:r>
              <a:rPr lang="ru-RU" dirty="0" smtClean="0"/>
              <a:t>Собаки- множественное число(</a:t>
            </a:r>
            <a:r>
              <a:rPr lang="ru-RU" dirty="0" err="1" smtClean="0"/>
              <a:t>мн.ч</a:t>
            </a:r>
            <a:r>
              <a:rPr lang="ru-RU" dirty="0" smtClean="0"/>
              <a:t>.)</a:t>
            </a:r>
            <a:endParaRPr lang="ru-RU" dirty="0"/>
          </a:p>
        </p:txBody>
      </p:sp>
    </p:spTree>
    <p:extLst>
      <p:ext uri="{BB962C8B-B14F-4D97-AF65-F5344CB8AC3E}">
        <p14:creationId xmlns:p14="http://schemas.microsoft.com/office/powerpoint/2010/main" xmlns="" val="1617749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Число имен существительных </a:t>
            </a:r>
          </a:p>
        </p:txBody>
      </p:sp>
      <p:sp>
        <p:nvSpPr>
          <p:cNvPr id="3" name="Объект 2"/>
          <p:cNvSpPr>
            <a:spLocks noGrp="1"/>
          </p:cNvSpPr>
          <p:nvPr>
            <p:ph idx="1"/>
          </p:nvPr>
        </p:nvSpPr>
        <p:spPr>
          <a:xfrm>
            <a:off x="604466" y="2466409"/>
            <a:ext cx="8153400" cy="4024125"/>
          </a:xfrm>
        </p:spPr>
        <p:txBody>
          <a:bodyPr>
            <a:normAutofit fontScale="92500" lnSpcReduction="10000"/>
          </a:bodyPr>
          <a:lstStyle/>
          <a:p>
            <a:pPr marL="0" indent="0">
              <a:buNone/>
            </a:pPr>
            <a:r>
              <a:rPr lang="ru-RU" b="1" dirty="0" smtClean="0"/>
              <a:t>Существуют также имена </a:t>
            </a:r>
            <a:r>
              <a:rPr lang="ru-RU" b="1" dirty="0"/>
              <a:t>су­ще­стви­тель­ные, име­ю­щие форму толь­ко мно­же­ствен­но­го </a:t>
            </a:r>
            <a:r>
              <a:rPr lang="ru-RU" b="1" dirty="0" smtClean="0"/>
              <a:t>числа:</a:t>
            </a:r>
            <a:endParaRPr lang="ru-RU" b="1" dirty="0"/>
          </a:p>
          <a:p>
            <a:r>
              <a:rPr lang="ru-RU" dirty="0" smtClean="0"/>
              <a:t> </a:t>
            </a:r>
            <a:r>
              <a:rPr lang="ru-RU" dirty="0"/>
              <a:t>ве­ще­ствен­ные имена су­ще­стви­тель­ные: </a:t>
            </a:r>
            <a:r>
              <a:rPr lang="ru-RU" i="1" dirty="0"/>
              <a:t>чер­ни­ла, очист­ки</a:t>
            </a:r>
            <a:r>
              <a:rPr lang="ru-RU" dirty="0"/>
              <a:t>;</a:t>
            </a:r>
          </a:p>
          <a:p>
            <a:r>
              <a:rPr lang="ru-RU" dirty="0" smtClean="0"/>
              <a:t> </a:t>
            </a:r>
            <a:r>
              <a:rPr lang="ru-RU" dirty="0"/>
              <a:t>от­вле­чён­ные имена су­ще­стви­тель­ные: </a:t>
            </a:r>
            <a:r>
              <a:rPr lang="ru-RU" i="1" dirty="0"/>
              <a:t>име­ни­ны, вы­бо­ры</a:t>
            </a:r>
            <a:r>
              <a:rPr lang="ru-RU" dirty="0"/>
              <a:t>;</a:t>
            </a:r>
          </a:p>
          <a:p>
            <a:r>
              <a:rPr lang="ru-RU" dirty="0" smtClean="0"/>
              <a:t> </a:t>
            </a:r>
            <a:r>
              <a:rPr lang="ru-RU" dirty="0"/>
              <a:t>со­би­ра­тель­ные имена су­ще­стви­тель­ные: </a:t>
            </a:r>
            <a:r>
              <a:rPr lang="ru-RU" i="1" dirty="0"/>
              <a:t>день­ги, дебри</a:t>
            </a:r>
            <a:r>
              <a:rPr lang="ru-RU" dirty="0"/>
              <a:t>;</a:t>
            </a:r>
          </a:p>
          <a:p>
            <a:r>
              <a:rPr lang="ru-RU" dirty="0" smtClean="0"/>
              <a:t> </a:t>
            </a:r>
            <a:r>
              <a:rPr lang="ru-RU" dirty="0"/>
              <a:t>имена соб­ствен­ные: </a:t>
            </a:r>
            <a:r>
              <a:rPr lang="ru-RU" i="1" dirty="0"/>
              <a:t>Кар­па­ты, роман «Бесы»</a:t>
            </a:r>
            <a:r>
              <a:rPr lang="ru-RU" dirty="0"/>
              <a:t>;</a:t>
            </a:r>
          </a:p>
          <a:p>
            <a:r>
              <a:rPr lang="ru-RU" dirty="0" smtClean="0"/>
              <a:t> </a:t>
            </a:r>
            <a:r>
              <a:rPr lang="ru-RU" dirty="0"/>
              <a:t>слова, обо­зна­ча­ю­щие пар­ные пред­ме­ты: </a:t>
            </a:r>
            <a:r>
              <a:rPr lang="ru-RU" i="1" dirty="0"/>
              <a:t>очки, брюки</a:t>
            </a:r>
            <a:r>
              <a:rPr lang="ru-RU" dirty="0"/>
              <a:t>;</a:t>
            </a:r>
          </a:p>
          <a:p>
            <a:r>
              <a:rPr lang="ru-RU" dirty="0" smtClean="0"/>
              <a:t> </a:t>
            </a:r>
            <a:r>
              <a:rPr lang="ru-RU" dirty="0"/>
              <a:t>на­зва­ния от­рез­ков вре­ме­ни: </a:t>
            </a:r>
            <a:r>
              <a:rPr lang="ru-RU" i="1" dirty="0"/>
              <a:t>сутки, ка­ни­ку­лы</a:t>
            </a:r>
            <a:r>
              <a:rPr lang="ru-RU" dirty="0"/>
              <a:t>.</a:t>
            </a:r>
          </a:p>
          <a:p>
            <a:pPr marL="0" indent="0">
              <a:buNone/>
            </a:pPr>
            <a:endParaRPr lang="ru-RU" dirty="0"/>
          </a:p>
        </p:txBody>
      </p:sp>
      <p:pic>
        <p:nvPicPr>
          <p:cNvPr id="5122" name="Picture 2" descr="Картинки по запросу чернил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757866" y="2194560"/>
            <a:ext cx="3137572" cy="4001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93586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Число имен существительных </a:t>
            </a:r>
          </a:p>
        </p:txBody>
      </p:sp>
      <p:sp>
        <p:nvSpPr>
          <p:cNvPr id="3" name="Объект 2"/>
          <p:cNvSpPr>
            <a:spLocks noGrp="1"/>
          </p:cNvSpPr>
          <p:nvPr>
            <p:ph idx="1"/>
          </p:nvPr>
        </p:nvSpPr>
        <p:spPr>
          <a:xfrm>
            <a:off x="4374292" y="2194560"/>
            <a:ext cx="7131908" cy="4502802"/>
          </a:xfrm>
        </p:spPr>
        <p:txBody>
          <a:bodyPr/>
          <a:lstStyle/>
          <a:p>
            <a:pPr marL="0" indent="0">
              <a:buNone/>
            </a:pPr>
            <a:r>
              <a:rPr lang="ru-RU" b="1" dirty="0" smtClean="0"/>
              <a:t>Некоторые мена </a:t>
            </a:r>
            <a:r>
              <a:rPr lang="ru-RU" b="1" dirty="0"/>
              <a:t>су­ще­стви­тель­ные, </a:t>
            </a:r>
            <a:r>
              <a:rPr lang="ru-RU" b="1" dirty="0" smtClean="0"/>
              <a:t>име­ю­т </a:t>
            </a:r>
            <a:r>
              <a:rPr lang="ru-RU" b="1" dirty="0"/>
              <a:t>форму толь­ко един­ствен­но­го </a:t>
            </a:r>
            <a:r>
              <a:rPr lang="ru-RU" b="1" dirty="0" smtClean="0"/>
              <a:t>числа:</a:t>
            </a:r>
            <a:endParaRPr lang="ru-RU" b="1" dirty="0"/>
          </a:p>
          <a:p>
            <a:r>
              <a:rPr lang="ru-RU" dirty="0" smtClean="0"/>
              <a:t>боль­шин­ство </a:t>
            </a:r>
            <a:r>
              <a:rPr lang="ru-RU" dirty="0"/>
              <a:t>ве­ще­ствен­ных имен су­ще­стви­тель­ных: </a:t>
            </a:r>
            <a:r>
              <a:rPr lang="ru-RU" i="1" dirty="0"/>
              <a:t>жем­чуг, сме­та­на;</a:t>
            </a:r>
            <a:endParaRPr lang="ru-RU" dirty="0"/>
          </a:p>
          <a:p>
            <a:r>
              <a:rPr lang="ru-RU" dirty="0" smtClean="0"/>
              <a:t>боль­шин­ство </a:t>
            </a:r>
            <a:r>
              <a:rPr lang="ru-RU" dirty="0"/>
              <a:t>от­вле­чён­ных имен су­ще­стви­тель­ных: </a:t>
            </a:r>
            <a:r>
              <a:rPr lang="ru-RU" i="1" dirty="0"/>
              <a:t>добро, ве­се­лье;</a:t>
            </a:r>
            <a:endParaRPr lang="ru-RU" dirty="0"/>
          </a:p>
          <a:p>
            <a:r>
              <a:rPr lang="ru-RU" dirty="0" smtClean="0"/>
              <a:t>боль­шин­ство </a:t>
            </a:r>
            <a:r>
              <a:rPr lang="ru-RU" dirty="0"/>
              <a:t>со­би­ра­тель­ных имен су­ще­стви­тель­ных: </a:t>
            </a:r>
            <a:r>
              <a:rPr lang="ru-RU" i="1" dirty="0"/>
              <a:t>зве­рьё, де­тво­ра;</a:t>
            </a:r>
            <a:endParaRPr lang="ru-RU" dirty="0"/>
          </a:p>
          <a:p>
            <a:r>
              <a:rPr lang="ru-RU" dirty="0" smtClean="0"/>
              <a:t>боль­шин­ство </a:t>
            </a:r>
            <a:r>
              <a:rPr lang="ru-RU" dirty="0"/>
              <a:t>имён соб­ствен­ных: </a:t>
            </a:r>
            <a:r>
              <a:rPr lang="ru-RU" i="1" dirty="0"/>
              <a:t>Во­ро­неж, Урал.</a:t>
            </a:r>
            <a:endParaRPr lang="ru-RU" dirty="0"/>
          </a:p>
          <a:p>
            <a:endParaRPr lang="ru-RU" dirty="0"/>
          </a:p>
        </p:txBody>
      </p:sp>
      <p:pic>
        <p:nvPicPr>
          <p:cNvPr id="6148" name="Picture 4" descr="Картинки по запросу жемчуг"/>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295" y="3031525"/>
            <a:ext cx="4347997" cy="24457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13109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Падеж имен существительных</a:t>
            </a:r>
            <a:endParaRPr lang="ru-RU" dirty="0"/>
          </a:p>
        </p:txBody>
      </p:sp>
      <p:sp>
        <p:nvSpPr>
          <p:cNvPr id="3" name="Объект 2"/>
          <p:cNvSpPr>
            <a:spLocks noGrp="1"/>
          </p:cNvSpPr>
          <p:nvPr>
            <p:ph idx="1"/>
          </p:nvPr>
        </p:nvSpPr>
        <p:spPr>
          <a:xfrm>
            <a:off x="749643" y="2842054"/>
            <a:ext cx="5731476" cy="2758793"/>
          </a:xfrm>
        </p:spPr>
        <p:txBody>
          <a:bodyPr/>
          <a:lstStyle/>
          <a:p>
            <a:r>
              <a:rPr lang="ru-RU" b="1" dirty="0" smtClean="0"/>
              <a:t>Именительный</a:t>
            </a:r>
            <a:r>
              <a:rPr lang="ru-RU" dirty="0" smtClean="0"/>
              <a:t>- </a:t>
            </a:r>
            <a:r>
              <a:rPr lang="ru-RU" dirty="0" err="1" smtClean="0"/>
              <a:t>Кто?Что</a:t>
            </a:r>
            <a:r>
              <a:rPr lang="ru-RU" dirty="0" smtClean="0"/>
              <a:t>?</a:t>
            </a:r>
          </a:p>
          <a:p>
            <a:r>
              <a:rPr lang="ru-RU" b="1" dirty="0" smtClean="0"/>
              <a:t>Родительный</a:t>
            </a:r>
            <a:r>
              <a:rPr lang="ru-RU" dirty="0" smtClean="0"/>
              <a:t>(нет)- </a:t>
            </a:r>
            <a:r>
              <a:rPr lang="ru-RU" dirty="0" err="1" smtClean="0"/>
              <a:t>Кого?Чего</a:t>
            </a:r>
            <a:r>
              <a:rPr lang="ru-RU" dirty="0" smtClean="0"/>
              <a:t>?</a:t>
            </a:r>
          </a:p>
          <a:p>
            <a:r>
              <a:rPr lang="ru-RU" b="1" dirty="0" smtClean="0"/>
              <a:t>Дательный</a:t>
            </a:r>
            <a:r>
              <a:rPr lang="ru-RU" dirty="0" smtClean="0"/>
              <a:t>(дать)- </a:t>
            </a:r>
            <a:r>
              <a:rPr lang="ru-RU" dirty="0" err="1" smtClean="0"/>
              <a:t>Кому?Чему</a:t>
            </a:r>
            <a:r>
              <a:rPr lang="ru-RU" dirty="0" smtClean="0"/>
              <a:t>?</a:t>
            </a:r>
          </a:p>
          <a:p>
            <a:r>
              <a:rPr lang="ru-RU" b="1" dirty="0" smtClean="0"/>
              <a:t>Винительный</a:t>
            </a:r>
            <a:r>
              <a:rPr lang="ru-RU" dirty="0" smtClean="0"/>
              <a:t>(вижу)-</a:t>
            </a:r>
            <a:r>
              <a:rPr lang="ru-RU" dirty="0" err="1" smtClean="0"/>
              <a:t>Кото?Что</a:t>
            </a:r>
            <a:r>
              <a:rPr lang="ru-RU" dirty="0" smtClean="0"/>
              <a:t>?</a:t>
            </a:r>
          </a:p>
          <a:p>
            <a:r>
              <a:rPr lang="ru-RU" b="1" dirty="0" smtClean="0"/>
              <a:t>Творительный</a:t>
            </a:r>
            <a:r>
              <a:rPr lang="ru-RU" dirty="0" smtClean="0"/>
              <a:t>(горжусь)- </a:t>
            </a:r>
            <a:r>
              <a:rPr lang="ru-RU" dirty="0" err="1" smtClean="0"/>
              <a:t>Кем?Чем</a:t>
            </a:r>
            <a:r>
              <a:rPr lang="ru-RU" dirty="0" smtClean="0"/>
              <a:t>?</a:t>
            </a:r>
          </a:p>
          <a:p>
            <a:r>
              <a:rPr lang="ru-RU" b="1" dirty="0" smtClean="0"/>
              <a:t>Предложный</a:t>
            </a:r>
            <a:r>
              <a:rPr lang="ru-RU" dirty="0" smtClean="0"/>
              <a:t>(думаю)- О </a:t>
            </a:r>
            <a:r>
              <a:rPr lang="ru-RU" dirty="0" err="1" smtClean="0"/>
              <a:t>ком?О</a:t>
            </a:r>
            <a:r>
              <a:rPr lang="ru-RU" dirty="0" smtClean="0"/>
              <a:t> чем?</a:t>
            </a:r>
          </a:p>
          <a:p>
            <a:pPr marL="0" indent="0">
              <a:buNone/>
            </a:pPr>
            <a:endParaRPr lang="ru-RU" dirty="0"/>
          </a:p>
        </p:txBody>
      </p:sp>
      <p:sp>
        <p:nvSpPr>
          <p:cNvPr id="4" name="TextBox 3"/>
          <p:cNvSpPr txBox="1"/>
          <p:nvPr/>
        </p:nvSpPr>
        <p:spPr>
          <a:xfrm>
            <a:off x="749643" y="2126733"/>
            <a:ext cx="10873946" cy="523220"/>
          </a:xfrm>
          <a:prstGeom prst="rect">
            <a:avLst/>
          </a:prstGeom>
          <a:noFill/>
        </p:spPr>
        <p:txBody>
          <a:bodyPr wrap="square" rtlCol="0">
            <a:spAutoFit/>
          </a:bodyPr>
          <a:lstStyle/>
          <a:p>
            <a:r>
              <a:rPr lang="ru-RU" sz="2800" dirty="0" smtClean="0"/>
              <a:t>Имена существительные изменяются по падежам: </a:t>
            </a:r>
          </a:p>
        </p:txBody>
      </p:sp>
      <p:pic>
        <p:nvPicPr>
          <p:cNvPr id="7170" name="Picture 2" descr="Картинки по запросу склонение по падежам"/>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521146" y="2842053"/>
            <a:ext cx="4060694" cy="275879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7364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Синтаксические признаки</a:t>
            </a:r>
            <a:endParaRPr lang="ru-RU" dirty="0"/>
          </a:p>
        </p:txBody>
      </p:sp>
      <p:sp>
        <p:nvSpPr>
          <p:cNvPr id="3" name="Объект 2"/>
          <p:cNvSpPr>
            <a:spLocks noGrp="1"/>
          </p:cNvSpPr>
          <p:nvPr>
            <p:ph idx="1"/>
          </p:nvPr>
        </p:nvSpPr>
        <p:spPr>
          <a:xfrm>
            <a:off x="669324" y="2433457"/>
            <a:ext cx="5690286" cy="4024125"/>
          </a:xfrm>
        </p:spPr>
        <p:txBody>
          <a:bodyPr/>
          <a:lstStyle/>
          <a:p>
            <a:r>
              <a:rPr lang="ru-RU" dirty="0"/>
              <a:t>В предложении существительные чаще всего бывают подлежащими или дополнениями</a:t>
            </a:r>
            <a:r>
              <a:rPr lang="ru-RU" dirty="0" smtClean="0"/>
              <a:t>.</a:t>
            </a:r>
          </a:p>
          <a:p>
            <a:r>
              <a:rPr lang="ru-RU" dirty="0"/>
              <a:t>Существительное часто зависит от глагола и ставится при нём в определённом падеже</a:t>
            </a:r>
            <a:r>
              <a:rPr lang="ru-RU" dirty="0" smtClean="0"/>
              <a:t>.</a:t>
            </a:r>
          </a:p>
          <a:p>
            <a:r>
              <a:rPr lang="ru-RU" dirty="0"/>
              <a:t>Существительные могут распространяться прилагательными и другими существительными в косвенном падеже.</a:t>
            </a:r>
          </a:p>
        </p:txBody>
      </p:sp>
      <p:pic>
        <p:nvPicPr>
          <p:cNvPr id="8194" name="Picture 2" descr="Картинки по запросу Песик в очках"/>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10892" y="2433456"/>
            <a:ext cx="5004546" cy="33330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13307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След самолета">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101</TotalTime>
  <Words>303</Words>
  <Application>Microsoft Office PowerPoint</Application>
  <PresentationFormat>Произвольный</PresentationFormat>
  <Paragraphs>93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След самолета</vt:lpstr>
      <vt:lpstr>Слайд 1</vt:lpstr>
      <vt:lpstr>Общее грамматическое значение</vt:lpstr>
      <vt:lpstr>Морфологические признаки </vt:lpstr>
      <vt:lpstr>Род имен существительных</vt:lpstr>
      <vt:lpstr>Число имен существительных </vt:lpstr>
      <vt:lpstr>Число имен существительных </vt:lpstr>
      <vt:lpstr>Число имен существительных </vt:lpstr>
      <vt:lpstr>Падеж имен существительных</vt:lpstr>
      <vt:lpstr>Синтаксические признаки</vt:lpstr>
      <vt:lpstr>Лексическое значение</vt:lpstr>
      <vt:lpstr>Лексическое значение</vt:lpstr>
      <vt:lpstr>Значение существительных</vt:lpstr>
      <vt:lpstr>Одушевленность  </vt:lpstr>
      <vt:lpstr>Одушивленность</vt:lpstr>
      <vt:lpstr>Одушевленность </vt:lpstr>
      <vt:lpstr>Морфологически разбор</vt:lpstr>
      <vt:lpstr>Слайд 17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Имя Существительное</dc:title>
  <dc:creator>Малышка</dc:creator>
  <cp:lastModifiedBy>Леонид</cp:lastModifiedBy>
  <cp:revision>12</cp:revision>
  <dcterms:created xsi:type="dcterms:W3CDTF">2016-12-11T19:14:59Z</dcterms:created>
  <dcterms:modified xsi:type="dcterms:W3CDTF">2017-06-06T09:35:40Z</dcterms:modified>
</cp:coreProperties>
</file>