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99" r:id="rId4"/>
    <p:sldId id="296" r:id="rId5"/>
    <p:sldId id="265" r:id="rId6"/>
    <p:sldId id="267" r:id="rId7"/>
    <p:sldId id="297" r:id="rId8"/>
    <p:sldId id="300" r:id="rId9"/>
    <p:sldId id="301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AA69D-3DCE-49BE-ABED-85469B21266A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F9D04-7949-4EFD-B51E-755EFDFFF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706E52-2B9A-4F1B-834B-74641DF33FBE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Саша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Саша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ea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071678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</a:t>
            </a:r>
            <a:r>
              <a:rPr lang="ru-RU" dirty="0" smtClean="0"/>
              <a:t>интерактивных методов обучения в условиях </a:t>
            </a:r>
            <a:r>
              <a:rPr lang="ru-RU" dirty="0" smtClean="0"/>
              <a:t>реализации </a:t>
            </a:r>
            <a:r>
              <a:rPr lang="ru-RU" dirty="0" smtClean="0"/>
              <a:t>ФГОС ООО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500034" y="142852"/>
            <a:ext cx="8286808" cy="85725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Положительные и отрицательные стороны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интерактивных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методов обучения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8" name="Group 2"/>
          <p:cNvGraphicFramePr>
            <a:graphicFrameLocks noGrp="1"/>
          </p:cNvGraphicFramePr>
          <p:nvPr/>
        </p:nvGraphicFramePr>
        <p:xfrm>
          <a:off x="357158" y="1142984"/>
          <a:ext cx="8232775" cy="5380228"/>
        </p:xfrm>
        <a:graphic>
          <a:graphicData uri="http://schemas.openxmlformats.org/drawingml/2006/table">
            <a:tbl>
              <a:tblPr/>
              <a:tblGrid>
                <a:gridCol w="4117975"/>
                <a:gridCol w="4114800"/>
              </a:tblGrid>
              <a:tr h="7461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Положительные стороны</a:t>
                      </a:r>
                    </a:p>
                  </a:txBody>
                  <a:tcPr marL="68760" marR="68760" marT="96696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Отрицательные стороны</a:t>
                      </a:r>
                    </a:p>
                  </a:txBody>
                  <a:tcPr marL="68760" marR="68760" marT="72576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6FC6"/>
                    </a:solidFill>
                  </a:tcPr>
                </a:tc>
              </a:tr>
              <a:tr h="1381125"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Constantia" pitchFamily="18" charset="0"/>
                        <a:buChar char="+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Расширение ресурсной базы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6" charset="2"/>
                        <a:buChar char="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Вероятность поверхностного рассмотрения темы при недостаточном уровне подготовленности обучающихся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Constantia" pitchFamily="18" charset="0"/>
                        <a:buChar char="+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Высокая степень мотивации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6" charset="2"/>
                        <a:buChar char="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Трудности установления дисциплины и ее поддержания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Constantia" pitchFamily="18" charset="0"/>
                        <a:buChar char="+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Максимальная индивидуализация обучения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6" charset="2"/>
                        <a:buChar char="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Строгий лимит обучающихся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Constantia" pitchFamily="18" charset="0"/>
                        <a:buChar char="+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Акцент на деятельность, практику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6" charset="2"/>
                        <a:buChar char="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Объем изучаемого материала небольшой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Constantia" pitchFamily="18" charset="0"/>
                        <a:buChar char="+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Широкие возможности для творчества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6" charset="2"/>
                        <a:buChar char="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Требуется большое количество времени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Constantia" pitchFamily="18" charset="0"/>
                        <a:buChar char="+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Прочность усвоения материала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282575" marR="0" lvl="0" indent="-282575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Symbol" pitchFamily="16" charset="2"/>
                        <a:buChar char=""/>
                        <a:tabLst>
                          <a:tab pos="282575" algn="l"/>
                          <a:tab pos="730250" algn="l"/>
                          <a:tab pos="1179513" algn="l"/>
                          <a:tab pos="1628775" algn="l"/>
                          <a:tab pos="2078038" algn="l"/>
                          <a:tab pos="2527300" algn="l"/>
                          <a:tab pos="2976563" algn="l"/>
                          <a:tab pos="3425825" algn="l"/>
                          <a:tab pos="3875088" algn="l"/>
                          <a:tab pos="4324350" algn="l"/>
                          <a:tab pos="4773613" algn="l"/>
                          <a:tab pos="5222875" algn="l"/>
                          <a:tab pos="5672138" algn="l"/>
                          <a:tab pos="6121400" algn="l"/>
                          <a:tab pos="6570663" algn="l"/>
                          <a:tab pos="7019925" algn="l"/>
                          <a:tab pos="7469188" algn="l"/>
                          <a:tab pos="7918450" algn="l"/>
                          <a:tab pos="8367713" algn="l"/>
                          <a:tab pos="8816975" algn="l"/>
                          <a:tab pos="9266238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Lucida Sans Unicode" pitchFamily="34" charset="0"/>
                          <a:cs typeface="Lucida Sans Unicode" pitchFamily="34" charset="0"/>
                        </a:rPr>
                        <a:t>Сложность индивидуального оценивания</a:t>
                      </a:r>
                    </a:p>
                  </a:txBody>
                  <a:tcPr marL="68760" marR="68760" marT="54432" marB="0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условиях перехода общеобразовательных школ на ФГОС  перед учителями ставятся задачи формирования знаний в соответствии с новыми стандартами, формирование универсальных действий, обеспечивающих все учебные предметы, формирование компетенций, позволяющих ученикам действовать в новой обстановке на качественно высоком уровне.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Переход образования на обучение по Федеральным государственным Стандартам второго поколения требует от педагогов абсолютно нового подхода к организации обучения.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Интерактив</a:t>
            </a:r>
            <a:r>
              <a:rPr lang="ru-RU" dirty="0" smtClean="0"/>
              <a:t> (англ. </a:t>
            </a:r>
            <a:r>
              <a:rPr lang="en-GB" dirty="0" smtClean="0"/>
              <a:t>Interaction – </a:t>
            </a:r>
            <a:r>
              <a:rPr lang="ru-RU" dirty="0" smtClean="0"/>
              <a:t>взаимодействие)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32061"/>
            <a:ext cx="8643998" cy="4525963"/>
          </a:xfrm>
        </p:spPr>
        <p:txBody>
          <a:bodyPr/>
          <a:lstStyle/>
          <a:p>
            <a:pPr marL="0" indent="342900">
              <a:spcBef>
                <a:spcPts val="0"/>
              </a:spcBef>
              <a:buNone/>
            </a:pPr>
            <a:r>
              <a:rPr lang="ru-RU" dirty="0" smtClean="0"/>
              <a:t>Интерактивное обучение – способ познания, основанный на активном взаимодействии учащихся с учебным окружением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785786" y="357166"/>
            <a:ext cx="7848600" cy="5095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Виды методов обучения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714348" y="1285860"/>
            <a:ext cx="2160588" cy="533400"/>
          </a:xfrm>
          <a:noFill/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Arial Unicode MS" pitchFamily="34" charset="-128"/>
              </a:rPr>
              <a:t>Пассивные</a:t>
            </a:r>
            <a:r>
              <a:rPr lang="ru-RU" sz="2000" b="1" dirty="0" smtClean="0">
                <a:latin typeface="Arial Unicode MS" pitchFamily="34" charset="-128"/>
              </a:rPr>
              <a:t> 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552441" y="1928802"/>
            <a:ext cx="2662237" cy="1735137"/>
            <a:chOff x="468313" y="2636838"/>
            <a:chExt cx="2662237" cy="1735137"/>
          </a:xfrm>
        </p:grpSpPr>
        <p:sp>
          <p:nvSpPr>
            <p:cNvPr id="10246" name="Text Box 8"/>
            <p:cNvSpPr txBox="1">
              <a:spLocks noChangeArrowheads="1"/>
            </p:cNvSpPr>
            <p:nvPr/>
          </p:nvSpPr>
          <p:spPr bwMode="auto">
            <a:xfrm>
              <a:off x="468313" y="3284538"/>
              <a:ext cx="11525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cs typeface="Arial" charset="0"/>
                </a:rPr>
                <a:t>Педагог</a:t>
              </a:r>
            </a:p>
          </p:txBody>
        </p:sp>
        <p:sp>
          <p:nvSpPr>
            <p:cNvPr id="10247" name="Text Box 9"/>
            <p:cNvSpPr txBox="1">
              <a:spLocks noChangeArrowheads="1"/>
            </p:cNvSpPr>
            <p:nvPr/>
          </p:nvSpPr>
          <p:spPr bwMode="auto">
            <a:xfrm>
              <a:off x="1547813" y="4005263"/>
              <a:ext cx="10795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cs typeface="Arial" charset="0"/>
                </a:rPr>
                <a:t>Ученик</a:t>
              </a:r>
            </a:p>
          </p:txBody>
        </p:sp>
        <p:sp>
          <p:nvSpPr>
            <p:cNvPr id="10248" name="Text Box 10"/>
            <p:cNvSpPr txBox="1">
              <a:spLocks noChangeArrowheads="1"/>
            </p:cNvSpPr>
            <p:nvPr/>
          </p:nvSpPr>
          <p:spPr bwMode="auto">
            <a:xfrm>
              <a:off x="2051050" y="3284538"/>
              <a:ext cx="10795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cs typeface="Arial" charset="0"/>
                </a:rPr>
                <a:t>Ученик</a:t>
              </a:r>
            </a:p>
          </p:txBody>
        </p:sp>
        <p:sp>
          <p:nvSpPr>
            <p:cNvPr id="10249" name="Text Box 11"/>
            <p:cNvSpPr txBox="1">
              <a:spLocks noChangeArrowheads="1"/>
            </p:cNvSpPr>
            <p:nvPr/>
          </p:nvSpPr>
          <p:spPr bwMode="auto">
            <a:xfrm>
              <a:off x="1619250" y="2636838"/>
              <a:ext cx="10795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cs typeface="Arial" charset="0"/>
                </a:rPr>
                <a:t>Ученик</a:t>
              </a:r>
            </a:p>
          </p:txBody>
        </p:sp>
        <p:sp>
          <p:nvSpPr>
            <p:cNvPr id="10250" name="Line 12"/>
            <p:cNvSpPr>
              <a:spLocks noChangeShapeType="1"/>
            </p:cNvSpPr>
            <p:nvPr/>
          </p:nvSpPr>
          <p:spPr bwMode="auto">
            <a:xfrm>
              <a:off x="1547813" y="3573463"/>
              <a:ext cx="647700" cy="50323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Line 13"/>
            <p:cNvSpPr>
              <a:spLocks noChangeShapeType="1"/>
            </p:cNvSpPr>
            <p:nvPr/>
          </p:nvSpPr>
          <p:spPr bwMode="auto">
            <a:xfrm>
              <a:off x="1547813" y="3500438"/>
              <a:ext cx="57785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16"/>
            <p:cNvSpPr>
              <a:spLocks noChangeShapeType="1"/>
            </p:cNvSpPr>
            <p:nvPr/>
          </p:nvSpPr>
          <p:spPr bwMode="auto">
            <a:xfrm flipV="1">
              <a:off x="1547813" y="2997200"/>
              <a:ext cx="576262" cy="44926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3000364" y="4143380"/>
            <a:ext cx="3095626" cy="2239962"/>
            <a:chOff x="5651500" y="1268413"/>
            <a:chExt cx="3095626" cy="2239962"/>
          </a:xfrm>
        </p:grpSpPr>
        <p:sp>
          <p:nvSpPr>
            <p:cNvPr id="10245" name="Rectangle 5"/>
            <p:cNvSpPr>
              <a:spLocks/>
            </p:cNvSpPr>
            <p:nvPr/>
          </p:nvSpPr>
          <p:spPr bwMode="auto">
            <a:xfrm>
              <a:off x="5722938" y="1268413"/>
              <a:ext cx="3024188" cy="5334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ru-RU" sz="2800" b="1" dirty="0">
                  <a:latin typeface="Calibri" pitchFamily="34" charset="0"/>
                  <a:cs typeface="Arial" charset="0"/>
                </a:rPr>
                <a:t>Интерактивные</a:t>
              </a:r>
              <a:r>
                <a:rPr lang="ru-RU" sz="2800" dirty="0">
                  <a:latin typeface="Calibri" pitchFamily="34" charset="0"/>
                  <a:cs typeface="Arial" charset="0"/>
                </a:rPr>
                <a:t> </a:t>
              </a:r>
            </a:p>
          </p:txBody>
        </p:sp>
        <p:sp>
          <p:nvSpPr>
            <p:cNvPr id="10253" name="Text Box 17"/>
            <p:cNvSpPr txBox="1">
              <a:spLocks noChangeArrowheads="1"/>
            </p:cNvSpPr>
            <p:nvPr/>
          </p:nvSpPr>
          <p:spPr bwMode="auto">
            <a:xfrm>
              <a:off x="5651500" y="2565400"/>
              <a:ext cx="11525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cs typeface="Arial" charset="0"/>
                </a:rPr>
                <a:t>Педагог</a:t>
              </a:r>
            </a:p>
          </p:txBody>
        </p:sp>
        <p:sp>
          <p:nvSpPr>
            <p:cNvPr id="10254" name="Text Box 18"/>
            <p:cNvSpPr txBox="1">
              <a:spLocks noChangeArrowheads="1"/>
            </p:cNvSpPr>
            <p:nvPr/>
          </p:nvSpPr>
          <p:spPr bwMode="auto">
            <a:xfrm>
              <a:off x="6732588" y="3141663"/>
              <a:ext cx="10795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cs typeface="Arial" charset="0"/>
                </a:rPr>
                <a:t>Ученик</a:t>
              </a:r>
            </a:p>
          </p:txBody>
        </p:sp>
        <p:sp>
          <p:nvSpPr>
            <p:cNvPr id="10255" name="Text Box 19"/>
            <p:cNvSpPr txBox="1">
              <a:spLocks noChangeArrowheads="1"/>
            </p:cNvSpPr>
            <p:nvPr/>
          </p:nvSpPr>
          <p:spPr bwMode="auto">
            <a:xfrm>
              <a:off x="7667625" y="2565400"/>
              <a:ext cx="10795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cs typeface="Arial" charset="0"/>
                </a:rPr>
                <a:t>Ученик</a:t>
              </a:r>
            </a:p>
          </p:txBody>
        </p:sp>
        <p:sp>
          <p:nvSpPr>
            <p:cNvPr id="10256" name="Text Box 20"/>
            <p:cNvSpPr txBox="1">
              <a:spLocks noChangeArrowheads="1"/>
            </p:cNvSpPr>
            <p:nvPr/>
          </p:nvSpPr>
          <p:spPr bwMode="auto">
            <a:xfrm>
              <a:off x="6804025" y="1844675"/>
              <a:ext cx="10795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cs typeface="Arial" charset="0"/>
                </a:rPr>
                <a:t>Ученик</a:t>
              </a:r>
            </a:p>
          </p:txBody>
        </p:sp>
        <p:sp>
          <p:nvSpPr>
            <p:cNvPr id="10257" name="Line 21"/>
            <p:cNvSpPr>
              <a:spLocks noChangeShapeType="1"/>
            </p:cNvSpPr>
            <p:nvPr/>
          </p:nvSpPr>
          <p:spPr bwMode="auto">
            <a:xfrm>
              <a:off x="6227763" y="2924175"/>
              <a:ext cx="576262" cy="36036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22"/>
            <p:cNvSpPr>
              <a:spLocks noChangeShapeType="1"/>
            </p:cNvSpPr>
            <p:nvPr/>
          </p:nvSpPr>
          <p:spPr bwMode="auto">
            <a:xfrm>
              <a:off x="6732588" y="2708275"/>
              <a:ext cx="1009650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23"/>
            <p:cNvSpPr>
              <a:spLocks noChangeShapeType="1"/>
            </p:cNvSpPr>
            <p:nvPr/>
          </p:nvSpPr>
          <p:spPr bwMode="auto">
            <a:xfrm flipV="1">
              <a:off x="6372225" y="2205038"/>
              <a:ext cx="576263" cy="43180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27"/>
            <p:cNvSpPr>
              <a:spLocks noChangeShapeType="1"/>
            </p:cNvSpPr>
            <p:nvPr/>
          </p:nvSpPr>
          <p:spPr bwMode="auto">
            <a:xfrm flipH="1" flipV="1">
              <a:off x="6084888" y="2997200"/>
              <a:ext cx="576262" cy="36036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28"/>
            <p:cNvSpPr>
              <a:spLocks noChangeShapeType="1"/>
            </p:cNvSpPr>
            <p:nvPr/>
          </p:nvSpPr>
          <p:spPr bwMode="auto">
            <a:xfrm flipH="1">
              <a:off x="6084888" y="2133600"/>
              <a:ext cx="647700" cy="504825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29"/>
            <p:cNvSpPr>
              <a:spLocks noChangeShapeType="1"/>
            </p:cNvSpPr>
            <p:nvPr/>
          </p:nvSpPr>
          <p:spPr bwMode="auto">
            <a:xfrm flipH="1">
              <a:off x="6732588" y="2852738"/>
              <a:ext cx="936625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30"/>
            <p:cNvSpPr>
              <a:spLocks noChangeShapeType="1"/>
            </p:cNvSpPr>
            <p:nvPr/>
          </p:nvSpPr>
          <p:spPr bwMode="auto">
            <a:xfrm>
              <a:off x="7812088" y="2205038"/>
              <a:ext cx="504825" cy="431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Line 31"/>
            <p:cNvSpPr>
              <a:spLocks noChangeShapeType="1"/>
            </p:cNvSpPr>
            <p:nvPr/>
          </p:nvSpPr>
          <p:spPr bwMode="auto">
            <a:xfrm flipH="1">
              <a:off x="7740650" y="2924175"/>
              <a:ext cx="576263" cy="431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5643570" y="1214422"/>
            <a:ext cx="3095625" cy="2457449"/>
            <a:chOff x="2916238" y="2706689"/>
            <a:chExt cx="3095625" cy="2457449"/>
          </a:xfrm>
        </p:grpSpPr>
        <p:sp>
          <p:nvSpPr>
            <p:cNvPr id="10244" name="Rectangle 4"/>
            <p:cNvSpPr>
              <a:spLocks/>
            </p:cNvSpPr>
            <p:nvPr/>
          </p:nvSpPr>
          <p:spPr bwMode="auto">
            <a:xfrm>
              <a:off x="3559180" y="2706689"/>
              <a:ext cx="2232025" cy="533400"/>
            </a:xfrm>
            <a:prstGeom prst="rect">
              <a:avLst/>
            </a:prstGeom>
            <a:noFill/>
            <a:ln w="9525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ru-RU" sz="2800" b="1" dirty="0">
                  <a:latin typeface="Calibri" pitchFamily="34" charset="0"/>
                  <a:cs typeface="Arial" charset="0"/>
                </a:rPr>
                <a:t>Активные</a:t>
              </a:r>
              <a:r>
                <a:rPr lang="ru-RU" sz="2800" dirty="0">
                  <a:latin typeface="Calibri" pitchFamily="34" charset="0"/>
                  <a:cs typeface="Arial" charset="0"/>
                </a:rPr>
                <a:t> </a:t>
              </a:r>
            </a:p>
          </p:txBody>
        </p:sp>
        <p:sp>
          <p:nvSpPr>
            <p:cNvPr id="10265" name="Text Box 32"/>
            <p:cNvSpPr txBox="1">
              <a:spLocks noChangeArrowheads="1"/>
            </p:cNvSpPr>
            <p:nvPr/>
          </p:nvSpPr>
          <p:spPr bwMode="auto">
            <a:xfrm>
              <a:off x="2916238" y="4148138"/>
              <a:ext cx="11525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cs typeface="Arial" charset="0"/>
                </a:rPr>
                <a:t>Педагог</a:t>
              </a:r>
            </a:p>
          </p:txBody>
        </p:sp>
        <p:sp>
          <p:nvSpPr>
            <p:cNvPr id="10266" name="Text Box 33"/>
            <p:cNvSpPr txBox="1">
              <a:spLocks noChangeArrowheads="1"/>
            </p:cNvSpPr>
            <p:nvPr/>
          </p:nvSpPr>
          <p:spPr bwMode="auto">
            <a:xfrm>
              <a:off x="3924300" y="4797425"/>
              <a:ext cx="10795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cs typeface="Arial" charset="0"/>
                </a:rPr>
                <a:t>Ученик</a:t>
              </a:r>
            </a:p>
          </p:txBody>
        </p:sp>
        <p:sp>
          <p:nvSpPr>
            <p:cNvPr id="10267" name="Text Box 34"/>
            <p:cNvSpPr txBox="1">
              <a:spLocks noChangeArrowheads="1"/>
            </p:cNvSpPr>
            <p:nvPr/>
          </p:nvSpPr>
          <p:spPr bwMode="auto">
            <a:xfrm>
              <a:off x="4932363" y="4221163"/>
              <a:ext cx="10795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cs typeface="Arial" charset="0"/>
                </a:rPr>
                <a:t>Ученик</a:t>
              </a:r>
            </a:p>
          </p:txBody>
        </p:sp>
        <p:sp>
          <p:nvSpPr>
            <p:cNvPr id="10268" name="Text Box 35"/>
            <p:cNvSpPr txBox="1">
              <a:spLocks noChangeArrowheads="1"/>
            </p:cNvSpPr>
            <p:nvPr/>
          </p:nvSpPr>
          <p:spPr bwMode="auto">
            <a:xfrm>
              <a:off x="3995738" y="3500438"/>
              <a:ext cx="10795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cs typeface="Arial" charset="0"/>
                </a:rPr>
                <a:t>Ученик</a:t>
              </a:r>
            </a:p>
          </p:txBody>
        </p:sp>
        <p:sp>
          <p:nvSpPr>
            <p:cNvPr id="10269" name="Line 36"/>
            <p:cNvSpPr>
              <a:spLocks noChangeShapeType="1"/>
            </p:cNvSpPr>
            <p:nvPr/>
          </p:nvSpPr>
          <p:spPr bwMode="auto">
            <a:xfrm>
              <a:off x="3708400" y="4437063"/>
              <a:ext cx="647700" cy="431800"/>
            </a:xfrm>
            <a:prstGeom prst="line">
              <a:avLst/>
            </a:prstGeom>
            <a:noFill/>
            <a:ln w="2222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Line 37"/>
            <p:cNvSpPr>
              <a:spLocks noChangeShapeType="1"/>
            </p:cNvSpPr>
            <p:nvPr/>
          </p:nvSpPr>
          <p:spPr bwMode="auto">
            <a:xfrm>
              <a:off x="4067175" y="4365625"/>
              <a:ext cx="1009650" cy="0"/>
            </a:xfrm>
            <a:prstGeom prst="line">
              <a:avLst/>
            </a:prstGeom>
            <a:noFill/>
            <a:ln w="2222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Line 38"/>
            <p:cNvSpPr>
              <a:spLocks noChangeShapeType="1"/>
            </p:cNvSpPr>
            <p:nvPr/>
          </p:nvSpPr>
          <p:spPr bwMode="auto">
            <a:xfrm flipV="1">
              <a:off x="3779838" y="3789363"/>
              <a:ext cx="576262" cy="431800"/>
            </a:xfrm>
            <a:prstGeom prst="line">
              <a:avLst/>
            </a:prstGeom>
            <a:noFill/>
            <a:ln w="2222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Line 39"/>
            <p:cNvSpPr>
              <a:spLocks noChangeShapeType="1"/>
            </p:cNvSpPr>
            <p:nvPr/>
          </p:nvSpPr>
          <p:spPr bwMode="auto">
            <a:xfrm flipH="1" flipV="1">
              <a:off x="3419475" y="4508500"/>
              <a:ext cx="576263" cy="360363"/>
            </a:xfrm>
            <a:prstGeom prst="line">
              <a:avLst/>
            </a:prstGeom>
            <a:noFill/>
            <a:ln w="2222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Line 40"/>
            <p:cNvSpPr>
              <a:spLocks noChangeShapeType="1"/>
            </p:cNvSpPr>
            <p:nvPr/>
          </p:nvSpPr>
          <p:spPr bwMode="auto">
            <a:xfrm flipH="1">
              <a:off x="3492500" y="3644900"/>
              <a:ext cx="647700" cy="504825"/>
            </a:xfrm>
            <a:prstGeom prst="line">
              <a:avLst/>
            </a:prstGeom>
            <a:noFill/>
            <a:ln w="2222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Line 41"/>
            <p:cNvSpPr>
              <a:spLocks noChangeShapeType="1"/>
            </p:cNvSpPr>
            <p:nvPr/>
          </p:nvSpPr>
          <p:spPr bwMode="auto">
            <a:xfrm flipH="1">
              <a:off x="4067175" y="4508500"/>
              <a:ext cx="936625" cy="0"/>
            </a:xfrm>
            <a:prstGeom prst="line">
              <a:avLst/>
            </a:prstGeom>
            <a:noFill/>
            <a:ln w="2222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 descr="C:\Users\ион\Desktop\Конф2100 13-я 2009 год\Рисунки к конференции\bad boys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8286750" cy="564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214290"/>
            <a:ext cx="8534400" cy="801688"/>
          </a:xfrm>
          <a:prstGeom prst="rect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Чему учат традиционные уроки?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8534400" cy="801688"/>
          </a:xfrm>
          <a:solidFill>
            <a:srgbClr val="66FF33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dirty="0" smtClean="0"/>
              <a:t>Чему призваны научить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уроки при реализации ФГОС?</a:t>
            </a:r>
            <a:endParaRPr lang="ru-RU" dirty="0" smtClean="0"/>
          </a:p>
        </p:txBody>
      </p:sp>
      <p:pic>
        <p:nvPicPr>
          <p:cNvPr id="9219" name="Picture 2" descr="C:\Users\ион\Desktop\Конф2100 13-я 2009 год\Рисунки к конференции\good boys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842" y="1147763"/>
            <a:ext cx="8382000" cy="5710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101012" cy="1143000"/>
          </a:xfrm>
        </p:spPr>
        <p:txBody>
          <a:bodyPr/>
          <a:lstStyle/>
          <a:p>
            <a:pPr algn="ctr"/>
            <a:r>
              <a:rPr lang="ru-RU" dirty="0" smtClean="0"/>
              <a:t>Интерактивные методы</a:t>
            </a:r>
            <a:endParaRPr lang="ru-RU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63"/>
            <a:ext cx="8715436" cy="55165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>
              <a:spcBef>
                <a:spcPts val="0"/>
              </a:spcBef>
              <a:buFontTx/>
              <a:buNone/>
            </a:pPr>
            <a:r>
              <a:rPr lang="ru-RU" sz="2800" b="1" dirty="0" smtClean="0"/>
              <a:t>  Взаимодействие                                    Применение</a:t>
            </a:r>
          </a:p>
          <a:p>
            <a:pPr marL="5376863" indent="-5376863">
              <a:spcBef>
                <a:spcPts val="0"/>
              </a:spcBef>
              <a:buFontTx/>
              <a:buNone/>
            </a:pPr>
            <a:r>
              <a:rPr lang="ru-RU" sz="2800" b="1" dirty="0" smtClean="0"/>
              <a:t>    с учениками                                        интерактивных              средств обучения</a:t>
            </a:r>
            <a:endParaRPr lang="ru-RU" sz="28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101012" cy="11430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/>
              <a:t>К методам интерактивного </a:t>
            </a:r>
            <a:r>
              <a:rPr lang="ru-RU" sz="2800" b="1" dirty="0" smtClean="0"/>
              <a:t>взаимодействия </a:t>
            </a:r>
            <a:endParaRPr lang="ru-RU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71563"/>
            <a:ext cx="7200900" cy="55165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относятся те, которые способствуют вовлечению в активный процесс получения и переработки знаний: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«Мозговой штурм» (атака)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Мини-лекция   </a:t>
            </a:r>
            <a:endParaRPr lang="ru-RU" sz="2000" b="1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Контрольный </a:t>
            </a:r>
            <a:r>
              <a:rPr lang="ru-RU" sz="2000" b="1" dirty="0" smtClean="0"/>
              <a:t>лист или тест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Ролевая </a:t>
            </a:r>
            <a:r>
              <a:rPr lang="ru-RU" sz="2000" b="1" dirty="0" smtClean="0"/>
              <a:t>игра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Игровые </a:t>
            </a:r>
            <a:r>
              <a:rPr lang="ru-RU" sz="2000" b="1" dirty="0" smtClean="0"/>
              <a:t>упражнения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Разработка проекта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Решение ситуационных задач        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Приглашение </a:t>
            </a:r>
            <a:r>
              <a:rPr lang="ru-RU" sz="2000" b="1" dirty="0" smtClean="0"/>
              <a:t>визитера    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Дискуссия  </a:t>
            </a:r>
            <a:r>
              <a:rPr lang="ru-RU" sz="2000" b="1" dirty="0" smtClean="0"/>
              <a:t>группы экспертов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Интервью </a:t>
            </a:r>
            <a:endParaRPr lang="ru-RU" sz="2000" b="1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Инсценировка                      </a:t>
            </a:r>
            <a:endParaRPr lang="ru-RU" sz="2000" b="1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Проигрывание </a:t>
            </a:r>
            <a:r>
              <a:rPr lang="ru-RU" sz="2000" b="1" dirty="0" smtClean="0"/>
              <a:t>ситуаций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Выступление </a:t>
            </a:r>
            <a:r>
              <a:rPr lang="ru-RU" sz="2000" b="1" dirty="0" smtClean="0"/>
              <a:t>в роли обучающего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Обсуждение </a:t>
            </a:r>
            <a:r>
              <a:rPr lang="ru-RU" sz="2000" b="1" dirty="0" smtClean="0"/>
              <a:t>сюжетных рисунков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/>
              <a:t>Опрос–</a:t>
            </a:r>
            <a:r>
              <a:rPr lang="ru-RU" sz="2000" b="1" dirty="0" err="1" smtClean="0"/>
              <a:t>Квиз</a:t>
            </a:r>
            <a:r>
              <a:rPr lang="ru-RU" sz="2000" b="1" dirty="0" smtClean="0"/>
              <a:t> </a:t>
            </a:r>
            <a:r>
              <a:rPr lang="ru-RU" sz="2000" b="1" dirty="0" smtClean="0"/>
              <a:t>(контроль) и др.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Применение интерактивных средств обучения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электронные учебники и пособия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интерактивные доски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электронные энциклопедии и справочники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тренажеры и программы тестирования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образовательные ресурсы Интернета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DVD  и CD диски с иллюстрациями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видео и аудиотехника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интерактивные карты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атласы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геоинформационные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программы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интерактивные конференции и конкурсы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научно-исследовательские работы и проекты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дистанционное обучение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229</Words>
  <PresentationFormat>Экран (4:3)</PresentationFormat>
  <Paragraphs>80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Применение интерактивных методов обучения в условиях реализации ФГОС ООО</vt:lpstr>
      <vt:lpstr>Слайд 2</vt:lpstr>
      <vt:lpstr>Интерактив (англ. Interaction – взаимодействие)</vt:lpstr>
      <vt:lpstr>Виды методов обучения</vt:lpstr>
      <vt:lpstr>Слайд 5</vt:lpstr>
      <vt:lpstr>Чему призваны научить уроки при реализации ФГОС?</vt:lpstr>
      <vt:lpstr>Интерактивные методы</vt:lpstr>
      <vt:lpstr> К методам интерактивного взаимодействия </vt:lpstr>
      <vt:lpstr>Применение интерактивных средств обучения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активных  и интерактивных методов обучения в условиях перехода на ФГОС ООО</dc:title>
  <dc:creator>Ирина</dc:creator>
  <cp:lastModifiedBy>User</cp:lastModifiedBy>
  <cp:revision>30</cp:revision>
  <dcterms:created xsi:type="dcterms:W3CDTF">2015-02-22T15:53:48Z</dcterms:created>
  <dcterms:modified xsi:type="dcterms:W3CDTF">2016-03-29T16:18:58Z</dcterms:modified>
</cp:coreProperties>
</file>