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60" r:id="rId1"/>
  </p:sldMasterIdLst>
  <p:notesMasterIdLst>
    <p:notesMasterId r:id="rId22"/>
  </p:notesMasterIdLst>
  <p:sldIdLst>
    <p:sldId id="256" r:id="rId2"/>
    <p:sldId id="292" r:id="rId3"/>
    <p:sldId id="290" r:id="rId4"/>
    <p:sldId id="257" r:id="rId5"/>
    <p:sldId id="286" r:id="rId6"/>
    <p:sldId id="264" r:id="rId7"/>
    <p:sldId id="295" r:id="rId8"/>
    <p:sldId id="296" r:id="rId9"/>
    <p:sldId id="265" r:id="rId10"/>
    <p:sldId id="266" r:id="rId11"/>
    <p:sldId id="297" r:id="rId12"/>
    <p:sldId id="294" r:id="rId13"/>
    <p:sldId id="278" r:id="rId14"/>
    <p:sldId id="267" r:id="rId15"/>
    <p:sldId id="280" r:id="rId16"/>
    <p:sldId id="282" r:id="rId17"/>
    <p:sldId id="284" r:id="rId18"/>
    <p:sldId id="283" r:id="rId19"/>
    <p:sldId id="285" r:id="rId20"/>
    <p:sldId id="28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3146" autoAdjust="0"/>
  </p:normalViewPr>
  <p:slideViewPr>
    <p:cSldViewPr>
      <p:cViewPr varScale="1">
        <p:scale>
          <a:sx n="63" d="100"/>
          <a:sy n="63" d="100"/>
        </p:scale>
        <p:origin x="-13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44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5AB50D-1A98-4861-9045-55C4BD504448}" type="datetimeFigureOut">
              <a:rPr lang="ru-RU" smtClean="0"/>
              <a:t>05.06.2017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3181BD-3FB0-451E-BC67-416F1CCB80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8814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125A0-C60E-44A4-B1F6-4AF8A7CA2DE4}" type="datetime1">
              <a:rPr lang="ru-RU" smtClean="0"/>
              <a:t>05.06.2017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9C84F-F9D6-44C0-9677-C6C728CEF4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9202-FAF5-4705-A401-99C0828483B9}" type="datetime1">
              <a:rPr lang="ru-RU" smtClean="0"/>
              <a:t>05.06.2017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9C84F-F9D6-44C0-9677-C6C728CEF4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EF34F-9AE6-4C27-BE07-0F6E3CD414BE}" type="datetime1">
              <a:rPr lang="ru-RU" smtClean="0"/>
              <a:t>05.06.2017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9C84F-F9D6-44C0-9677-C6C728CEF4E2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2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CDEEA-9B7B-419A-97DD-F9EC65F533A5}" type="datetime1">
              <a:rPr lang="ru-RU" smtClean="0"/>
              <a:t>05.06.2017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9C84F-F9D6-44C0-9677-C6C728CEF4E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40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30" y="4087564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6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6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7" y="1437449"/>
            <a:ext cx="6417735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1297C-8A77-495C-BE3B-4482D2EDAA56}" type="datetime1">
              <a:rPr lang="ru-RU" smtClean="0"/>
              <a:t>05.06.2017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9C84F-F9D6-44C0-9677-C6C728CEF4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9258B-B52A-49F8-AED9-8BEDFEA6E068}" type="datetime1">
              <a:rPr lang="ru-RU" smtClean="0"/>
              <a:t>05.06.2017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9C84F-F9D6-44C0-9677-C6C728CEF4E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5" y="3429002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2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177E5-A6A0-4F12-B40D-6E8BAEA4EED4}" type="datetime1">
              <a:rPr lang="ru-RU" smtClean="0"/>
              <a:t>05.06.2017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9C84F-F9D6-44C0-9677-C6C728CEF4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55B12-A24B-4614-AA33-4419D94814C3}" type="datetime1">
              <a:rPr lang="ru-RU" smtClean="0"/>
              <a:t>05.06.2017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9C84F-F9D6-44C0-9677-C6C728CEF4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2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BC2AB-4EF9-4369-AEDA-251B8DD51103}" type="datetime1">
              <a:rPr lang="ru-RU" smtClean="0"/>
              <a:t>05.06.2017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9C84F-F9D6-44C0-9677-C6C728CEF4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E04EC-95B2-4E55-83A6-C3D074C57E1A}" type="datetime1">
              <a:rPr lang="ru-RU" smtClean="0"/>
              <a:t>05.06.2017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9C84F-F9D6-44C0-9677-C6C728CEF4E2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2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3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6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5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805FE-1951-46B0-9B49-DA1A2B1455B4}" type="datetime1">
              <a:rPr lang="ru-RU" smtClean="0"/>
              <a:t>05.06.2017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9C84F-F9D6-44C0-9677-C6C728CEF4E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30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3" y="6250166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12B9D17-CE6F-4938-87E4-64D42500C893}" type="datetime1">
              <a:rPr lang="ru-RU" smtClean="0"/>
              <a:t>05.06.2017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40" y="6250166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9" y="6250165"/>
            <a:ext cx="11618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569C84F-F9D6-44C0-9677-C6C728CEF4E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8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1872208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  </a:t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301943" lvl="1" indent="0">
              <a:buNone/>
            </a:pPr>
            <a:endParaRPr lang="ru-RU" sz="3200" dirty="0">
              <a:solidFill>
                <a:schemeClr val="tx1"/>
              </a:solidFill>
              <a:latin typeface="+mj-lt"/>
            </a:endParaRPr>
          </a:p>
          <a:p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23529" y="1988840"/>
            <a:ext cx="8424936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ru-RU" sz="6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endParaRPr lang="ru-RU" sz="66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393105" y="2967335"/>
            <a:ext cx="3577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1767007"/>
            <a:ext cx="864096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Портфолио </a:t>
            </a:r>
            <a:endParaRPr lang="ru-RU" sz="6600" b="1" cap="none" spc="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66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учителя </a:t>
            </a:r>
            <a:r>
              <a:rPr lang="ru-RU" sz="6600" b="1" cap="none" spc="0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 логопеда</a:t>
            </a:r>
          </a:p>
        </p:txBody>
      </p:sp>
    </p:spTree>
    <p:extLst>
      <p:ext uri="{BB962C8B-B14F-4D97-AF65-F5344CB8AC3E}">
        <p14:creationId xmlns:p14="http://schemas.microsoft.com/office/powerpoint/2010/main" val="347055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23528" y="1556792"/>
            <a:ext cx="8424936" cy="475252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Презентации для индивидуально-подгрупповой работы с детьми: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</a:rPr>
              <a:t>Этикет. Посуда.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</a:rPr>
              <a:t>Дом, виды домов.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</a:rPr>
              <a:t>Народные промыслы Южного Урала.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</a:rPr>
              <a:t>Новогодний калейдоскоп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</a:rPr>
              <a:t>Автоматизация звука З в слогах, словах, предложениях.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Презентации для родителей, педагогов: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</a:rPr>
              <a:t>Развитие артикуляционной моторики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</a:rPr>
              <a:t>Мир на кончиках пальцев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</a:rPr>
              <a:t>Сказка как средство развития речи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</a:rPr>
              <a:t>Речевая готовность к школе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</a:rPr>
              <a:t>Предупреждение оптической дисграфии у старших дошкольников</a:t>
            </a:r>
          </a:p>
          <a:p>
            <a:pPr>
              <a:buFontTx/>
              <a:buChar char="-"/>
            </a:pPr>
            <a:r>
              <a:rPr lang="ru-RU" dirty="0">
                <a:solidFill>
                  <a:schemeClr val="tx1"/>
                </a:solidFill>
              </a:rPr>
              <a:t>«Формы работы учителя – логопеда с родителями ДОУ по преодолению нарушений речи».</a:t>
            </a:r>
          </a:p>
          <a:p>
            <a:pPr>
              <a:buFontTx/>
              <a:buChar char="-"/>
            </a:pPr>
            <a:endParaRPr lang="ru-RU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 smtClean="0"/>
          </a:p>
          <a:p>
            <a:pPr>
              <a:buFontTx/>
              <a:buChar char="-"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9C84F-F9D6-44C0-9677-C6C728CEF4E2}" type="slidenum">
              <a:rPr lang="ru-RU" smtClean="0"/>
              <a:t>10</a:t>
            </a:fld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Мои педагогические разработки: 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98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628800"/>
            <a:ext cx="8640960" cy="504056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«Рекомендации учителя-логопеда для родителей по закреплению лексической темы недели и НОД по совершенствованию звукопроизношения в подготовительной группе компенсирующей направленности»</a:t>
            </a:r>
          </a:p>
          <a:p>
            <a:r>
              <a:rPr lang="ru-RU" dirty="0" smtClean="0"/>
              <a:t>«Картотека игр и упражнений по закреплению  лексико-грамматических категорий и связной речи в рамках взаимодействия логопеда и воспитателя в подготовительной группе компенсирующей направленности»</a:t>
            </a:r>
          </a:p>
          <a:p>
            <a:r>
              <a:rPr lang="ru-RU" dirty="0"/>
              <a:t>«Рекомендации учителя-логопеда для родителей по закреплению лексической темы недели и НОД по совершенствованию звукопроизношения в старшей группе компенсирующей направленности</a:t>
            </a:r>
            <a:r>
              <a:rPr lang="ru-RU" dirty="0" smtClean="0"/>
              <a:t>»</a:t>
            </a:r>
          </a:p>
          <a:p>
            <a:r>
              <a:rPr lang="ru-RU" dirty="0"/>
              <a:t>«</a:t>
            </a:r>
            <a:r>
              <a:rPr lang="ru-RU" dirty="0" smtClean="0"/>
              <a:t>Картотека игр </a:t>
            </a:r>
            <a:r>
              <a:rPr lang="ru-RU" dirty="0"/>
              <a:t>и упражнений по закреплению  лексико-грамматических категорий и связной речи в рамках взаимодействия логопеда и воспитателя в старшей группе компенсирующей направленности</a:t>
            </a:r>
            <a:r>
              <a:rPr lang="ru-RU" dirty="0" smtClean="0"/>
              <a:t>»</a:t>
            </a:r>
          </a:p>
          <a:p>
            <a:r>
              <a:rPr lang="ru-RU" dirty="0"/>
              <a:t>Картотека игр и упражнений с использованием песочного планшета в коррекционной работе учителя-логопеда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9C84F-F9D6-44C0-9677-C6C728CEF4E2}" type="slidenum">
              <a:rPr lang="ru-RU" smtClean="0"/>
              <a:t>11</a:t>
            </a:fld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 Картотеки: 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0987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578504"/>
          </a:xfrm>
        </p:spPr>
        <p:txBody>
          <a:bodyPr>
            <a:noAutofit/>
          </a:bodyPr>
          <a:lstStyle/>
          <a:p>
            <a:pPr algn="l"/>
            <a:r>
              <a:rPr lang="ru-RU" sz="1800" dirty="0">
                <a:solidFill>
                  <a:schemeClr val="tx1"/>
                </a:solidFill>
              </a:rPr>
              <a:t>РЕЗУЛЬТАТЫ ПРОВЕДЕННОГО АНАЛИЗА УРОВНЕЙ СФОРМИРОВАННОСТИ КОМПОНЕНТОВ </a:t>
            </a:r>
            <a:r>
              <a:rPr lang="ru-RU" sz="1800" dirty="0" smtClean="0">
                <a:solidFill>
                  <a:schemeClr val="tx1"/>
                </a:solidFill>
              </a:rPr>
              <a:t>РЕЧИ ВОСПИТАННИКОВ ГРУППЫ </a:t>
            </a:r>
            <a:r>
              <a:rPr lang="ru-RU" sz="1800" dirty="0">
                <a:solidFill>
                  <a:schemeClr val="tx1"/>
                </a:solidFill>
              </a:rPr>
              <a:t>КОМПЕНСИРУЮЩЕЙ НАПРАВЛЕННОСТИ ДЛЯ ДЕТЕЙ С ТЯЖЕЛЫМИ НАРУШЕНИЯМИ РЕЧИ </a:t>
            </a:r>
            <a:r>
              <a:rPr lang="ru-RU" sz="1800" dirty="0" smtClean="0">
                <a:solidFill>
                  <a:schemeClr val="tx1"/>
                </a:solidFill>
              </a:rPr>
              <a:t>МБДОУ ДС № 387(в </a:t>
            </a:r>
            <a:r>
              <a:rPr lang="ru-RU" sz="1800" dirty="0">
                <a:solidFill>
                  <a:schemeClr val="tx1"/>
                </a:solidFill>
              </a:rPr>
              <a:t>%)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9C84F-F9D6-44C0-9677-C6C728CEF4E2}" type="slidenum">
              <a:rPr lang="ru-RU" smtClean="0"/>
              <a:t>12</a:t>
            </a:fld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6359504"/>
              </p:ext>
            </p:extLst>
          </p:nvPr>
        </p:nvGraphicFramePr>
        <p:xfrm>
          <a:off x="251522" y="2492896"/>
          <a:ext cx="8496943" cy="3524210"/>
        </p:xfrm>
        <a:graphic>
          <a:graphicData uri="http://schemas.openxmlformats.org/drawingml/2006/table">
            <a:tbl>
              <a:tblPr firstRow="1" firstCol="1" bandRow="1"/>
              <a:tblGrid>
                <a:gridCol w="1872206"/>
                <a:gridCol w="1872208"/>
                <a:gridCol w="1656184"/>
                <a:gridCol w="1656184"/>
                <a:gridCol w="1440161"/>
              </a:tblGrid>
              <a:tr h="96010">
                <a:tc rowSpan="2"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Уровни оценивания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2015 – 2016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учебный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2016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–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2017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учебный год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60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сентябрь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май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сентябрь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май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3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Высокий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14% (2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человека)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Выше среднего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7% (1 человек)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72%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(10 человек)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Средний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8% (1 человек)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36%(5 человек)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57% (8 человек)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14% (2 человека)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Ниже среднего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71% (10 человек)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64% (9 человек)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36% (5 человек)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Низкий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21% (3 человека)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3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Итого: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100%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100%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100%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9781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930432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Результаты педагогической деятельности: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772816"/>
            <a:ext cx="8640960" cy="4752528"/>
          </a:xfrm>
        </p:spPr>
        <p:txBody>
          <a:bodyPr>
            <a:normAutofit/>
          </a:bodyPr>
          <a:lstStyle/>
          <a:p>
            <a:r>
              <a:rPr lang="ru-RU" sz="2200" dirty="0" smtClean="0">
                <a:solidFill>
                  <a:schemeClr val="tx1"/>
                </a:solidFill>
              </a:rPr>
              <a:t>Благодаря применению различных методик, использованию здоровьесберегающих технологий и индивидуальному подходу к обучению и коррекции нарушений речи достигла высоких результатов в преодолении недостатков речи детей старшего дошкольного возраста.</a:t>
            </a:r>
          </a:p>
          <a:p>
            <a:r>
              <a:rPr lang="ru-RU" sz="2200" dirty="0" smtClean="0">
                <a:solidFill>
                  <a:schemeClr val="tx1"/>
                </a:solidFill>
              </a:rPr>
              <a:t>За время работы мной накоплен, в том числе и авторский большой методический материал: картотеки игр и упражнений по развитию лексико – грамматических средств языка, подготовке детей к обучению грамоте, развитию артикуляционной, пальчиковой и общей моторики и т.д.</a:t>
            </a:r>
          </a:p>
          <a:p>
            <a:r>
              <a:rPr lang="ru-RU" sz="2200" dirty="0" smtClean="0">
                <a:solidFill>
                  <a:schemeClr val="tx1"/>
                </a:solidFill>
              </a:rPr>
              <a:t>Активно участвую в жизни ДОУ:  в совещаниях, семинарах; провожу консультации для педагогов и родителей, тематические презентации для воспитанников; участвую в праздниках ДОУ</a:t>
            </a:r>
            <a:endParaRPr lang="ru-RU" sz="2200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9C84F-F9D6-44C0-9677-C6C728CEF4E2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30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 </a:t>
            </a:r>
            <a:endParaRPr lang="ru-RU" sz="2000" dirty="0">
              <a:solidFill>
                <a:schemeClr val="tx1"/>
              </a:solidFill>
            </a:endParaRPr>
          </a:p>
          <a:p>
            <a:endParaRPr lang="ru-RU" sz="20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9C84F-F9D6-44C0-9677-C6C728CEF4E2}" type="slidenum">
              <a:rPr lang="ru-RU" smtClean="0"/>
              <a:t>14</a:t>
            </a:fld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 Мои награды: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048448"/>
            <a:ext cx="2565251" cy="3627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2048448"/>
            <a:ext cx="2592288" cy="3717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2079673"/>
            <a:ext cx="2520280" cy="359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9446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412776"/>
            <a:ext cx="8640960" cy="4713387"/>
          </a:xfrm>
        </p:spPr>
        <p:txBody>
          <a:bodyPr>
            <a:normAutofit/>
          </a:bodyPr>
          <a:lstStyle/>
          <a:p>
            <a:r>
              <a:rPr lang="ru-RU" sz="2200" dirty="0" smtClean="0">
                <a:solidFill>
                  <a:schemeClr val="tx1"/>
                </a:solidFill>
              </a:rPr>
              <a:t>Фронтальная, индивидуальная непосредственно образовательная деятельность</a:t>
            </a:r>
            <a:endParaRPr lang="ru-RU" sz="2200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858424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Фотоматериалы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1027" name="Picture 3" descr="C:\Documents and Settings\Администратор\Рабочий стол\Фото ПОРТФОЛИО\0202201220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492896"/>
            <a:ext cx="4032448" cy="3572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Администратор\Рабочий стол\Фото ПОРТФОЛИО\2012-10-01-178_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492896"/>
            <a:ext cx="4304633" cy="3572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9C84F-F9D6-44C0-9677-C6C728CEF4E2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42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620688"/>
            <a:ext cx="4247327" cy="5505792"/>
          </a:xfrm>
        </p:spPr>
        <p:txBody>
          <a:bodyPr/>
          <a:lstStyle/>
          <a:p>
            <a:r>
              <a:rPr lang="ru-RU" sz="2200" dirty="0" smtClean="0">
                <a:solidFill>
                  <a:schemeClr val="tx1"/>
                </a:solidFill>
              </a:rPr>
              <a:t>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5152" y="620688"/>
            <a:ext cx="4247328" cy="5505792"/>
          </a:xfrm>
        </p:spPr>
        <p:txBody>
          <a:bodyPr/>
          <a:lstStyle/>
          <a:p>
            <a:endParaRPr lang="ru-RU" sz="2200" dirty="0" smtClean="0">
              <a:solidFill>
                <a:schemeClr val="tx1"/>
              </a:solidFill>
            </a:endParaRPr>
          </a:p>
          <a:p>
            <a:endParaRPr lang="ru-RU" sz="2200" dirty="0">
              <a:solidFill>
                <a:schemeClr val="tx1"/>
              </a:solidFill>
            </a:endParaRPr>
          </a:p>
          <a:p>
            <a:r>
              <a:rPr lang="ru-RU" sz="2200" dirty="0" smtClean="0">
                <a:solidFill>
                  <a:schemeClr val="tx1"/>
                </a:solidFill>
              </a:rPr>
              <a:t> </a:t>
            </a:r>
            <a:endParaRPr lang="ru-RU" sz="22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9C84F-F9D6-44C0-9677-C6C728CEF4E2}" type="slidenum">
              <a:rPr lang="ru-RU" smtClean="0"/>
              <a:t>16</a:t>
            </a:fld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924944"/>
            <a:ext cx="4447817" cy="3227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2291974"/>
            <a:ext cx="3312368" cy="4305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355976" y="260648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Выступление </a:t>
            </a:r>
            <a:r>
              <a:rPr lang="ru-RU" dirty="0"/>
              <a:t>на городском семинаре для учителей-логопедов «Современные аспекты деятельности учителя-логопеда ДОУ»  с опытом работы «Интерактивное взаимодействие учителя-логопеда с участниками образовательного процесса в условиях реализации ФГОС ДО»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4016" y="260648"/>
            <a:ext cx="42119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Выступление </a:t>
            </a:r>
            <a:r>
              <a:rPr lang="ru-RU" dirty="0"/>
              <a:t>на городском семинаре-практикуме для учителей-логопедов с опытом работы «Использование световых песочных планшетов в коррекционно-развивающей работе с детьми с тяжелыми нарушениями речи» </a:t>
            </a:r>
          </a:p>
        </p:txBody>
      </p:sp>
    </p:spTree>
    <p:extLst>
      <p:ext uri="{BB962C8B-B14F-4D97-AF65-F5344CB8AC3E}">
        <p14:creationId xmlns:p14="http://schemas.microsoft.com/office/powerpoint/2010/main" val="738755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620688"/>
            <a:ext cx="4247327" cy="5505792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2200" dirty="0" smtClean="0">
                <a:solidFill>
                  <a:schemeClr val="tx1"/>
                </a:solidFill>
              </a:rPr>
              <a:t>Проведение родительского собрания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5152" y="620688"/>
            <a:ext cx="4247328" cy="5505792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2200" dirty="0" smtClean="0">
                <a:solidFill>
                  <a:schemeClr val="tx1"/>
                </a:solidFill>
              </a:rPr>
              <a:t>Мастер – класс для родителей ДОУ «Играем пальчиками – развиваем речь»</a:t>
            </a:r>
            <a:endParaRPr lang="ru-RU" sz="2200" dirty="0">
              <a:solidFill>
                <a:schemeClr val="tx1"/>
              </a:solidFill>
            </a:endParaRPr>
          </a:p>
        </p:txBody>
      </p:sp>
      <p:pic>
        <p:nvPicPr>
          <p:cNvPr id="4099" name="Picture 3" descr="C:\Documents and Settings\Администратор\Рабочий стол\Фото ПОРТФОЛИО\2012-09-26-148_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420888"/>
            <a:ext cx="4392488" cy="3870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E:\Фото ПОРТФОЛИО\P101040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420888"/>
            <a:ext cx="4104456" cy="3870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9C84F-F9D6-44C0-9677-C6C728CEF4E2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458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620688"/>
            <a:ext cx="4247327" cy="5505792"/>
          </a:xfrm>
        </p:spPr>
        <p:txBody>
          <a:bodyPr>
            <a:normAutofit/>
          </a:bodyPr>
          <a:lstStyle/>
          <a:p>
            <a:r>
              <a:rPr lang="ru-RU" sz="2200" dirty="0" smtClean="0">
                <a:solidFill>
                  <a:schemeClr val="tx1"/>
                </a:solidFill>
              </a:rPr>
              <a:t>Участие в праздниках ДОУ</a:t>
            </a:r>
            <a:endParaRPr lang="ru-RU" sz="2200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Documents and Settings\Администратор\Рабочий стол\Новая папка\Масленница\00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928480"/>
            <a:ext cx="4392488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Documents and Settings\Администратор\Рабочий стол\Фото ПОРТФОЛИО\SDC12356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79760"/>
            <a:ext cx="4032448" cy="3186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E:\Фото ПОРТФОЛИО\04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429000"/>
            <a:ext cx="4032448" cy="2830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9C84F-F9D6-44C0-9677-C6C728CEF4E2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345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124744"/>
            <a:ext cx="4247327" cy="5001736"/>
          </a:xfrm>
        </p:spPr>
        <p:txBody>
          <a:bodyPr/>
          <a:lstStyle/>
          <a:p>
            <a:r>
              <a:rPr lang="ru-RU" sz="2200" dirty="0" smtClean="0">
                <a:solidFill>
                  <a:schemeClr val="tx1"/>
                </a:solidFill>
              </a:rPr>
              <a:t>Тематическая презентация для детей ДОУ 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932040" y="1052736"/>
            <a:ext cx="4104456" cy="50737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dirty="0" smtClean="0">
                <a:solidFill>
                  <a:schemeClr val="tx1"/>
                </a:solidFill>
              </a:rPr>
              <a:t>Совещание учителей – логопедов в РПМПК </a:t>
            </a:r>
            <a:endParaRPr lang="ru-RU" sz="2200" dirty="0">
              <a:solidFill>
                <a:schemeClr val="tx1"/>
              </a:solidFill>
            </a:endParaRPr>
          </a:p>
        </p:txBody>
      </p:sp>
      <p:pic>
        <p:nvPicPr>
          <p:cNvPr id="6147" name="Picture 3" descr="C:\Documents and Settings\Администратор\Рабочий стол\Фото ПОРТФОЛИО\2012-04-05-01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708920"/>
            <a:ext cx="4248472" cy="3510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Documents and Settings\Администратор\Рабочий стол\Фото ПОРТФОЛИО\SDC1174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2708920"/>
            <a:ext cx="4248472" cy="3510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9C84F-F9D6-44C0-9677-C6C728CEF4E2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1590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001419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Мой стаж педагогической работы 18 лет. 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                               16  лет я работаю учителем – логопедом в группе компенсирующей направленности для детей с тяжелыми нарушениями речи. За это время я накопила большой практический опыт  в диагностике, мониторинге и логопедической коррекции речевых недостатков детей. Активно использую в коррекционной работе здоровьесберегающие технологии, индивидуальный подход, беру на вооружение новые методические разработки, использую в коррекционной работе информационно – компьютерные технологии, что повышает интерес детей и качество моей работы.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9" y="260648"/>
            <a:ext cx="8229600" cy="100811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  </a:t>
            </a:r>
            <a:r>
              <a:rPr lang="ru-RU" sz="3600" dirty="0" smtClean="0">
                <a:solidFill>
                  <a:schemeClr val="tx1"/>
                </a:solidFill>
              </a:rPr>
              <a:t>Вступление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529" y="1988840"/>
            <a:ext cx="8424936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ru-RU" sz="6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endParaRPr lang="ru-RU" sz="66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393105" y="2967335"/>
            <a:ext cx="3577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1767007"/>
            <a:ext cx="864096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6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9C84F-F9D6-44C0-9677-C6C728CEF4E2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930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E:\Фото ПОРТФОЛИО\2012-04-20-02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3019" y="4267779"/>
            <a:ext cx="3456384" cy="2430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02440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chemeClr val="tx1"/>
                </a:solidFill>
              </a:rPr>
              <a:t>Авторские методические 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пособия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9C84F-F9D6-44C0-9677-C6C728CEF4E2}" type="slidenum">
              <a:rPr lang="ru-RU" smtClean="0"/>
              <a:t>20</a:t>
            </a:fld>
            <a:endParaRPr lang="ru-RU"/>
          </a:p>
        </p:txBody>
      </p:sp>
      <p:pic>
        <p:nvPicPr>
          <p:cNvPr id="7173" name="Picture 5" descr="E:\Фото ПОРТФОЛИО\2012-04-20-01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2880320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E:\Фото ПОРТФОЛИО\2012-04-20-02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908720"/>
            <a:ext cx="5498590" cy="3076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E:\Фото ПОРТФОЛИО\2012-04-20-02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688756" y="3526324"/>
            <a:ext cx="2231967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219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Большакова Юлия Владимировна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+mj-lt"/>
              </a:rPr>
              <a:t>Учитель-логопед высшей </a:t>
            </a:r>
            <a:r>
              <a:rPr lang="ru-RU" sz="3200" dirty="0">
                <a:solidFill>
                  <a:schemeClr val="tx1"/>
                </a:solidFill>
                <a:latin typeface="+mj-lt"/>
              </a:rPr>
              <a:t>категории.</a:t>
            </a:r>
          </a:p>
          <a:p>
            <a:r>
              <a:rPr lang="ru-RU" sz="3200" dirty="0">
                <a:solidFill>
                  <a:schemeClr val="tx1"/>
                </a:solidFill>
                <a:latin typeface="+mj-lt"/>
              </a:rPr>
              <a:t>Стаж работы  </a:t>
            </a:r>
            <a:r>
              <a:rPr lang="ru-RU" sz="3200" dirty="0" smtClean="0">
                <a:solidFill>
                  <a:schemeClr val="tx1"/>
                </a:solidFill>
                <a:latin typeface="+mj-lt"/>
              </a:rPr>
              <a:t>18 </a:t>
            </a:r>
            <a:r>
              <a:rPr lang="ru-RU" sz="3200" dirty="0">
                <a:solidFill>
                  <a:schemeClr val="tx1"/>
                </a:solidFill>
                <a:latin typeface="+mj-lt"/>
              </a:rPr>
              <a:t>лет.</a:t>
            </a:r>
          </a:p>
          <a:p>
            <a:r>
              <a:rPr lang="ru-RU" sz="3200" dirty="0">
                <a:solidFill>
                  <a:schemeClr val="tx1"/>
                </a:solidFill>
                <a:latin typeface="+mj-lt"/>
              </a:rPr>
              <a:t>Место работы МБДОУ </a:t>
            </a:r>
            <a:r>
              <a:rPr lang="ru-RU" sz="3200" dirty="0" smtClean="0">
                <a:solidFill>
                  <a:schemeClr val="tx1"/>
                </a:solidFill>
                <a:latin typeface="+mj-lt"/>
              </a:rPr>
              <a:t>«ДС №387 г. Челябинска»</a:t>
            </a:r>
            <a:endParaRPr lang="ru-RU" sz="3200" dirty="0">
              <a:solidFill>
                <a:schemeClr val="tx1"/>
              </a:solidFill>
              <a:latin typeface="+mj-lt"/>
            </a:endParaRPr>
          </a:p>
          <a:p>
            <a:endParaRPr lang="ru-RU" sz="2800" dirty="0"/>
          </a:p>
        </p:txBody>
      </p:sp>
      <p:pic>
        <p:nvPicPr>
          <p:cNvPr id="6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2204864"/>
            <a:ext cx="3456384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9C84F-F9D6-44C0-9677-C6C728CEF4E2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1000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Сведения об образовании 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51520" y="1556792"/>
            <a:ext cx="4248472" cy="5112568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в </a:t>
            </a:r>
            <a:r>
              <a:rPr lang="ru-RU" dirty="0" smtClean="0">
                <a:solidFill>
                  <a:schemeClr val="tx1"/>
                </a:solidFill>
              </a:rPr>
              <a:t>1999 году </a:t>
            </a:r>
            <a:r>
              <a:rPr lang="ru-RU" dirty="0">
                <a:solidFill>
                  <a:schemeClr val="tx1"/>
                </a:solidFill>
              </a:rPr>
              <a:t>о</a:t>
            </a:r>
            <a:r>
              <a:rPr lang="ru-RU" dirty="0" smtClean="0">
                <a:solidFill>
                  <a:schemeClr val="tx1"/>
                </a:solidFill>
              </a:rPr>
              <a:t>кончила </a:t>
            </a:r>
            <a:r>
              <a:rPr lang="ru-RU" dirty="0">
                <a:solidFill>
                  <a:schemeClr val="tx1"/>
                </a:solidFill>
              </a:rPr>
              <a:t>Челябинский педагогический колледж по специальности воспитатель логопедической группы, получила красный диплом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dirty="0">
                <a:solidFill>
                  <a:schemeClr val="tx1"/>
                </a:solidFill>
              </a:rPr>
              <a:t>В 2002 году окончила </a:t>
            </a:r>
            <a:r>
              <a:rPr lang="ru-RU" dirty="0" smtClean="0">
                <a:solidFill>
                  <a:schemeClr val="tx1"/>
                </a:solidFill>
              </a:rPr>
              <a:t>Уральский </a:t>
            </a:r>
            <a:r>
              <a:rPr lang="ru-RU" dirty="0">
                <a:solidFill>
                  <a:schemeClr val="tx1"/>
                </a:solidFill>
              </a:rPr>
              <a:t>Государственный Педагогический Университет по специальности олигофренопедагог, учитель-логопед</a:t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9C84F-F9D6-44C0-9677-C6C728CEF4E2}" type="slidenum">
              <a:rPr lang="ru-RU" smtClean="0"/>
              <a:t>4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53044" y="4233508"/>
            <a:ext cx="3257618" cy="2300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53043" y="1628800"/>
            <a:ext cx="3341990" cy="22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6780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556792"/>
            <a:ext cx="8640960" cy="4569371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	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2015-2016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«Современные </a:t>
            </a:r>
            <a:r>
              <a:rPr lang="ru-RU" dirty="0">
                <a:solidFill>
                  <a:schemeClr val="tx1"/>
                </a:solidFill>
              </a:rPr>
              <a:t>педагогические технологии развития детей в условиях введения ФГОС ДО	</a:t>
            </a:r>
            <a:r>
              <a:rPr lang="ru-RU" dirty="0" smtClean="0">
                <a:solidFill>
                  <a:schemeClr val="tx1"/>
                </a:solidFill>
              </a:rPr>
              <a:t>» Региональный </a:t>
            </a:r>
            <a:r>
              <a:rPr lang="ru-RU" dirty="0">
                <a:solidFill>
                  <a:schemeClr val="tx1"/>
                </a:solidFill>
              </a:rPr>
              <a:t>методический Центр дополнительного профессионального образования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2015-2016  «Теория </a:t>
            </a:r>
            <a:r>
              <a:rPr lang="ru-RU" dirty="0">
                <a:solidFill>
                  <a:schemeClr val="tx1"/>
                </a:solidFill>
              </a:rPr>
              <a:t>и методика обучения и воспитания детей с ОВЗ (в условиях реализации ФГОС </a:t>
            </a:r>
            <a:r>
              <a:rPr lang="ru-RU" dirty="0" smtClean="0">
                <a:solidFill>
                  <a:schemeClr val="tx1"/>
                </a:solidFill>
              </a:rPr>
              <a:t>ДО )»  ГБУ </a:t>
            </a:r>
            <a:r>
              <a:rPr lang="ru-RU" dirty="0">
                <a:solidFill>
                  <a:schemeClr val="tx1"/>
                </a:solidFill>
              </a:rPr>
              <a:t>ДПО ЧИППКРО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Курсы повышения квалификации: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9C84F-F9D6-44C0-9677-C6C728CEF4E2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97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1700808"/>
            <a:ext cx="8208911" cy="4680520"/>
          </a:xfrm>
        </p:spPr>
        <p:txBody>
          <a:bodyPr>
            <a:normAutofit fontScale="92500" lnSpcReduction="20000"/>
          </a:bodyPr>
          <a:lstStyle/>
          <a:p>
            <a:pPr marL="0" lvl="0" indent="0">
              <a:buClr>
                <a:srgbClr val="6EA0B0"/>
              </a:buClr>
              <a:buNone/>
            </a:pPr>
            <a:endParaRPr lang="ru-RU" b="1" dirty="0" smtClean="0">
              <a:solidFill>
                <a:schemeClr val="tx1"/>
              </a:solidFill>
              <a:ea typeface="Calibri"/>
            </a:endParaRPr>
          </a:p>
          <a:p>
            <a:pPr lvl="0" algn="ctr">
              <a:buClr>
                <a:srgbClr val="6EA0B0"/>
              </a:buClr>
            </a:pPr>
            <a:r>
              <a:rPr lang="ru-RU" b="1" dirty="0" smtClean="0">
                <a:solidFill>
                  <a:schemeClr val="tx1"/>
                </a:solidFill>
                <a:ea typeface="Calibri"/>
              </a:rPr>
              <a:t>Уровень ДОУ</a:t>
            </a:r>
          </a:p>
          <a:p>
            <a:pPr lvl="0">
              <a:buClr>
                <a:srgbClr val="6EA0B0"/>
              </a:buClr>
            </a:pPr>
            <a:endParaRPr lang="ru-RU" dirty="0" smtClean="0">
              <a:solidFill>
                <a:schemeClr val="tx1"/>
              </a:solidFill>
            </a:endParaRPr>
          </a:p>
          <a:p>
            <a:pPr lvl="0">
              <a:buClr>
                <a:srgbClr val="6EA0B0"/>
              </a:buClr>
            </a:pPr>
            <a:r>
              <a:rPr lang="ru-RU" dirty="0" smtClean="0">
                <a:solidFill>
                  <a:schemeClr val="tx1"/>
                </a:solidFill>
              </a:rPr>
              <a:t>2014-2015 учебный год: </a:t>
            </a:r>
          </a:p>
          <a:p>
            <a:pPr marL="0" lvl="0" indent="0">
              <a:buClr>
                <a:srgbClr val="6EA0B0"/>
              </a:buClr>
              <a:buNone/>
            </a:pPr>
            <a:r>
              <a:rPr lang="ru-RU" dirty="0" smtClean="0">
                <a:solidFill>
                  <a:schemeClr val="tx1"/>
                </a:solidFill>
              </a:rPr>
              <a:t>-    Консультация </a:t>
            </a:r>
            <a:r>
              <a:rPr lang="ru-RU" dirty="0">
                <a:solidFill>
                  <a:schemeClr val="tx1"/>
                </a:solidFill>
              </a:rPr>
              <a:t>для педагогов с использованием мультимедийного оборудования «Здоровьесберегающие технологии в ДОУ. Развитие артикуляционной моторики и речевого дыхания»</a:t>
            </a:r>
          </a:p>
          <a:p>
            <a:pPr marL="0" lvl="0" indent="0">
              <a:buClr>
                <a:srgbClr val="6EA0B0"/>
              </a:buClr>
              <a:buNone/>
            </a:pPr>
            <a:r>
              <a:rPr lang="ru-RU" dirty="0" smtClean="0">
                <a:solidFill>
                  <a:schemeClr val="tx1"/>
                </a:solidFill>
              </a:rPr>
              <a:t>-    Мастер-классы </a:t>
            </a:r>
            <a:r>
              <a:rPr lang="ru-RU" dirty="0">
                <a:solidFill>
                  <a:schemeClr val="tx1"/>
                </a:solidFill>
              </a:rPr>
              <a:t>для родителей </a:t>
            </a:r>
            <a:r>
              <a:rPr lang="ru-RU" dirty="0" smtClean="0">
                <a:solidFill>
                  <a:schemeClr val="tx1"/>
                </a:solidFill>
              </a:rPr>
              <a:t>ДОУ с </a:t>
            </a:r>
            <a:r>
              <a:rPr lang="ru-RU" dirty="0">
                <a:solidFill>
                  <a:schemeClr val="tx1"/>
                </a:solidFill>
              </a:rPr>
              <a:t>использованием мультимедийного оборудования и выставкой «Мир на кончиках пальцев», «Развитие артикуляционной моторики и речевого </a:t>
            </a:r>
            <a:r>
              <a:rPr lang="ru-RU" dirty="0" smtClean="0">
                <a:solidFill>
                  <a:schemeClr val="tx1"/>
                </a:solidFill>
              </a:rPr>
              <a:t>дыхания»</a:t>
            </a:r>
          </a:p>
          <a:p>
            <a:pPr marL="0" lvl="0" indent="0">
              <a:buClr>
                <a:srgbClr val="6EA0B0"/>
              </a:buClr>
              <a:buNone/>
            </a:pPr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  <a:p>
            <a:pPr lvl="0">
              <a:buClr>
                <a:srgbClr val="6EA0B0"/>
              </a:buClr>
            </a:pPr>
            <a:endParaRPr lang="ru-RU" sz="2000" dirty="0">
              <a:solidFill>
                <a:schemeClr val="tx1"/>
              </a:solidFill>
            </a:endParaRPr>
          </a:p>
          <a:p>
            <a:pPr lvl="0">
              <a:buClr>
                <a:srgbClr val="6EA0B0"/>
              </a:buClr>
            </a:pPr>
            <a:r>
              <a:rPr lang="ru-RU" sz="2000" dirty="0" smtClean="0">
                <a:solidFill>
                  <a:schemeClr val="tx1"/>
                </a:solidFill>
              </a:rPr>
              <a:t> </a:t>
            </a:r>
            <a:endParaRPr lang="ru-RU" sz="2000" dirty="0">
              <a:solidFill>
                <a:srgbClr val="3B3B3B"/>
              </a:solidFill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224136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4000" dirty="0" smtClean="0">
                <a:solidFill>
                  <a:schemeClr val="tx1"/>
                </a:solidFill>
              </a:rPr>
              <a:t>  Опыт публичных выступлений: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9C84F-F9D6-44C0-9677-C6C728CEF4E2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535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8" y="692696"/>
            <a:ext cx="7408333" cy="5433467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Субмуниципальный уровень:</a:t>
            </a:r>
          </a:p>
          <a:p>
            <a:r>
              <a:rPr lang="ru-RU" dirty="0">
                <a:solidFill>
                  <a:schemeClr val="tx1"/>
                </a:solidFill>
              </a:rPr>
              <a:t>2015- 2016 учебный год	:</a:t>
            </a:r>
          </a:p>
          <a:p>
            <a:r>
              <a:rPr lang="ru-RU" dirty="0">
                <a:solidFill>
                  <a:schemeClr val="tx1"/>
                </a:solidFill>
              </a:rPr>
              <a:t>Районная конференция отцов  МАОУ СОШ № </a:t>
            </a:r>
            <a:r>
              <a:rPr lang="ru-RU" dirty="0" smtClean="0">
                <a:solidFill>
                  <a:schemeClr val="tx1"/>
                </a:solidFill>
              </a:rPr>
              <a:t>47 презентация «Сказка как средство развития речи детей»</a:t>
            </a:r>
          </a:p>
          <a:p>
            <a:r>
              <a:rPr lang="ru-RU" dirty="0">
                <a:solidFill>
                  <a:schemeClr val="tx1"/>
                </a:solidFill>
              </a:rPr>
              <a:t>РМО учителей-логопедов, выступление: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    «</a:t>
            </a:r>
            <a:r>
              <a:rPr lang="ru-RU" dirty="0">
                <a:solidFill>
                  <a:schemeClr val="tx1"/>
                </a:solidFill>
              </a:rPr>
              <a:t>Интерактивное взаимодействие учителя-логопеда </a:t>
            </a:r>
            <a:r>
              <a:rPr lang="ru-RU" dirty="0" smtClean="0">
                <a:solidFill>
                  <a:schemeClr val="tx1"/>
                </a:solidFill>
              </a:rPr>
              <a:t>с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    участниками </a:t>
            </a:r>
            <a:r>
              <a:rPr lang="ru-RU" dirty="0">
                <a:solidFill>
                  <a:schemeClr val="tx1"/>
                </a:solidFill>
              </a:rPr>
              <a:t>образовательного процесса в </a:t>
            </a:r>
            <a:r>
              <a:rPr lang="ru-RU" dirty="0" smtClean="0">
                <a:solidFill>
                  <a:schemeClr val="tx1"/>
                </a:solidFill>
              </a:rPr>
              <a:t>условиях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  реализации </a:t>
            </a:r>
            <a:r>
              <a:rPr lang="ru-RU" dirty="0">
                <a:solidFill>
                  <a:schemeClr val="tx1"/>
                </a:solidFill>
              </a:rPr>
              <a:t>ФГОС дошкольного образования»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    2016-2017 учебный год: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 </a:t>
            </a:r>
            <a:r>
              <a:rPr lang="ru-RU" dirty="0">
                <a:solidFill>
                  <a:schemeClr val="tx1"/>
                </a:solidFill>
              </a:rPr>
              <a:t>ноябре 2016 г. выступление на методической неделе куста «ЗЭМ – 1» с мастер-классом для педагогов и родителей  Ленинского района г. Челябинска «Сказка как средство развития речи </a:t>
            </a:r>
            <a:r>
              <a:rPr lang="ru-RU" dirty="0" smtClean="0">
                <a:solidFill>
                  <a:schemeClr val="tx1"/>
                </a:solidFill>
              </a:rPr>
              <a:t>детей»</a:t>
            </a:r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 </a:t>
            </a:r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9C84F-F9D6-44C0-9677-C6C728CEF4E2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6762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8" y="764704"/>
            <a:ext cx="7408333" cy="5361459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Муниципальный уровень: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27.11.15  Выступление на </a:t>
            </a:r>
            <a:r>
              <a:rPr lang="ru-RU" dirty="0">
                <a:solidFill>
                  <a:schemeClr val="tx1"/>
                </a:solidFill>
              </a:rPr>
              <a:t>семинаре РМО </a:t>
            </a:r>
            <a:r>
              <a:rPr lang="ru-RU" dirty="0" smtClean="0">
                <a:solidFill>
                  <a:schemeClr val="tx1"/>
                </a:solidFill>
              </a:rPr>
              <a:t>учителей-логопедов «</a:t>
            </a:r>
            <a:r>
              <a:rPr lang="ru-RU" dirty="0">
                <a:solidFill>
                  <a:schemeClr val="tx1"/>
                </a:solidFill>
              </a:rPr>
              <a:t>Интерактивное взаимодействие учителя-логопеда </a:t>
            </a:r>
            <a:r>
              <a:rPr lang="ru-RU" dirty="0" smtClean="0">
                <a:solidFill>
                  <a:schemeClr val="tx1"/>
                </a:solidFill>
              </a:rPr>
              <a:t>с участниками </a:t>
            </a:r>
            <a:r>
              <a:rPr lang="ru-RU" dirty="0">
                <a:solidFill>
                  <a:schemeClr val="tx1"/>
                </a:solidFill>
              </a:rPr>
              <a:t>образовательного процесса в </a:t>
            </a:r>
            <a:r>
              <a:rPr lang="ru-RU" dirty="0" smtClean="0">
                <a:solidFill>
                  <a:schemeClr val="tx1"/>
                </a:solidFill>
              </a:rPr>
              <a:t>условиях реализации </a:t>
            </a:r>
            <a:r>
              <a:rPr lang="ru-RU" dirty="0">
                <a:solidFill>
                  <a:schemeClr val="tx1"/>
                </a:solidFill>
              </a:rPr>
              <a:t>ФГОС дошкольного образования</a:t>
            </a:r>
            <a:r>
              <a:rPr lang="ru-RU" dirty="0" smtClean="0">
                <a:solidFill>
                  <a:schemeClr val="tx1"/>
                </a:solidFill>
              </a:rPr>
              <a:t>»</a:t>
            </a:r>
          </a:p>
          <a:p>
            <a:r>
              <a:rPr lang="ru-RU" dirty="0">
                <a:solidFill>
                  <a:schemeClr val="tx1"/>
                </a:solidFill>
              </a:rPr>
              <a:t>09.02.2017 г. выступление на городском семинаре для учителей-логопедов «Современные аспекты деятельности учителя-логопеда ДОУ»  с опытом работы «Интерактивное взаимодействие учителя-логопеда с участниками образовательного процесса в условиях реализации ФГОС ДО</a:t>
            </a:r>
            <a:r>
              <a:rPr lang="ru-RU" dirty="0" smtClean="0">
                <a:solidFill>
                  <a:schemeClr val="tx1"/>
                </a:solidFill>
              </a:rPr>
              <a:t>»</a:t>
            </a:r>
          </a:p>
          <a:p>
            <a:r>
              <a:rPr lang="ru-RU" dirty="0">
                <a:solidFill>
                  <a:schemeClr val="tx1"/>
                </a:solidFill>
              </a:rPr>
              <a:t>30.03.2017г. выступление на городском семинаре-практикуме для учителей-логопедов </a:t>
            </a:r>
            <a:r>
              <a:rPr lang="ru-RU" dirty="0" smtClean="0">
                <a:solidFill>
                  <a:schemeClr val="tx1"/>
                </a:solidFill>
              </a:rPr>
              <a:t>с </a:t>
            </a:r>
            <a:r>
              <a:rPr lang="ru-RU" dirty="0">
                <a:solidFill>
                  <a:schemeClr val="tx1"/>
                </a:solidFill>
              </a:rPr>
              <a:t>опытом работы «Использование световых песочных планшетов в коррекционно-развивающей работе с детьми с </a:t>
            </a:r>
            <a:r>
              <a:rPr lang="ru-RU" dirty="0" smtClean="0">
                <a:solidFill>
                  <a:schemeClr val="tx1"/>
                </a:solidFill>
              </a:rPr>
              <a:t>тяжелыми нарушениями речи»   </a:t>
            </a: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9C84F-F9D6-44C0-9677-C6C728CEF4E2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31411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9C84F-F9D6-44C0-9677-C6C728CEF4E2}" type="slidenum">
              <a:rPr lang="ru-RU" smtClean="0"/>
              <a:t>9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chemeClr val="tx1"/>
                </a:solidFill>
              </a:rPr>
              <a:t>Участие в  проектных и творческих группах.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16240" y="1700808"/>
            <a:ext cx="820891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/>
              <a:t> 2013г. Участие в экспериментальной площадке района по апробации «Проекта примерной рабочей программы логопедической работы по преодолению общего недоразвития речи воспитанников ДОУ компенсирующего вида для детей с нарушениями речи»</a:t>
            </a:r>
          </a:p>
          <a:p>
            <a:r>
              <a:rPr lang="ru-RU" sz="2200" dirty="0"/>
              <a:t>2013-2014г. Участие в творческой группе РМО учителей – логопедов «Виртуальный кабинет учителя-логопеда» разработала методические рекомендации  для учителя – логопеда, воспитателей и родителей по лексической теме «Этикет. (Посуда</a:t>
            </a:r>
            <a:r>
              <a:rPr lang="ru-RU" sz="2200" dirty="0" smtClean="0"/>
              <a:t>)», «Космос»</a:t>
            </a:r>
            <a:endParaRPr lang="ru-RU" sz="2200" dirty="0"/>
          </a:p>
          <a:p>
            <a:r>
              <a:rPr lang="ru-RU" sz="2200" dirty="0" smtClean="0"/>
              <a:t>2015-2017г. Участие </a:t>
            </a:r>
            <a:r>
              <a:rPr lang="ru-RU" sz="2200" dirty="0"/>
              <a:t>в работе городской творческой группы учителей-логопедов г. Челябинска «Тематическое планирование по звукопроизношению, взаимодействию с педагогами в группе компенсирующей направленности»</a:t>
            </a:r>
          </a:p>
        </p:txBody>
      </p:sp>
    </p:spTree>
    <p:extLst>
      <p:ext uri="{BB962C8B-B14F-4D97-AF65-F5344CB8AC3E}">
        <p14:creationId xmlns:p14="http://schemas.microsoft.com/office/powerpoint/2010/main" val="2084325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1061</TotalTime>
  <Words>919</Words>
  <Application>Microsoft Office PowerPoint</Application>
  <PresentationFormat>Экран (4:3)</PresentationFormat>
  <Paragraphs>159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Волна</vt:lpstr>
      <vt:lpstr>   </vt:lpstr>
      <vt:lpstr>  Вступление</vt:lpstr>
      <vt:lpstr>Большакова Юлия Владимировна</vt:lpstr>
      <vt:lpstr>Сведения об образовании </vt:lpstr>
      <vt:lpstr>Курсы повышения квалификации:</vt:lpstr>
      <vt:lpstr>    Опыт публичных выступлений:</vt:lpstr>
      <vt:lpstr>Презентация PowerPoint</vt:lpstr>
      <vt:lpstr>Презентация PowerPoint</vt:lpstr>
      <vt:lpstr>Участие в  проектных и творческих группах. </vt:lpstr>
      <vt:lpstr>Мои педагогические разработки: </vt:lpstr>
      <vt:lpstr> Картотеки: </vt:lpstr>
      <vt:lpstr>РЕЗУЛЬТАТЫ ПРОВЕДЕННОГО АНАЛИЗА УРОВНЕЙ СФОРМИРОВАННОСТИ КОМПОНЕНТОВ РЕЧИ ВОСПИТАННИКОВ ГРУППЫ КОМПЕНСИРУЮЩЕЙ НАПРАВЛЕННОСТИ ДЛЯ ДЕТЕЙ С ТЯЖЕЛЫМИ НАРУШЕНИЯМИ РЕЧИ МБДОУ ДС № 387(в %)</vt:lpstr>
      <vt:lpstr>Результаты педагогической деятельности:</vt:lpstr>
      <vt:lpstr> Мои награды:</vt:lpstr>
      <vt:lpstr>Фотоматериалы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Авторские методические  пособия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Большакова Юлия Владимировна</dc:title>
  <dc:creator>и</dc:creator>
  <cp:lastModifiedBy>Наталья</cp:lastModifiedBy>
  <cp:revision>105</cp:revision>
  <dcterms:created xsi:type="dcterms:W3CDTF">2012-08-28T11:38:58Z</dcterms:created>
  <dcterms:modified xsi:type="dcterms:W3CDTF">2017-06-05T14:31:23Z</dcterms:modified>
</cp:coreProperties>
</file>