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3399FF"/>
    <a:srgbClr val="CC66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1ECB-3E08-457B-85D6-1EF6FDC2E5D8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D3F1B-804C-47B5-9897-D22875A22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1F04-ECDF-4AF0-80E2-963D6471437F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60141-3130-43BE-81D2-B6AEB756E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A5F8B-0539-4709-8B01-849E62BB2AAD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76461-25EA-4AB0-BAAE-0BE4F19CD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5F66-1C05-49A0-9E75-89AB0F296CE7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DC5C-A982-4127-BF36-7A9320C30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018AA-D357-427D-97C7-3133C54AFD07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44EE0-E24E-4630-BDE4-8DB17A3F7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A4AA-8013-4906-A9B3-F2E8C9386CBA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54452-F2A6-4384-B3A4-EB16A807A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E5AB9-A3FE-43E1-B7EA-F68DC271F65E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FEEFD-D6A2-4F27-972A-043EC912E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B9D42-B5A8-40BA-9E01-F27F21485B87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3EBC0-4422-4C3D-B013-150EACA7A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4956D-19D8-4399-BBCB-2C1AC1E6B93F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66888-A211-4488-B617-36A9EE5E1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2C97B-53F7-427A-9302-EE19542D2B9C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8FBF6-92D6-45A1-9A75-87C9BED95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8D5EB-7CF7-4965-938C-661B0787DB82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12C5E-22F2-4176-A3EF-45F00B2B5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351D86-0543-4BA2-B2CE-F42BB62015BB}" type="datetimeFigureOut">
              <a:rPr lang="ru-RU"/>
              <a:pPr>
                <a:defRPr/>
              </a:pPr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A5622A-6178-4F58-94B8-D6C67434A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1325"/>
            <a:ext cx="8943975" cy="16557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Garamond" pitchFamily="18" charset="0"/>
              </a:rPr>
              <a:t>Муниципальное бюджетное</a:t>
            </a:r>
            <a:br>
              <a:rPr lang="ru-RU" sz="3600" b="1" dirty="0" smtClean="0">
                <a:latin typeface="Garamond" pitchFamily="18" charset="0"/>
              </a:rPr>
            </a:br>
            <a:r>
              <a:rPr lang="ru-RU" sz="3600" b="1" dirty="0" smtClean="0">
                <a:latin typeface="Garamond" pitchFamily="18" charset="0"/>
              </a:rPr>
              <a:t>общеобразовательное учреждение</a:t>
            </a:r>
            <a:br>
              <a:rPr lang="ru-RU" sz="3600" b="1" dirty="0" smtClean="0">
                <a:latin typeface="Garamond" pitchFamily="18" charset="0"/>
              </a:rPr>
            </a:br>
            <a:r>
              <a:rPr lang="ru-RU" sz="3600" b="1" dirty="0" smtClean="0">
                <a:latin typeface="Garamond" pitchFamily="18" charset="0"/>
              </a:rPr>
              <a:t>«Средняя общеобразовательная школа №117»</a:t>
            </a:r>
            <a:endParaRPr lang="ru-RU" sz="3600" b="1" dirty="0"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8913" y="3032125"/>
            <a:ext cx="9144000" cy="16557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>
                <a:latin typeface="Garamond" pitchFamily="18" charset="0"/>
              </a:rPr>
              <a:t>Исследовательский детский проект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>
                <a:latin typeface="Garamond" pitchFamily="18" charset="0"/>
              </a:rPr>
              <a:t>Тема проекта: Мороженое: вред или польза?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Коллекция прет-а-порте La Strada - Тара и упаковка. Новости отрасли в России и СН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0166">
            <a:off x="2849563" y="4611688"/>
            <a:ext cx="370205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838200" y="731838"/>
            <a:ext cx="5702300" cy="5445125"/>
          </a:xfrm>
        </p:spPr>
        <p:txBody>
          <a:bodyPr/>
          <a:lstStyle/>
          <a:p>
            <a:r>
              <a:rPr lang="ru-RU" sz="3200" b="1" smtClean="0">
                <a:latin typeface="Garamond" pitchFamily="18" charset="0"/>
              </a:rPr>
              <a:t>Обратите внимание на внешний вид упаковки. Мороженое не должно быть мятым. Если форма стаканчика или эскимо нарушена, это может быть сигналом того, что мороженое несколько раз оттаивало и замерзало снова. </a:t>
            </a:r>
          </a:p>
        </p:txBody>
      </p:sp>
      <p:pic>
        <p:nvPicPr>
          <p:cNvPr id="21506" name="Picture 2" descr="Плотные узорчатые колготки темно-синего цвета для подростков. на 14-15 лет - Mayoral - Mayoral Мороженое &quot;Nestle&quot; (Нестле) 48-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80403">
            <a:off x="6646863" y="268288"/>
            <a:ext cx="3836987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1508" name="Picture 4" descr="Разработана автоматическая линия упаковки мороженого - Ново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75169">
            <a:off x="7131050" y="3719513"/>
            <a:ext cx="4035425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1510" name="Picture 6" descr="Бренд &quot;Фабрика Грез&quot;, дизайн упаковки - этикетки на вафельные стаканчики - портфолио студии дизайна &quot;Артбайт. Нижний Новгоро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41917">
            <a:off x="8348663" y="2212975"/>
            <a:ext cx="357505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Garamond" pitchFamily="18" charset="0"/>
              </a:rPr>
              <a:t> Исследовательская часть работы</a:t>
            </a:r>
            <a:endParaRPr lang="ru-RU" smtClean="0">
              <a:latin typeface="Garamond" pitchFamily="18" charset="0"/>
            </a:endParaRPr>
          </a:p>
        </p:txBody>
      </p:sp>
      <p:pic>
        <p:nvPicPr>
          <p:cNvPr id="22530" name="Picture 2" descr="1340645187_crazy_scientist_05 - Чернівці, Чернівецька область - новини в газеті Версії Чернівці, Чернівецька область - новини 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9350" y="1692275"/>
            <a:ext cx="4762500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6063" y="258763"/>
            <a:ext cx="10801350" cy="18827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В анкете мы спрашивали детей любят ли они мороженое?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Как часто они его употребляют?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Какое мороженое больше нравится?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Какие чувства испытывает ребенок при поедании мороженого?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graphicFrame>
        <p:nvGraphicFramePr>
          <p:cNvPr id="24578" name="Диаграмма 3"/>
          <p:cNvGraphicFramePr>
            <a:graphicFrameLocks/>
          </p:cNvGraphicFramePr>
          <p:nvPr/>
        </p:nvGraphicFramePr>
        <p:xfrm>
          <a:off x="1703388" y="2100263"/>
          <a:ext cx="7620000" cy="4324350"/>
        </p:xfrm>
        <a:graphic>
          <a:graphicData uri="http://schemas.openxmlformats.org/presentationml/2006/ole">
            <p:oleObj spid="_x0000_s24578" r:id="rId3" imgW="7626757" imgH="4322439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          Вывод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Когда человек употребляет мороженое, у него вырабатывается гормон сератонин - гармон радости, счастья. Следовательно, каждый, кто съел хоть одну порцию, поднимает настроение себе на целый день.</a:t>
            </a:r>
          </a:p>
          <a:p>
            <a:r>
              <a:rPr lang="ru-RU" smtClean="0"/>
              <a:t>Поэтому не стоит отказывать себе в покупке любимого лакомства, а взять и осчастливить себя.</a:t>
            </a:r>
          </a:p>
          <a:p>
            <a:r>
              <a:rPr lang="ru-RU" smtClean="0"/>
              <a:t> 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Ученые доказали, что мороженое приносит счастье Стиль жиз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2513" y="2716213"/>
            <a:ext cx="5865812" cy="391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4" name="Picture 2" descr="Новости Науки Здоровье и медицина - Part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4640">
            <a:off x="1397000" y="652463"/>
            <a:ext cx="6985000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Цель проекта</a:t>
            </a:r>
            <a:r>
              <a:rPr lang="ru-RU" dirty="0" smtClean="0"/>
              <a:t>: </a:t>
            </a:r>
            <a:r>
              <a:rPr lang="ru-RU" sz="4000" b="1" dirty="0" smtClean="0"/>
              <a:t>Убедиться</a:t>
            </a:r>
            <a:r>
              <a:rPr lang="en-US" sz="4000" b="1" dirty="0" smtClean="0"/>
              <a:t>,</a:t>
            </a:r>
            <a:r>
              <a:rPr lang="ru-RU" sz="4000" b="1" dirty="0" smtClean="0"/>
              <a:t> что различные виды мороженого являются ценным пищевым продуктом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Задачи</a:t>
            </a:r>
            <a:r>
              <a:rPr lang="ru-RU" smtClean="0"/>
              <a:t>:</a:t>
            </a:r>
          </a:p>
          <a:p>
            <a:r>
              <a:rPr lang="ru-RU" b="1" smtClean="0"/>
              <a:t>Познакомить детей с историей происхождения мороженого;</a:t>
            </a:r>
          </a:p>
          <a:p>
            <a:r>
              <a:rPr lang="ru-RU" b="1" smtClean="0"/>
              <a:t>Выявить пищевые добавки</a:t>
            </a:r>
            <a:r>
              <a:rPr lang="en-US" b="1" smtClean="0"/>
              <a:t>,</a:t>
            </a:r>
            <a:r>
              <a:rPr lang="ru-RU" b="1" smtClean="0"/>
              <a:t> входящие в состав;</a:t>
            </a:r>
          </a:p>
          <a:p>
            <a:r>
              <a:rPr lang="ru-RU" b="1" smtClean="0"/>
              <a:t>Определить свойства мороженого: полезные и отрицательные</a:t>
            </a:r>
            <a:r>
              <a:rPr lang="ru-RU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Garamond" pitchFamily="18" charset="0"/>
              </a:rPr>
              <a:t>             История мороженого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312738" y="6122988"/>
            <a:ext cx="3225800" cy="541337"/>
          </a:xfrm>
        </p:spPr>
        <p:txBody>
          <a:bodyPr/>
          <a:lstStyle/>
          <a:p>
            <a:r>
              <a:rPr lang="ru-RU" b="1" smtClean="0">
                <a:latin typeface="Garamond" pitchFamily="18" charset="0"/>
              </a:rPr>
              <a:t>Марко Поло</a:t>
            </a:r>
          </a:p>
        </p:txBody>
      </p:sp>
      <p:pic>
        <p:nvPicPr>
          <p:cNvPr id="6146" name="Picture 2" descr="Marco Polo 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131888"/>
            <a:ext cx="3616325" cy="488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4" name="Объект 2"/>
          <p:cNvSpPr txBox="1">
            <a:spLocks/>
          </p:cNvSpPr>
          <p:nvPr/>
        </p:nvSpPr>
        <p:spPr bwMode="auto">
          <a:xfrm>
            <a:off x="5122863" y="2141538"/>
            <a:ext cx="602138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ru-RU" sz="2800" b="1">
              <a:latin typeface="Garamond" pitchFamily="18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4110038" y="1566863"/>
            <a:ext cx="78962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Мороженое придумали на Востоке задолго до того, как школьники впервые попробовали его в вафельных стаканчиках.</a:t>
            </a:r>
            <a:endParaRPr lang="ru-RU" sz="2400" b="1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400" b="1">
                <a:solidFill>
                  <a:srgbClr val="000000"/>
                </a:solidFill>
                <a:latin typeface="Garamond" pitchFamily="18" charset="0"/>
                <a:ea typeface="Times New Roman" pitchFamily="18" charset="0"/>
                <a:cs typeface="Arial" charset="0"/>
              </a:rPr>
              <a:t>Исследователь Марко Поло увидел там, как ели мороженое. Эта идея ему настолько понравилась, что он привез его в Италию. От туда мороженое пришло во Францию и стало популярным у знатных людей. </a:t>
            </a:r>
            <a:endParaRPr lang="ru-RU" sz="2400" b="1">
              <a:latin typeface="Garamond" pitchFamily="18" charset="0"/>
              <a:cs typeface="Arial" charset="0"/>
            </a:endParaRPr>
          </a:p>
        </p:txBody>
      </p:sp>
      <p:pic>
        <p:nvPicPr>
          <p:cNvPr id="6149" name="Picture 5" descr="История мороженого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663" y="4187825"/>
            <a:ext cx="43148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latin typeface="Garamond" pitchFamily="18" charset="0"/>
              </a:rPr>
              <a:t>Состав мороженого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8497888" y="1463675"/>
            <a:ext cx="3497262" cy="4221163"/>
          </a:xfrm>
        </p:spPr>
        <p:txBody>
          <a:bodyPr/>
          <a:lstStyle/>
          <a:p>
            <a:r>
              <a:rPr lang="ru-RU" b="1" smtClean="0">
                <a:latin typeface="Garamond" pitchFamily="18" charset="0"/>
              </a:rPr>
              <a:t>Всем известно, что мороженое делают из молока. И в нем вы найдете все полезные вещества, которые есть в «исходном сырье».</a:t>
            </a:r>
          </a:p>
        </p:txBody>
      </p:sp>
      <p:pic>
        <p:nvPicPr>
          <p:cNvPr id="5126" name="Picture 6" descr="Балтия / РИА &quot;Новый Регион&quot;. Главные 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663" y="1466850"/>
            <a:ext cx="7620000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0" y="225425"/>
            <a:ext cx="5491163" cy="5467350"/>
          </a:xfrm>
        </p:spPr>
        <p:txBody>
          <a:bodyPr/>
          <a:lstStyle/>
          <a:p>
            <a:r>
              <a:rPr lang="ru-RU" b="1" smtClean="0">
                <a:latin typeface="Garamond" pitchFamily="18" charset="0"/>
              </a:rPr>
              <a:t>Знаменитое мороженое Пломбир считается одним из самых распространенных лакомств для людей всех возрастов на разных континентах. К превеликой радости всего человечества существует невероятное количество разнообразных видов мороженого Пломбир.</a:t>
            </a:r>
          </a:p>
        </p:txBody>
      </p:sp>
      <p:pic>
        <p:nvPicPr>
          <p:cNvPr id="4098" name="Picture 2" descr="1440x900 глазурь, десерт, пломбир, мороженое, шоколадное обои на рабочий стол 738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71608">
            <a:off x="5378450" y="288925"/>
            <a:ext cx="489426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100" name="Picture 4" descr="Вафельные стака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89447">
            <a:off x="8658225" y="247650"/>
            <a:ext cx="2465388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102" name="Picture 6" descr="Рецепты Сайт для родителей - страница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64455">
            <a:off x="5335588" y="3122613"/>
            <a:ext cx="333533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104" name="Picture 8" descr="Эским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23781">
            <a:off x="8658225" y="3246438"/>
            <a:ext cx="24765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106" name="Picture 10" descr="Ice Cream Special Wallpapers - 800x600 - 1263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85614">
            <a:off x="1009650" y="4221163"/>
            <a:ext cx="32718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1063" y="212725"/>
            <a:ext cx="10515600" cy="5800725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400" b="1" dirty="0" smtClean="0">
                <a:latin typeface="Garamond" pitchFamily="18" charset="0"/>
              </a:rPr>
              <a:t>Рассмотрим пищевую ценность Пломбира:</a:t>
            </a:r>
            <a:endParaRPr lang="ru-RU" sz="4400" dirty="0" smtClean="0">
              <a:latin typeface="Garamond" pitchFamily="18" charset="0"/>
            </a:endParaRP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>
                <a:latin typeface="Garamond" pitchFamily="18" charset="0"/>
              </a:rPr>
              <a:t>Насыщеные</a:t>
            </a:r>
            <a:r>
              <a:rPr lang="ru-RU" dirty="0" smtClean="0">
                <a:latin typeface="Garamond" pitchFamily="18" charset="0"/>
              </a:rPr>
              <a:t> жирные кислоты 9.4 г; зола 0.8 </a:t>
            </a:r>
            <a:r>
              <a:rPr lang="ru-RU" dirty="0" err="1" smtClean="0">
                <a:latin typeface="Garamond" pitchFamily="18" charset="0"/>
              </a:rPr>
              <a:t>г;моно</a:t>
            </a:r>
            <a:r>
              <a:rPr lang="ru-RU" dirty="0" smtClean="0">
                <a:latin typeface="Garamond" pitchFamily="18" charset="0"/>
              </a:rPr>
              <a:t>- и дисахариды 20.4 г; холестерин 44 мг; вода 60 г; органические кислоты 0.1 г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Витамины</a:t>
            </a:r>
            <a:endParaRPr lang="ru-RU" dirty="0" smtClean="0">
              <a:latin typeface="Garamond" pitchFamily="18" charset="0"/>
            </a:endParaRP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Витамин PP (</a:t>
            </a:r>
            <a:r>
              <a:rPr lang="ru-RU" dirty="0" err="1" smtClean="0">
                <a:latin typeface="Garamond" pitchFamily="18" charset="0"/>
              </a:rPr>
              <a:t>Ниациновый</a:t>
            </a:r>
            <a:r>
              <a:rPr lang="ru-RU" dirty="0" smtClean="0">
                <a:latin typeface="Garamond" pitchFamily="18" charset="0"/>
              </a:rPr>
              <a:t> эквивалент) (PP)0.7 </a:t>
            </a:r>
            <a:r>
              <a:rPr lang="ru-RU" dirty="0" err="1" smtClean="0">
                <a:latin typeface="Garamond" pitchFamily="18" charset="0"/>
              </a:rPr>
              <a:t>мг;Витамин</a:t>
            </a:r>
            <a:r>
              <a:rPr lang="ru-RU" dirty="0" smtClean="0">
                <a:latin typeface="Garamond" pitchFamily="18" charset="0"/>
              </a:rPr>
              <a:t> E (ТЭ) (E (ТЭ))0.4 мг4; Витамин C (C)0.4 мг; Витамин B2 (рибофлавин) (B2)0.21 мг; Витамин B1 (тиамин) (B1)0.03 мг; Витамин A (РЭ) (A (РЭ))94 мкг; </a:t>
            </a:r>
            <a:r>
              <a:rPr lang="ru-RU" dirty="0" err="1" smtClean="0">
                <a:latin typeface="Garamond" pitchFamily="18" charset="0"/>
              </a:rPr>
              <a:t>Бэта-каротин</a:t>
            </a:r>
            <a:r>
              <a:rPr lang="ru-RU" dirty="0" smtClean="0">
                <a:latin typeface="Garamond" pitchFamily="18" charset="0"/>
              </a:rPr>
              <a:t> 0.045 мг; Витамин PP (PP)0.1 мг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Витамин A (A)0.086 мг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Минеральные вещества</a:t>
            </a:r>
            <a:endParaRPr lang="ru-RU" dirty="0" smtClean="0">
              <a:latin typeface="Garamond" pitchFamily="18" charset="0"/>
            </a:endParaRP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atin typeface="Garamond" pitchFamily="18" charset="0"/>
              </a:rPr>
              <a:t>Железо (</a:t>
            </a:r>
            <a:r>
              <a:rPr lang="ru-RU" dirty="0" err="1" smtClean="0">
                <a:latin typeface="Garamond" pitchFamily="18" charset="0"/>
              </a:rPr>
              <a:t>Fe</a:t>
            </a:r>
            <a:r>
              <a:rPr lang="ru-RU" dirty="0" smtClean="0">
                <a:latin typeface="Garamond" pitchFamily="18" charset="0"/>
              </a:rPr>
              <a:t>)0.2 мг; Фосфор (P)114 </a:t>
            </a:r>
            <a:r>
              <a:rPr lang="ru-RU" dirty="0" err="1" smtClean="0">
                <a:latin typeface="Garamond" pitchFamily="18" charset="0"/>
              </a:rPr>
              <a:t>мг;Калий</a:t>
            </a:r>
            <a:r>
              <a:rPr lang="ru-RU" dirty="0" smtClean="0">
                <a:latin typeface="Garamond" pitchFamily="18" charset="0"/>
              </a:rPr>
              <a:t> (K)162 </a:t>
            </a:r>
            <a:r>
              <a:rPr lang="ru-RU" dirty="0" err="1" smtClean="0">
                <a:latin typeface="Garamond" pitchFamily="18" charset="0"/>
              </a:rPr>
              <a:t>мг;Натрий</a:t>
            </a:r>
            <a:r>
              <a:rPr lang="ru-RU" dirty="0" smtClean="0">
                <a:latin typeface="Garamond" pitchFamily="18" charset="0"/>
              </a:rPr>
              <a:t> (</a:t>
            </a:r>
            <a:r>
              <a:rPr lang="ru-RU" dirty="0" err="1" smtClean="0">
                <a:latin typeface="Garamond" pitchFamily="18" charset="0"/>
              </a:rPr>
              <a:t>Na</a:t>
            </a:r>
            <a:r>
              <a:rPr lang="ru-RU" dirty="0" smtClean="0">
                <a:latin typeface="Garamond" pitchFamily="18" charset="0"/>
              </a:rPr>
              <a:t>)50 мг; Магний (</a:t>
            </a:r>
            <a:r>
              <a:rPr lang="ru-RU" dirty="0" err="1" smtClean="0">
                <a:latin typeface="Garamond" pitchFamily="18" charset="0"/>
              </a:rPr>
              <a:t>Mg</a:t>
            </a:r>
            <a:r>
              <a:rPr lang="ru-RU" dirty="0" smtClean="0">
                <a:latin typeface="Garamond" pitchFamily="18" charset="0"/>
              </a:rPr>
              <a:t>)21 </a:t>
            </a:r>
            <a:r>
              <a:rPr lang="ru-RU" dirty="0" err="1" smtClean="0">
                <a:latin typeface="Garamond" pitchFamily="18" charset="0"/>
              </a:rPr>
              <a:t>мг;Кальций</a:t>
            </a:r>
            <a:r>
              <a:rPr lang="ru-RU" dirty="0" smtClean="0">
                <a:latin typeface="Garamond" pitchFamily="18" charset="0"/>
              </a:rPr>
              <a:t> (</a:t>
            </a:r>
            <a:r>
              <a:rPr lang="ru-RU" dirty="0" err="1" smtClean="0">
                <a:latin typeface="Garamond" pitchFamily="18" charset="0"/>
              </a:rPr>
              <a:t>Ca</a:t>
            </a:r>
            <a:r>
              <a:rPr lang="ru-RU" dirty="0" smtClean="0">
                <a:latin typeface="Garamond" pitchFamily="18" charset="0"/>
              </a:rPr>
              <a:t>)159 мг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813" y="0"/>
            <a:ext cx="10515600" cy="7953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smtClean="0">
                <a:latin typeface="Garamond" pitchFamily="18" charset="0"/>
              </a:rPr>
              <a:t>Свойства мороженого</a:t>
            </a:r>
            <a:endParaRPr lang="ru-RU" sz="7200" dirty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0" y="1179513"/>
            <a:ext cx="9456738" cy="4351337"/>
          </a:xfrm>
        </p:spPr>
        <p:txBody>
          <a:bodyPr/>
          <a:lstStyle/>
          <a:p>
            <a:r>
              <a:rPr lang="ru-RU" sz="3600" b="1" smtClean="0">
                <a:latin typeface="Garamond" pitchFamily="18" charset="0"/>
              </a:rPr>
              <a:t>От него болит горло?</a:t>
            </a:r>
          </a:p>
          <a:p>
            <a:r>
              <a:rPr lang="ru-RU" sz="3600" b="1" smtClean="0">
                <a:latin typeface="Garamond" pitchFamily="18" charset="0"/>
              </a:rPr>
              <a:t>В мороженом нет никаких витаминов?</a:t>
            </a:r>
          </a:p>
          <a:p>
            <a:r>
              <a:rPr lang="ru-RU" sz="3600" b="1" smtClean="0">
                <a:latin typeface="Garamond" pitchFamily="18" charset="0"/>
              </a:rPr>
              <a:t>Может мороженое очень сладкое?</a:t>
            </a:r>
          </a:p>
          <a:p>
            <a:r>
              <a:rPr lang="ru-RU" sz="3600" b="1" smtClean="0">
                <a:latin typeface="Garamond" pitchFamily="18" charset="0"/>
              </a:rPr>
              <a:t>Может от мороженого толстеют?</a:t>
            </a:r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050" name="Picture 2" descr="Список вредностей л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04757">
            <a:off x="8355013" y="1038225"/>
            <a:ext cx="3722687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Рисунок 5" descr="1sept_2013_jpg_pagespeed_ce_13TNwtbG0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21462">
            <a:off x="347663" y="3732213"/>
            <a:ext cx="4160837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Рисунок 6" descr="18d3895110b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4883">
            <a:off x="4006850" y="3730625"/>
            <a:ext cx="4891088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6263" cy="1754188"/>
          </a:xfrm>
        </p:spPr>
        <p:txBody>
          <a:bodyPr/>
          <a:lstStyle/>
          <a:p>
            <a:r>
              <a:rPr lang="ru-RU" b="1" smtClean="0">
                <a:latin typeface="Garamond" pitchFamily="18" charset="0"/>
              </a:rPr>
              <a:t>Чтобы мороженое не разочаровало, к его выбору нужно отнестись внимательно!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655638" y="1793875"/>
            <a:ext cx="5346700" cy="4351338"/>
          </a:xfrm>
        </p:spPr>
        <p:txBody>
          <a:bodyPr/>
          <a:lstStyle/>
          <a:p>
            <a:r>
              <a:rPr lang="ru-RU" b="1" smtClean="0">
                <a:latin typeface="Garamond" pitchFamily="18" charset="0"/>
              </a:rPr>
              <a:t>Внимательно читайте упаковку! Молочное мороженое должно содержать от 3 до 8% жира и около 20% сахара. В сливочном вы найдете около 10% жира и 15% сахара, а на этикетке классического пломбира должно стоять не менее 15% жирности (стандарт — 18-20%) и 14% сахара.</a:t>
            </a:r>
          </a:p>
          <a:p>
            <a:endParaRPr lang="ru-RU" smtClean="0"/>
          </a:p>
        </p:txBody>
      </p:sp>
      <p:pic>
        <p:nvPicPr>
          <p:cNvPr id="1026" name="Picture 2" descr="Почему ангина выбирает лето. - Форсайт центр barometer.kg - информационно-аналитический порт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9064">
            <a:off x="7058025" y="1527175"/>
            <a:ext cx="4918075" cy="3421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Для детей изобрели светящееся мороженое - Рамблер-Нов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528">
            <a:off x="5561013" y="3886200"/>
            <a:ext cx="4114800" cy="273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3200" y="222250"/>
            <a:ext cx="6380163" cy="59309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В хорошем мороженом не должно быть растительных жиров! Наличие в составе кокосового, пальмового и других растительных масел говорит о том, что перед вами некачественный продукт</a:t>
            </a:r>
            <a:br>
              <a:rPr lang="ru-RU" b="1" dirty="0" smtClean="0">
                <a:latin typeface="Garamond" pitchFamily="18" charset="0"/>
              </a:rPr>
            </a:br>
            <a:r>
              <a:rPr lang="ru-RU" b="1" dirty="0" smtClean="0">
                <a:latin typeface="Garamond" pitchFamily="18" charset="0"/>
              </a:rPr>
              <a:t>Стаканчик объемом, к примеру, 80 мл может весить меньше стандартных 80 г, а стоить будет столько же.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Купить мороженое без стабилизаторов не получится. Но лучше отдавать предпочтение натуральным добавкам, таким как желатин или агар-агар.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Garamond" pitchFamily="18" charset="0"/>
              </a:rPr>
              <a:t>Шоколадное мороженое должно содержать не меньше 6% шоколада или 2,5% какао.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2" name="Picture 2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77838">
            <a:off x="6737350" y="346075"/>
            <a:ext cx="523875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484" name="Picture 4" descr="Shutterstock : завистливость сток фотографии, завистливость сток-фотография, завистливость сток-изображ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93573">
            <a:off x="6980238" y="3313113"/>
            <a:ext cx="4502150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474</Words>
  <Application>Microsoft Office PowerPoint</Application>
  <PresentationFormat>Custom</PresentationFormat>
  <Paragraphs>42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Arial</vt:lpstr>
      <vt:lpstr>Calibri Light</vt:lpstr>
      <vt:lpstr>Garamond</vt:lpstr>
      <vt:lpstr>Times New Roman</vt:lpstr>
      <vt:lpstr>Тема Office</vt:lpstr>
      <vt:lpstr>Диаграмма Microsoft Excel</vt:lpstr>
      <vt:lpstr>Муниципальное бюджетное общеобразовательное учреждение «Средняя общеобразовательная школа №117»</vt:lpstr>
      <vt:lpstr>Цель проекта: Убедиться, что различные виды мороженого являются ценным пищевым продуктом.</vt:lpstr>
      <vt:lpstr>             История мороженого</vt:lpstr>
      <vt:lpstr>Состав мороженого  </vt:lpstr>
      <vt:lpstr>Слайд 5</vt:lpstr>
      <vt:lpstr>Слайд 6</vt:lpstr>
      <vt:lpstr> Свойства мороженого</vt:lpstr>
      <vt:lpstr>Чтобы мороженое не разочаровало, к его выбору нужно отнестись внимательно! </vt:lpstr>
      <vt:lpstr>Слайд 9</vt:lpstr>
      <vt:lpstr>Слайд 10</vt:lpstr>
      <vt:lpstr> Исследовательская часть работы</vt:lpstr>
      <vt:lpstr>Слайд 12</vt:lpstr>
      <vt:lpstr>                               Вывод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Мороженное</dc:title>
  <dc:creator>BEST</dc:creator>
  <cp:lastModifiedBy>1</cp:lastModifiedBy>
  <cp:revision>15</cp:revision>
  <dcterms:created xsi:type="dcterms:W3CDTF">2015-03-13T10:28:19Z</dcterms:created>
  <dcterms:modified xsi:type="dcterms:W3CDTF">2017-06-06T14:23:05Z</dcterms:modified>
</cp:coreProperties>
</file>