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9" r:id="rId4"/>
    <p:sldId id="261" r:id="rId5"/>
    <p:sldId id="262" r:id="rId6"/>
    <p:sldId id="268" r:id="rId7"/>
    <p:sldId id="269" r:id="rId8"/>
    <p:sldId id="270" r:id="rId9"/>
    <p:sldId id="264" r:id="rId10"/>
    <p:sldId id="263" r:id="rId11"/>
    <p:sldId id="265" r:id="rId12"/>
    <p:sldId id="267" r:id="rId13"/>
    <p:sldId id="266" r:id="rId14"/>
    <p:sldId id="271" r:id="rId15"/>
    <p:sldId id="272" r:id="rId16"/>
    <p:sldId id="273" r:id="rId17"/>
    <p:sldId id="25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7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76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2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5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11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52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4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0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662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50000"/>
              <a:lumOff val="5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97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B4EEE9B7-A7EF-4D07-9CC0-3CC5CE9145D5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677EB9E-1025-4401-9CE9-741CCEB8A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323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914" y="1122362"/>
            <a:ext cx="8551572" cy="4462284"/>
          </a:xfrm>
        </p:spPr>
        <p:txBody>
          <a:bodyPr>
            <a:normAutofit/>
          </a:bodyPr>
          <a:lstStyle/>
          <a:p>
            <a:r>
              <a:rPr lang="ru-RU" b="1" dirty="0" smtClean="0"/>
              <a:t>Обособленные обстоятельства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sz="4800" dirty="0" smtClean="0"/>
              <a:t>выраженные существительным </a:t>
            </a:r>
            <a:br>
              <a:rPr lang="ru-RU" sz="4800" dirty="0" smtClean="0"/>
            </a:br>
            <a:r>
              <a:rPr lang="ru-RU" sz="4800" dirty="0" smtClean="0"/>
              <a:t>с предлогом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515932" cy="460118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Обособление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обстоятельств</a:t>
            </a:r>
            <a:r>
              <a:rPr lang="ru-RU" sz="4000" b="1" dirty="0"/>
              <a:t>, выраженных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существ. </a:t>
            </a:r>
            <a:b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с предлогом 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218362"/>
              </p:ext>
            </p:extLst>
          </p:nvPr>
        </p:nvGraphicFramePr>
        <p:xfrm>
          <a:off x="3606084" y="182982"/>
          <a:ext cx="7997780" cy="6482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7780"/>
              </a:tblGrid>
              <a:tr h="17515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baseline="0" dirty="0" smtClean="0">
                          <a:solidFill>
                            <a:schemeClr val="tx1"/>
                          </a:solidFill>
                        </a:rPr>
                        <a:t>Обособлять указанные обороты нужно всегда, когда  они имеют:</a:t>
                      </a:r>
                      <a:endParaRPr lang="ru-RU" sz="3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</a:tr>
              <a:tr h="18052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добавочное </a:t>
                      </a:r>
                      <a:r>
                        <a:rPr lang="ru-RU" sz="3600" b="1" dirty="0" err="1" smtClean="0"/>
                        <a:t>обстоят.значение</a:t>
                      </a:r>
                      <a:r>
                        <a:rPr lang="ru-RU" sz="3600" b="1" dirty="0" smtClean="0"/>
                        <a:t>:</a:t>
                      </a:r>
                      <a:r>
                        <a:rPr lang="ru-RU" sz="3600" b="1" baseline="0" dirty="0" smtClean="0"/>
                        <a:t> уступки, условия, причины</a:t>
                      </a:r>
                      <a:endParaRPr lang="ru-RU" sz="3600" b="1" dirty="0"/>
                    </a:p>
                  </a:txBody>
                  <a:tcPr/>
                </a:tc>
              </a:tr>
              <a:tr h="97207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err="1" smtClean="0"/>
                        <a:t>большУю</a:t>
                      </a:r>
                      <a:r>
                        <a:rPr lang="ru-RU" sz="3600" b="1" baseline="0" dirty="0" smtClean="0"/>
                        <a:t> степень распространенности </a:t>
                      </a:r>
                    </a:p>
                    <a:p>
                      <a:pPr algn="ctr"/>
                      <a:endParaRPr lang="ru-RU" sz="3600" b="1" dirty="0"/>
                    </a:p>
                  </a:txBody>
                  <a:tcPr/>
                </a:tc>
              </a:tr>
              <a:tr h="97207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смысловую</a:t>
                      </a:r>
                      <a:r>
                        <a:rPr lang="ru-RU" sz="3600" b="1" baseline="0" dirty="0" smtClean="0"/>
                        <a:t> близость </a:t>
                      </a:r>
                    </a:p>
                    <a:p>
                      <a:pPr algn="ctr"/>
                      <a:r>
                        <a:rPr lang="ru-RU" sz="3600" b="1" baseline="0" dirty="0" smtClean="0"/>
                        <a:t>к основной части 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851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5412"/>
            <a:ext cx="3902299" cy="1162627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Варианты  ОБОСОБЛЕНИЯ 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0632" y="0"/>
            <a:ext cx="8431368" cy="6928833"/>
          </a:xfrm>
        </p:spPr>
        <p:txBody>
          <a:bodyPr>
            <a:normAutofit fontScale="92500" lnSpcReduction="20000"/>
          </a:bodyPr>
          <a:lstStyle/>
          <a:p>
            <a:r>
              <a:rPr lang="ru-RU" sz="4400" b="1" dirty="0" smtClean="0"/>
              <a:t>Вопреки нашему ожиданию</a:t>
            </a:r>
            <a:r>
              <a:rPr lang="ru-RU" sz="4400" dirty="0" smtClean="0"/>
              <a:t>, день выдался ветреным. (уступка)</a:t>
            </a:r>
          </a:p>
          <a:p>
            <a:r>
              <a:rPr lang="ru-RU" sz="4400" dirty="0" smtClean="0"/>
              <a:t>Поезд, </a:t>
            </a:r>
            <a:r>
              <a:rPr lang="ru-RU" sz="4400" b="1" dirty="0" smtClean="0"/>
              <a:t>согласно установленному расписанию</a:t>
            </a:r>
            <a:r>
              <a:rPr lang="ru-RU" sz="4400" dirty="0" smtClean="0"/>
              <a:t>, прибыл в </a:t>
            </a:r>
            <a:r>
              <a:rPr lang="ru-RU" sz="4400" dirty="0"/>
              <a:t>М</a:t>
            </a:r>
            <a:r>
              <a:rPr lang="ru-RU" sz="4400" dirty="0" smtClean="0"/>
              <a:t>оскву утром.</a:t>
            </a:r>
          </a:p>
          <a:p>
            <a:r>
              <a:rPr lang="ru-RU" sz="4400" b="1" dirty="0" smtClean="0"/>
              <a:t>За неимением комнаты для проезжающих на станции</a:t>
            </a:r>
            <a:r>
              <a:rPr lang="ru-RU" sz="4400" dirty="0" smtClean="0"/>
              <a:t>, нам отвели ночлег в дымной сакле. (</a:t>
            </a:r>
            <a:r>
              <a:rPr lang="ru-RU" sz="4400" dirty="0" err="1" smtClean="0"/>
              <a:t>большАя</a:t>
            </a:r>
            <a:r>
              <a:rPr lang="ru-RU" sz="4400" dirty="0" smtClean="0"/>
              <a:t> степень распространенности)</a:t>
            </a:r>
          </a:p>
          <a:p>
            <a:r>
              <a:rPr lang="ru-RU" sz="4400" i="1" dirty="0" smtClean="0"/>
              <a:t>Он не пошел на выставку </a:t>
            </a:r>
            <a:r>
              <a:rPr lang="ru-RU" sz="4400" b="1" i="1" dirty="0" smtClean="0"/>
              <a:t>за неимением времени</a:t>
            </a:r>
            <a:r>
              <a:rPr lang="ru-RU" sz="4400" i="1" dirty="0" smtClean="0"/>
              <a:t>. (нет большой степени распространенности)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1107" y="4984124"/>
            <a:ext cx="2949525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err="1" smtClean="0"/>
              <a:t>Стравните</a:t>
            </a:r>
            <a:r>
              <a:rPr lang="ru-RU" sz="4400" b="1" dirty="0" smtClean="0"/>
              <a:t>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05896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1123837"/>
            <a:ext cx="3155324" cy="460118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Раскройте скобки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Р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асставьте знаки препинания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38658" y="864108"/>
            <a:ext cx="8753341" cy="512064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000" dirty="0" smtClean="0"/>
              <a:t>(Не)смотря </a:t>
            </a:r>
            <a:r>
              <a:rPr lang="ru-RU" sz="3000" dirty="0"/>
              <a:t>на поз..</a:t>
            </a:r>
            <a:r>
              <a:rPr lang="ru-RU" sz="3000" dirty="0" err="1"/>
              <a:t>ний</a:t>
            </a:r>
            <a:r>
              <a:rPr lang="ru-RU" sz="3000" dirty="0"/>
              <a:t> час было душно. </a:t>
            </a:r>
            <a:endParaRPr lang="ru-RU" sz="3000" dirty="0" smtClean="0"/>
          </a:p>
          <a:p>
            <a:pPr marL="514350" indent="-514350">
              <a:buAutoNum type="arabicPeriod"/>
            </a:pPr>
            <a:r>
              <a:rPr lang="ru-RU" sz="3000" dirty="0" smtClean="0"/>
              <a:t>Вопреки </a:t>
            </a:r>
            <a:r>
              <a:rPr lang="ru-RU" sz="3000" dirty="0"/>
              <a:t>предсказаниям моего спутника погода </a:t>
            </a:r>
            <a:r>
              <a:rPr lang="ru-RU" sz="3000" dirty="0" err="1"/>
              <a:t>про..снилась</a:t>
            </a:r>
            <a:r>
              <a:rPr lang="ru-RU" sz="3000" dirty="0"/>
              <a:t> и об..</a:t>
            </a:r>
            <a:r>
              <a:rPr lang="ru-RU" sz="3000" dirty="0" err="1"/>
              <a:t>щала</a:t>
            </a:r>
            <a:r>
              <a:rPr lang="ru-RU" sz="3000" dirty="0"/>
              <a:t> нам тихое утро (</a:t>
            </a:r>
            <a:r>
              <a:rPr lang="ru-RU" sz="3000" dirty="0" err="1" smtClean="0"/>
              <a:t>М.Ю.Лермонтов</a:t>
            </a:r>
            <a:r>
              <a:rPr lang="ru-RU" sz="3000" dirty="0"/>
              <a:t>). 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Луговые </a:t>
            </a:r>
            <a:r>
              <a:rPr lang="ru-RU" sz="3000" dirty="0"/>
              <a:t>цветы в этом году благодаря постоянным дождям (</a:t>
            </a:r>
            <a:r>
              <a:rPr lang="ru-RU" sz="3000" dirty="0" smtClean="0"/>
              <a:t>не) </a:t>
            </a:r>
            <a:r>
              <a:rPr lang="ru-RU" sz="3000" dirty="0" err="1" smtClean="0"/>
              <a:t>обыкнове</a:t>
            </a:r>
            <a:r>
              <a:rPr lang="ru-RU" sz="3000" dirty="0" smtClean="0"/>
              <a:t>(</a:t>
            </a:r>
            <a:r>
              <a:rPr lang="ru-RU" sz="3000" dirty="0" err="1" smtClean="0"/>
              <a:t>н,нн</a:t>
            </a:r>
            <a:r>
              <a:rPr lang="ru-RU" sz="3000" dirty="0" smtClean="0"/>
              <a:t>)о </a:t>
            </a:r>
            <a:r>
              <a:rPr lang="ru-RU" sz="3000" dirty="0"/>
              <a:t>ярки и пышны (</a:t>
            </a:r>
            <a:r>
              <a:rPr lang="ru-RU" sz="3000" dirty="0" err="1" smtClean="0"/>
              <a:t>М.Пришвин</a:t>
            </a:r>
            <a:r>
              <a:rPr lang="ru-RU" sz="3000" dirty="0"/>
              <a:t>). 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Он </a:t>
            </a:r>
            <a:r>
              <a:rPr lang="ru-RU" sz="3000" dirty="0"/>
              <a:t>отвечал (</a:t>
            </a:r>
            <a:r>
              <a:rPr lang="ru-RU" sz="3000" dirty="0" smtClean="0"/>
              <a:t>не)смотря </a:t>
            </a:r>
            <a:r>
              <a:rPr lang="ru-RU" sz="3000" dirty="0"/>
              <a:t>в книгу. 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Иллюминатор </a:t>
            </a:r>
            <a:r>
              <a:rPr lang="ru-RU" sz="3000" dirty="0"/>
              <a:t>согласно боевой </a:t>
            </a:r>
            <a:r>
              <a:rPr lang="ru-RU" sz="3000" dirty="0" err="1"/>
              <a:t>обстановк</a:t>
            </a:r>
            <a:r>
              <a:rPr lang="ru-RU" sz="3000" dirty="0"/>
              <a:t>.. был тщательно </a:t>
            </a:r>
            <a:r>
              <a:rPr lang="ru-RU" sz="3000" dirty="0" err="1"/>
              <a:t>зан</a:t>
            </a:r>
            <a:r>
              <a:rPr lang="ru-RU" sz="3000" dirty="0"/>
              <a:t>..</a:t>
            </a:r>
            <a:r>
              <a:rPr lang="ru-RU" sz="3000" dirty="0" err="1"/>
              <a:t>веш</a:t>
            </a:r>
            <a:r>
              <a:rPr lang="ru-RU" sz="3000" dirty="0"/>
              <a:t>..н (</a:t>
            </a:r>
            <a:r>
              <a:rPr lang="ru-RU" sz="3000" dirty="0" err="1" smtClean="0"/>
              <a:t>А.Новиков</a:t>
            </a:r>
            <a:r>
              <a:rPr lang="ru-RU" sz="3000" dirty="0" smtClean="0"/>
              <a:t>-Прибой</a:t>
            </a:r>
            <a:r>
              <a:rPr lang="ru-RU" sz="3000" dirty="0"/>
              <a:t>). </a:t>
            </a:r>
          </a:p>
          <a:p>
            <a:pPr marL="514350" indent="-514350">
              <a:buAutoNum type="arabicPeriod"/>
            </a:pPr>
            <a:r>
              <a:rPr lang="ru-RU" sz="3000" dirty="0" smtClean="0"/>
              <a:t>Согласно </a:t>
            </a:r>
            <a:r>
              <a:rPr lang="ru-RU" sz="3000" dirty="0"/>
              <a:t>приказ.. командующего «Дмитрий Донской» вместе с другими крейсерами должен был без боя охр..</a:t>
            </a:r>
            <a:r>
              <a:rPr lang="ru-RU" sz="3000" dirty="0" err="1"/>
              <a:t>нять</a:t>
            </a:r>
            <a:r>
              <a:rPr lang="ru-RU" sz="3000" dirty="0"/>
              <a:t> транспорт (</a:t>
            </a:r>
            <a:r>
              <a:rPr lang="ru-RU" sz="3000" dirty="0" err="1" smtClean="0"/>
              <a:t>А.Новиков</a:t>
            </a:r>
            <a:r>
              <a:rPr lang="ru-RU" sz="3000" dirty="0" smtClean="0"/>
              <a:t>-Прибой</a:t>
            </a:r>
            <a:r>
              <a:rPr lang="ru-RU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13476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1383565"/>
            <a:ext cx="3181081" cy="4601183"/>
          </a:xfrm>
        </p:spPr>
        <p:txBody>
          <a:bodyPr>
            <a:normAutofit fontScale="90000"/>
          </a:bodyPr>
          <a:lstStyle/>
          <a:p>
            <a:r>
              <a:rPr lang="ru-RU" dirty="0"/>
              <a:t>Выпишите в один столбик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обособленные</a:t>
            </a:r>
            <a:r>
              <a:rPr lang="ru-RU" dirty="0"/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определения</a:t>
            </a:r>
            <a:r>
              <a:rPr lang="ru-RU" dirty="0"/>
              <a:t> с определяемыми словами, в другой —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обособленные</a:t>
            </a:r>
            <a:r>
              <a:rPr lang="ru-RU" dirty="0"/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обстоятельства</a:t>
            </a:r>
            <a:r>
              <a:rPr lang="ru-RU" dirty="0"/>
              <a:t> со словами, к которым они относятся.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599" y="864108"/>
            <a:ext cx="8126569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Посреди </a:t>
            </a:r>
            <a:r>
              <a:rPr lang="ru-RU" sz="3200" dirty="0">
                <a:solidFill>
                  <a:schemeClr val="tx1"/>
                </a:solidFill>
              </a:rPr>
              <a:t>дремучего леса на узкой лужайке возвышалось маленькое земляное укрепление, состоящее из вала и рва, за коими находилось несколько шалашей и землянок. На дворе множество людей, коих по разнообразию одежды и по общему вооружению можно было тотчас признать за разбойников, обедало, сидя без шапок, около братского котла. На валу подле маленькой пушки сидел караульный, поджав под себя ноги; он вставлял заплатку в некоторую часть своей одежды, владея </a:t>
            </a:r>
            <a:r>
              <a:rPr lang="ru-RU" sz="3200" dirty="0" err="1">
                <a:solidFill>
                  <a:schemeClr val="tx1"/>
                </a:solidFill>
              </a:rPr>
              <a:t>иголкою</a:t>
            </a:r>
            <a:r>
              <a:rPr lang="ru-RU" sz="3200" dirty="0">
                <a:solidFill>
                  <a:schemeClr val="tx1"/>
                </a:solidFill>
              </a:rPr>
              <a:t> с искусством, обличающим опытного портного, и поминутно посматривая во все стороны</a:t>
            </a:r>
            <a:r>
              <a:rPr lang="ru-RU" sz="3200" dirty="0" smtClean="0">
                <a:solidFill>
                  <a:schemeClr val="tx1"/>
                </a:solidFill>
              </a:rPr>
              <a:t>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4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503054" cy="4601183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Прокомменти-руйте</a:t>
            </a:r>
            <a:r>
              <a:rPr lang="ru-RU" b="1" dirty="0" smtClean="0"/>
              <a:t> </a:t>
            </a:r>
            <a:r>
              <a:rPr lang="ru-RU" b="1" dirty="0"/>
              <a:t>примеры обособления и </a:t>
            </a:r>
            <a:r>
              <a:rPr lang="ru-RU" b="1" dirty="0" err="1" smtClean="0"/>
              <a:t>необособления</a:t>
            </a:r>
            <a:r>
              <a:rPr lang="ru-RU" b="1" dirty="0" smtClean="0"/>
              <a:t> обстоятельств </a:t>
            </a:r>
            <a:r>
              <a:rPr lang="ru-RU" b="1" dirty="0"/>
              <a:t>в предложениях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3054" y="1123837"/>
            <a:ext cx="8688946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1.Катер, кренясь то вправо, то влево, качался на волнах.</a:t>
            </a:r>
          </a:p>
          <a:p>
            <a:pPr marL="0" indent="0">
              <a:buNone/>
            </a:pPr>
            <a:r>
              <a:rPr lang="ru-RU" sz="2800" dirty="0"/>
              <a:t>2. Всё идёт как по маслу.</a:t>
            </a:r>
          </a:p>
          <a:p>
            <a:pPr marL="0" indent="0">
              <a:buNone/>
            </a:pPr>
            <a:r>
              <a:rPr lang="ru-RU" sz="2800" dirty="0" smtClean="0"/>
              <a:t>3.Неспеша </a:t>
            </a:r>
            <a:r>
              <a:rPr lang="ru-RU" sz="2800" dirty="0"/>
              <a:t>бегут лошади среди зелёных холмистых полей.</a:t>
            </a:r>
          </a:p>
          <a:p>
            <a:pPr marL="0" indent="0">
              <a:buNone/>
            </a:pPr>
            <a:r>
              <a:rPr lang="ru-RU" sz="2800" dirty="0"/>
              <a:t>4.Ввиду сложившихся обстоятельств, соревнования отложили на неделю.</a:t>
            </a:r>
          </a:p>
          <a:p>
            <a:pPr marL="0" indent="0">
              <a:buNone/>
            </a:pPr>
            <a:r>
              <a:rPr lang="ru-RU" sz="2800" dirty="0"/>
              <a:t>5.Несмотря на приближение шторма, команда вышла в море</a:t>
            </a:r>
            <a:r>
              <a:rPr lang="ru-RU" sz="2800" b="1" dirty="0"/>
              <a:t>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6.Чёрная гряда сопок изогнулась, как хребет гигантского зверя.</a:t>
            </a:r>
          </a:p>
          <a:p>
            <a:pPr marL="0" indent="0">
              <a:buNone/>
            </a:pPr>
            <a:r>
              <a:rPr lang="ru-RU" sz="2800" dirty="0"/>
              <a:t>7.Его знали как опытного ихтиолога.</a:t>
            </a:r>
          </a:p>
          <a:p>
            <a:pPr marL="0" indent="0">
              <a:buNone/>
            </a:pPr>
            <a:r>
              <a:rPr lang="ru-RU" sz="2800" dirty="0"/>
              <a:t>8</a:t>
            </a:r>
            <a:r>
              <a:rPr lang="ru-RU" sz="2800" dirty="0" smtClean="0"/>
              <a:t>.</a:t>
            </a:r>
            <a:r>
              <a:rPr lang="ru-RU" sz="2800" dirty="0"/>
              <a:t> И день и ночь по снеговой пустыне спешу к вам голову сломя</a:t>
            </a:r>
            <a:r>
              <a:rPr lang="ru-RU" sz="2800" dirty="0" smtClean="0"/>
              <a:t>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343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1123837"/>
            <a:ext cx="3374265" cy="4601183"/>
          </a:xfrm>
        </p:spPr>
        <p:txBody>
          <a:bodyPr>
            <a:normAutofit fontScale="90000"/>
          </a:bodyPr>
          <a:lstStyle/>
          <a:p>
            <a:r>
              <a:rPr lang="ru-RU" dirty="0"/>
              <a:t>О</a:t>
            </a:r>
            <a:r>
              <a:rPr lang="ru-RU" dirty="0" smtClean="0"/>
              <a:t>пределите </a:t>
            </a:r>
            <a:r>
              <a:rPr lang="ru-RU" dirty="0"/>
              <a:t>морфологическую принадлежность омонимичных слов, раскройте скобки, расставьте пропущенные знаки препинания.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837628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dirty="0"/>
              <a:t>1)Слуга вышел, </a:t>
            </a:r>
            <a:r>
              <a:rPr lang="ru-RU" sz="3000" b="1" i="1" dirty="0"/>
              <a:t>благодаря</a:t>
            </a:r>
            <a:r>
              <a:rPr lang="ru-RU" sz="3000" dirty="0"/>
              <a:t> за чаевые. – </a:t>
            </a:r>
            <a:r>
              <a:rPr lang="ru-RU" sz="3000" b="1" i="1" dirty="0"/>
              <a:t>Благодаря </a:t>
            </a:r>
            <a:r>
              <a:rPr lang="ru-RU" sz="3000" dirty="0"/>
              <a:t>ежедневному общению с ним, Морозка поверил в себя.</a:t>
            </a:r>
          </a:p>
          <a:p>
            <a:pPr marL="0" indent="0">
              <a:buNone/>
            </a:pPr>
            <a:r>
              <a:rPr lang="ru-RU" sz="3000" dirty="0"/>
              <a:t>2)Швейцар </a:t>
            </a:r>
            <a:r>
              <a:rPr lang="ru-RU" sz="3000" b="1" i="1" dirty="0"/>
              <a:t>согласно</a:t>
            </a:r>
            <a:r>
              <a:rPr lang="ru-RU" sz="3000" dirty="0"/>
              <a:t> кивал головой, продолжая стоять, как монумент. – Поезда приходят </a:t>
            </a:r>
            <a:r>
              <a:rPr lang="ru-RU" sz="3000" b="1" i="1" dirty="0"/>
              <a:t>согласно</a:t>
            </a:r>
            <a:r>
              <a:rPr lang="ru-RU" sz="3000" dirty="0"/>
              <a:t> расписанию.</a:t>
            </a:r>
          </a:p>
          <a:p>
            <a:pPr marL="0" indent="0">
              <a:buNone/>
            </a:pPr>
            <a:r>
              <a:rPr lang="ru-RU" sz="3000" dirty="0"/>
              <a:t>3) </a:t>
            </a:r>
            <a:r>
              <a:rPr lang="ru-RU" sz="3000" b="1" i="1" dirty="0"/>
              <a:t>Несмотря на</a:t>
            </a:r>
            <a:r>
              <a:rPr lang="ru-RU" sz="3000" dirty="0"/>
              <a:t> боль от контузии, всё в нём ликовало, пело. – </a:t>
            </a:r>
            <a:r>
              <a:rPr lang="ru-RU" sz="3000" b="1" i="1" dirty="0"/>
              <a:t>Не смотря</a:t>
            </a:r>
            <a:r>
              <a:rPr lang="ru-RU" sz="3000" dirty="0"/>
              <a:t> матери в глаза, Алёша протягивал дневник.</a:t>
            </a:r>
          </a:p>
          <a:p>
            <a:pPr marL="0" indent="0">
              <a:buNone/>
            </a:pPr>
            <a:r>
              <a:rPr lang="ru-RU" sz="3000" b="1" dirty="0"/>
              <a:t>4) </a:t>
            </a:r>
            <a:r>
              <a:rPr lang="ru-RU" sz="3000" dirty="0"/>
              <a:t>Лицо Кати, </a:t>
            </a:r>
            <a:r>
              <a:rPr lang="ru-RU" sz="3000" b="1" i="1" dirty="0"/>
              <a:t>вследствие</a:t>
            </a:r>
            <a:r>
              <a:rPr lang="ru-RU" sz="3000" dirty="0"/>
              <a:t> сильного волнения, сплошь было залито краской. – </a:t>
            </a:r>
            <a:endParaRPr lang="ru-RU" sz="3000" dirty="0" smtClean="0"/>
          </a:p>
          <a:p>
            <a:pPr marL="0" indent="0">
              <a:buNone/>
            </a:pPr>
            <a:r>
              <a:rPr lang="ru-RU" sz="3000" b="1" i="1" dirty="0" smtClean="0"/>
              <a:t>В </a:t>
            </a:r>
            <a:r>
              <a:rPr lang="ru-RU" sz="3000" b="1" i="1" dirty="0"/>
              <a:t>следствие</a:t>
            </a:r>
            <a:r>
              <a:rPr lang="ru-RU" sz="3000" dirty="0"/>
              <a:t> по делу о дуэли внесли изменения</a:t>
            </a:r>
            <a:r>
              <a:rPr lang="ru-RU" sz="3000" dirty="0" smtClean="0"/>
              <a:t>. – </a:t>
            </a:r>
            <a:r>
              <a:rPr lang="ru-RU" sz="3000" b="1" i="1" dirty="0" smtClean="0"/>
              <a:t>Впоследствии</a:t>
            </a:r>
            <a:r>
              <a:rPr lang="ru-RU" sz="3000" b="1" i="1" dirty="0"/>
              <a:t> </a:t>
            </a:r>
            <a:r>
              <a:rPr lang="ru-RU" sz="3000" dirty="0"/>
              <a:t>он много об этом думал</a:t>
            </a:r>
            <a:r>
              <a:rPr lang="ru-RU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1749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34225" cy="460118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Распространите предложения, введя в них обстоятельства, выраженные деепричастиями и деепричастными оборотами.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1340627"/>
            <a:ext cx="7315200" cy="512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400" dirty="0"/>
              <a:t>Хорош летний день в Крыму! Солнце освещает иссиня-черную гладь. Тысячи серебристых искр зажигаются и гаснут. Волны накатываются на берег, шуршат галькой и вновь отступают. Чайки парят над морем, качаются на волнах, греются на берегу. Кипарисы и кедры отбрасывают прохладную тень. Все в этом благодатном крае наполнено тишиной и спокойствием</a:t>
            </a:r>
            <a:r>
              <a:rPr lang="ru-RU" sz="3400" dirty="0" smtClean="0"/>
              <a:t>.</a:t>
            </a:r>
            <a:endParaRPr lang="ru-RU" sz="3200" dirty="0"/>
          </a:p>
          <a:p>
            <a:pPr marL="0" indent="0">
              <a:buNone/>
            </a:pPr>
            <a:r>
              <a:rPr lang="ru-RU" sz="3200" b="1" i="1" dirty="0">
                <a:solidFill>
                  <a:srgbClr val="99FFCC"/>
                </a:solidFill>
              </a:rPr>
              <a:t/>
            </a:r>
            <a:br>
              <a:rPr lang="ru-RU" sz="3200" b="1" i="1" dirty="0">
                <a:solidFill>
                  <a:srgbClr val="99FFCC"/>
                </a:solidFill>
              </a:rPr>
            </a:br>
            <a:r>
              <a:rPr lang="ru-RU" sz="3200" b="1" i="1" dirty="0">
                <a:solidFill>
                  <a:srgbClr val="99FFCC"/>
                </a:solidFill>
              </a:rPr>
              <a:t>-Как изменился текст? Почему?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95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3109" y="0"/>
            <a:ext cx="4906963" cy="5286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224295" y="831336"/>
            <a:ext cx="6594475" cy="5511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1) Презентации:</a:t>
            </a:r>
          </a:p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НЕ с разными частями речи </a:t>
            </a:r>
          </a:p>
          <a:p>
            <a:pPr marL="0" indent="0">
              <a:buNone/>
            </a:pPr>
            <a:r>
              <a:rPr lang="ru-RU" sz="3200" dirty="0" smtClean="0"/>
              <a:t>(2 чел.: правило + упр.)</a:t>
            </a:r>
          </a:p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Тире между подл. и сказ. </a:t>
            </a:r>
          </a:p>
          <a:p>
            <a:pPr marL="0" indent="0">
              <a:buNone/>
            </a:pPr>
            <a:r>
              <a:rPr lang="ru-RU" sz="3200" dirty="0" smtClean="0"/>
              <a:t>(2 чел.: правило + упр.)</a:t>
            </a:r>
          </a:p>
          <a:p>
            <a:endParaRPr lang="ru-RU" sz="3200" dirty="0" smtClean="0"/>
          </a:p>
          <a:p>
            <a:pPr marL="0" indent="0">
              <a:buNone/>
            </a:pPr>
            <a:r>
              <a:rPr lang="ru-RU" sz="3200" b="1" dirty="0" smtClean="0"/>
              <a:t>2) Выучить список слов с ударениями </a:t>
            </a:r>
            <a:r>
              <a:rPr lang="ru-RU" sz="3200" b="1" dirty="0" smtClean="0">
                <a:solidFill>
                  <a:srgbClr val="FFC000"/>
                </a:solidFill>
              </a:rPr>
              <a:t>наизусть</a:t>
            </a:r>
            <a:r>
              <a:rPr lang="ru-RU" sz="3200" b="1" dirty="0" smtClean="0"/>
              <a:t>! Проверочная работа!</a:t>
            </a:r>
          </a:p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3) Упр. 517 Львова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818770" y="148409"/>
            <a:ext cx="5135562" cy="6492875"/>
          </a:xfrm>
        </p:spPr>
        <p:txBody>
          <a:bodyPr>
            <a:noAutofit/>
          </a:bodyPr>
          <a:lstStyle/>
          <a:p>
            <a:r>
              <a:rPr lang="ru-RU" sz="3400" b="1" dirty="0" err="1" smtClean="0">
                <a:solidFill>
                  <a:schemeClr val="tx1"/>
                </a:solidFill>
              </a:rPr>
              <a:t>апострОф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аэропОрты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бАнты</a:t>
            </a:r>
            <a:endParaRPr lang="ru-RU" sz="3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400" b="1" dirty="0" err="1" smtClean="0">
                <a:solidFill>
                  <a:schemeClr val="tx1"/>
                </a:solidFill>
              </a:rPr>
              <a:t>давнИшний</a:t>
            </a:r>
            <a:endParaRPr lang="ru-RU" sz="34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400" b="1" dirty="0" err="1" smtClean="0">
                <a:solidFill>
                  <a:schemeClr val="tx1"/>
                </a:solidFill>
              </a:rPr>
              <a:t>знАчимый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баловАть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баловАться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избаловАть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балОванный</a:t>
            </a:r>
            <a:endParaRPr lang="ru-RU" sz="3400" b="1" dirty="0" smtClean="0">
              <a:solidFill>
                <a:schemeClr val="tx1"/>
              </a:solidFill>
            </a:endParaRPr>
          </a:p>
          <a:p>
            <a:r>
              <a:rPr lang="ru-RU" sz="3400" b="1" dirty="0" err="1" smtClean="0">
                <a:solidFill>
                  <a:schemeClr val="tx1"/>
                </a:solidFill>
              </a:rPr>
              <a:t>зАгнутый</a:t>
            </a:r>
            <a:endParaRPr lang="ru-RU" sz="3400" b="1" dirty="0" smtClean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5010072" y="4417454"/>
            <a:ext cx="1571031" cy="703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532298" y="0"/>
            <a:ext cx="2659702" cy="132343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 </a:t>
            </a:r>
            <a:r>
              <a:rPr lang="ru-RU" sz="4000" b="1" dirty="0" err="1" smtClean="0"/>
              <a:t>ош</a:t>
            </a:r>
            <a:r>
              <a:rPr lang="ru-RU" sz="4000" b="1" dirty="0" smtClean="0"/>
              <a:t>. – «4»</a:t>
            </a:r>
          </a:p>
          <a:p>
            <a:r>
              <a:rPr lang="ru-RU" sz="4000" b="1" dirty="0" smtClean="0"/>
              <a:t>2 </a:t>
            </a:r>
            <a:r>
              <a:rPr lang="ru-RU" sz="4000" b="1" dirty="0" err="1" smtClean="0"/>
              <a:t>ош</a:t>
            </a:r>
            <a:r>
              <a:rPr lang="ru-RU" sz="4000" b="1" dirty="0" smtClean="0"/>
              <a:t>. – «3»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7457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ЦЕЛИ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Повторить условия обособления обстоятельств, выраженных именами существительными с предлогами</a:t>
            </a:r>
          </a:p>
          <a:p>
            <a:r>
              <a:rPr lang="ru-RU" sz="3600" dirty="0" smtClean="0"/>
              <a:t>Формировать учебно-языковые и нормативные речевые умения и навыки</a:t>
            </a:r>
          </a:p>
          <a:p>
            <a:r>
              <a:rPr lang="ru-RU" sz="3600" dirty="0" smtClean="0"/>
              <a:t>Углублять предметную компетенцию учащихся</a:t>
            </a:r>
          </a:p>
          <a:p>
            <a:r>
              <a:rPr lang="ru-RU" sz="3600" dirty="0" smtClean="0"/>
              <a:t>Воспитывать потребность в практическом использовании языка в различных сферах деятельности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47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646" y="1110958"/>
            <a:ext cx="3327408" cy="460118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Правила обособления на оценку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7" y="1957588"/>
            <a:ext cx="7567171" cy="402715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Обособление определений</a:t>
            </a:r>
          </a:p>
          <a:p>
            <a:r>
              <a:rPr lang="ru-RU" sz="3600" dirty="0" smtClean="0"/>
              <a:t>Обособление приложений </a:t>
            </a:r>
          </a:p>
          <a:p>
            <a:r>
              <a:rPr lang="ru-RU" sz="3600" dirty="0" smtClean="0"/>
              <a:t>Обособление дополнений</a:t>
            </a:r>
          </a:p>
          <a:p>
            <a:r>
              <a:rPr lang="ru-RU" sz="3600" dirty="0" smtClean="0"/>
              <a:t>Обособление обстоятельств </a:t>
            </a:r>
          </a:p>
          <a:p>
            <a:endParaRPr lang="ru-RU" sz="3600" dirty="0" smtClean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3014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34225" cy="4601183"/>
          </a:xfrm>
        </p:spPr>
        <p:txBody>
          <a:bodyPr>
            <a:norm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Р</a:t>
            </a:r>
            <a:r>
              <a:rPr lang="ru-RU" sz="4400" dirty="0" smtClean="0"/>
              <a:t>асставьте знаки препинания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8811" y="-115909"/>
            <a:ext cx="8281115" cy="697391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</a:t>
            </a:r>
            <a:r>
              <a:rPr lang="ru-RU" sz="4400" dirty="0"/>
              <a:t>П</a:t>
            </a:r>
            <a:r>
              <a:rPr lang="ru-RU" sz="4400" dirty="0" smtClean="0"/>
              <a:t>авел </a:t>
            </a:r>
            <a:r>
              <a:rPr lang="ru-RU" sz="4400" dirty="0" err="1" smtClean="0"/>
              <a:t>неспеша</a:t>
            </a:r>
            <a:r>
              <a:rPr lang="ru-RU" sz="4400" dirty="0" smtClean="0"/>
              <a:t> </a:t>
            </a:r>
            <a:r>
              <a:rPr lang="ru-RU" sz="4400" dirty="0" smtClean="0"/>
              <a:t>направился к двери но вспомнив что-то вернулся к столу.</a:t>
            </a:r>
          </a:p>
          <a:p>
            <a:r>
              <a:rPr lang="ru-RU" sz="4400" dirty="0" smtClean="0"/>
              <a:t>Работая он старался заглушить свою тоску.</a:t>
            </a:r>
          </a:p>
          <a:p>
            <a:r>
              <a:rPr lang="ru-RU" sz="4400" dirty="0" smtClean="0"/>
              <a:t>Проходив до самых сумерек и ничего не найдя я пошел по берегу реки.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2918" y="115909"/>
            <a:ext cx="2825325" cy="132343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Повторяем </a:t>
            </a:r>
          </a:p>
          <a:p>
            <a:pPr algn="ctr"/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402" y="1123836"/>
            <a:ext cx="3108467" cy="4601183"/>
          </a:xfrm>
        </p:spPr>
        <p:txBody>
          <a:bodyPr>
            <a:normAutofit/>
          </a:bodyPr>
          <a:lstStyle/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Расставьте знаки препинания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747476" cy="5832906"/>
          </a:xfrm>
        </p:spPr>
        <p:txBody>
          <a:bodyPr>
            <a:normAutofit/>
          </a:bodyPr>
          <a:lstStyle/>
          <a:p>
            <a:r>
              <a:rPr lang="ru-RU" sz="4400" dirty="0"/>
              <a:t>Не испортив дела мастером не станешь.</a:t>
            </a:r>
          </a:p>
          <a:p>
            <a:r>
              <a:rPr lang="ru-RU" sz="4400" dirty="0"/>
              <a:t>Уходя гасите свет.</a:t>
            </a:r>
          </a:p>
          <a:p>
            <a:r>
              <a:rPr lang="ru-RU" sz="4400" dirty="0"/>
              <a:t>Он постоял вглядываясь в темноту и улыбнувшись каким-то своим мыслям зашагал быстрее.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7567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1123837"/>
            <a:ext cx="3181082" cy="46011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Закончите предложение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768512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Путешествуя на велосипеде,</a:t>
            </a:r>
          </a:p>
          <a:p>
            <a:endParaRPr lang="ru-RU" sz="4000" i="1" dirty="0" smtClean="0"/>
          </a:p>
          <a:p>
            <a:r>
              <a:rPr lang="ru-RU" sz="4000" i="1" dirty="0" smtClean="0"/>
              <a:t>развиваются </a:t>
            </a:r>
            <a:r>
              <a:rPr lang="ru-RU" sz="4000" i="1" dirty="0"/>
              <a:t>мышцы ног и спины.</a:t>
            </a:r>
            <a:endParaRPr lang="ru-RU" sz="4000" dirty="0"/>
          </a:p>
          <a:p>
            <a:r>
              <a:rPr lang="ru-RU" sz="4000" i="1" dirty="0"/>
              <a:t>требуется немалая выносливость.</a:t>
            </a:r>
            <a:endParaRPr lang="ru-RU" sz="4000" dirty="0"/>
          </a:p>
          <a:p>
            <a:r>
              <a:rPr lang="ru-RU" sz="4000" i="1" dirty="0"/>
              <a:t>вы получаете большое удовольствие.</a:t>
            </a:r>
            <a:endParaRPr lang="ru-RU" sz="4000" dirty="0"/>
          </a:p>
          <a:p>
            <a:r>
              <a:rPr lang="ru-RU" sz="4000" i="1" dirty="0"/>
              <a:t>у меня сломалась фара.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3325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0" y="1123837"/>
            <a:ext cx="3206839" cy="460118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Закончите</a:t>
            </a:r>
            <a:r>
              <a:rPr lang="ru-RU" sz="4000" dirty="0" smtClean="0"/>
              <a:t> предложение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742754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Выбрав пьесу,</a:t>
            </a:r>
          </a:p>
          <a:p>
            <a:endParaRPr lang="ru-RU" sz="4000" i="1" dirty="0" smtClean="0"/>
          </a:p>
          <a:p>
            <a:r>
              <a:rPr lang="ru-RU" sz="4000" i="1" dirty="0" smtClean="0"/>
              <a:t>началась </a:t>
            </a:r>
            <a:r>
              <a:rPr lang="ru-RU" sz="4000" i="1" dirty="0"/>
              <a:t>распределение ролей.</a:t>
            </a:r>
            <a:endParaRPr lang="ru-RU" sz="4000" dirty="0"/>
          </a:p>
          <a:p>
            <a:r>
              <a:rPr lang="ru-RU" sz="4000" i="1" dirty="0"/>
              <a:t>оказалось, что там слишком много ролей.</a:t>
            </a:r>
            <a:endParaRPr lang="ru-RU" sz="4000" dirty="0"/>
          </a:p>
          <a:p>
            <a:r>
              <a:rPr lang="ru-RU" sz="4000" i="1" dirty="0"/>
              <a:t>была назначена первая репетиция.</a:t>
            </a:r>
            <a:endParaRPr lang="ru-RU" sz="4000" dirty="0"/>
          </a:p>
          <a:p>
            <a:r>
              <a:rPr lang="ru-RU" sz="4000" i="1" dirty="0"/>
              <a:t>мы немедленно начали репетировать.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3156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200401" cy="46011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Закончите предложение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315200" cy="5768512"/>
          </a:xfrm>
        </p:spPr>
        <p:txBody>
          <a:bodyPr>
            <a:normAutofit/>
          </a:bodyPr>
          <a:lstStyle/>
          <a:p>
            <a:r>
              <a:rPr lang="ru-RU" sz="4000" dirty="0"/>
              <a:t>Услышав длинный гудок,</a:t>
            </a:r>
          </a:p>
          <a:p>
            <a:endParaRPr lang="ru-RU" sz="4000" i="1" dirty="0" smtClean="0"/>
          </a:p>
          <a:p>
            <a:r>
              <a:rPr lang="ru-RU" sz="4000" i="1" dirty="0" smtClean="0"/>
              <a:t>только </a:t>
            </a:r>
            <a:r>
              <a:rPr lang="ru-RU" sz="4000" i="1" dirty="0"/>
              <a:t>после этого можно набрать номер.</a:t>
            </a:r>
            <a:endParaRPr lang="ru-RU" sz="4000" dirty="0"/>
          </a:p>
          <a:p>
            <a:r>
              <a:rPr lang="ru-RU" sz="4000" i="1" dirty="0"/>
              <a:t>наберите номер абонента.</a:t>
            </a:r>
            <a:endParaRPr lang="ru-RU" sz="4000" dirty="0"/>
          </a:p>
          <a:p>
            <a:r>
              <a:rPr lang="ru-RU" sz="4000" i="1" dirty="0"/>
              <a:t>набирается номер абонента.</a:t>
            </a:r>
            <a:endParaRPr lang="ru-RU" sz="4000" dirty="0"/>
          </a:p>
          <a:p>
            <a:r>
              <a:rPr lang="ru-RU" sz="4000" i="1" dirty="0"/>
              <a:t>значит, линия свободна.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6224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503053" cy="460118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Обособление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обстоятельств</a:t>
            </a:r>
            <a:r>
              <a:rPr lang="ru-RU" sz="4400" b="1" dirty="0" smtClean="0"/>
              <a:t>, выраженных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существ. 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с предлогом 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35899"/>
              </p:ext>
            </p:extLst>
          </p:nvPr>
        </p:nvGraphicFramePr>
        <p:xfrm>
          <a:off x="3631842" y="309093"/>
          <a:ext cx="8560158" cy="6346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0158"/>
              </a:tblGrid>
              <a:tr h="206062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Всегда обособляются обстоятельства уступки, выраженные существительным с предлогом </a:t>
                      </a: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НЕСМОТРЯ НА, НЕВЗИРАЯ НА </a:t>
                      </a:r>
                    </a:p>
                    <a:p>
                      <a:pPr algn="ctr"/>
                      <a:r>
                        <a:rPr lang="ru-RU" sz="2800" i="1" dirty="0" smtClean="0"/>
                        <a:t>* День был жаркий, светлый, несмотря на перепадавшие</a:t>
                      </a:r>
                      <a:r>
                        <a:rPr lang="ru-RU" sz="2800" i="1" baseline="0" dirty="0" smtClean="0"/>
                        <a:t> дождики. </a:t>
                      </a:r>
                      <a:endParaRPr lang="ru-RU" sz="2800" i="1" dirty="0"/>
                    </a:p>
                  </a:txBody>
                  <a:tcPr/>
                </a:tc>
              </a:tr>
              <a:tr h="267880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Обособляются обстоятельства, выраженные существительным со словами </a:t>
                      </a:r>
                    </a:p>
                    <a:p>
                      <a:pPr algn="ctr"/>
                      <a:r>
                        <a:rPr lang="ru-RU" sz="2800" b="1" dirty="0" smtClean="0"/>
                        <a:t>БЛАГОДАРЯ, СОГЛАСНО, ВОПРЕКИ, ВСЛЕДСТВИЕ, ПРИ ОТСУТСТВИИ, ПО ПРИЧИНЕ, В СЛУЧАЕ, ПРИ НАЛИЧИИ, ВВИДУ, НАПОДОБИЕ, В СВЯЗИ, НАРЯДУ, ПРИ УСЛОВИИ, ВО ИЗБЕЖАНИЕ.</a:t>
                      </a:r>
                      <a:endParaRPr lang="ru-RU" sz="2800" b="1" dirty="0"/>
                    </a:p>
                  </a:txBody>
                  <a:tcPr/>
                </a:tc>
              </a:tr>
              <a:tr h="144243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Строго</a:t>
                      </a:r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</a:rPr>
                        <a:t> говоря, это обособление является факультативным, но обособлять эти обороты нужно всегда в случаях 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Стрелка вниз 2"/>
          <p:cNvSpPr/>
          <p:nvPr/>
        </p:nvSpPr>
        <p:spPr>
          <a:xfrm>
            <a:off x="9337183" y="6082220"/>
            <a:ext cx="1210614" cy="67918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7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а">
  <a:themeElements>
    <a:clrScheme name="Рама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9935E573-C197-41A8-BCA1-5D5F62C560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437</TotalTime>
  <Words>767</Words>
  <Application>Microsoft Office PowerPoint</Application>
  <PresentationFormat>Произвольный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Рама</vt:lpstr>
      <vt:lpstr>Обособленные обстоятельства,  выраженные существительным  с предлогом </vt:lpstr>
      <vt:lpstr>ЦЕЛИ </vt:lpstr>
      <vt:lpstr>Правила обособления на оценку</vt:lpstr>
      <vt:lpstr>  Расставьте знаки препинания </vt:lpstr>
      <vt:lpstr>  Расставьте знаки препинания </vt:lpstr>
      <vt:lpstr>Закончите предложение</vt:lpstr>
      <vt:lpstr>Закончите предложение</vt:lpstr>
      <vt:lpstr>Закончите предложение</vt:lpstr>
      <vt:lpstr>Обособление обстоятельств, выраженных существ.  с предлогом </vt:lpstr>
      <vt:lpstr>Обособление обстоятельств, выраженных существ.  с предлогом </vt:lpstr>
      <vt:lpstr>Варианты  ОБОСОБЛЕНИЯ </vt:lpstr>
      <vt:lpstr>Раскройте скобки  Расставьте знаки препинания</vt:lpstr>
      <vt:lpstr>Выпишите в один столбик обособленные определения с определяемыми словами, в другой — обособленные обстоятельства со словами, к которым они относятся. </vt:lpstr>
      <vt:lpstr>Прокомменти-руйте примеры обособления и необособления обстоятельств в предложениях </vt:lpstr>
      <vt:lpstr>Определите морфологическую принадлежность омонимичных слов, раскройте скобки, расставьте пропущенные знаки препинания.</vt:lpstr>
      <vt:lpstr>Распространите предложения, введя в них обстоятельства, выраженные деепричастиями и деепричастными оборотами.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Земскова Дарья Дмитриевна</cp:lastModifiedBy>
  <cp:revision>16</cp:revision>
  <dcterms:created xsi:type="dcterms:W3CDTF">2017-04-04T10:33:34Z</dcterms:created>
  <dcterms:modified xsi:type="dcterms:W3CDTF">2017-04-05T10:15:09Z</dcterms:modified>
</cp:coreProperties>
</file>