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9" r:id="rId5"/>
    <p:sldId id="262" r:id="rId6"/>
    <p:sldId id="260" r:id="rId7"/>
    <p:sldId id="263" r:id="rId8"/>
    <p:sldId id="264" r:id="rId9"/>
    <p:sldId id="265" r:id="rId10"/>
    <p:sldId id="266" r:id="rId11"/>
    <p:sldId id="25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49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2" d="100"/>
          <a:sy n="72" d="100"/>
        </p:scale>
        <p:origin x="-90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DD7AA920-2151-4CC8-A753-157AD9D7252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6F014FEA-2583-49F7-95C8-4D286AD36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6119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A920-2151-4CC8-A753-157AD9D7252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4FEA-2583-49F7-95C8-4D286AD36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63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A920-2151-4CC8-A753-157AD9D7252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4FEA-2583-49F7-95C8-4D286AD36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06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A920-2151-4CC8-A753-157AD9D7252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4FEA-2583-49F7-95C8-4D286AD36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204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A920-2151-4CC8-A753-157AD9D7252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4FEA-2583-49F7-95C8-4D286AD36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80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A920-2151-4CC8-A753-157AD9D7252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4FEA-2583-49F7-95C8-4D286AD36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5342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A920-2151-4CC8-A753-157AD9D7252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4FEA-2583-49F7-95C8-4D286AD36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148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A920-2151-4CC8-A753-157AD9D7252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4FEA-2583-49F7-95C8-4D286AD36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199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A920-2151-4CC8-A753-157AD9D7252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4FEA-2583-49F7-95C8-4D286AD36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794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A920-2151-4CC8-A753-157AD9D7252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4FEA-2583-49F7-95C8-4D286AD36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228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A920-2151-4CC8-A753-157AD9D7252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4FEA-2583-49F7-95C8-4D286AD36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474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A920-2151-4CC8-A753-157AD9D7252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4FEA-2583-49F7-95C8-4D286AD36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586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A920-2151-4CC8-A753-157AD9D7252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4FEA-2583-49F7-95C8-4D286AD36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270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A920-2151-4CC8-A753-157AD9D7252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4FEA-2583-49F7-95C8-4D286AD36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091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A920-2151-4CC8-A753-157AD9D7252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4FEA-2583-49F7-95C8-4D286AD36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395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A920-2151-4CC8-A753-157AD9D7252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4FEA-2583-49F7-95C8-4D286AD36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672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AA920-2151-4CC8-A753-157AD9D7252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14FEA-2583-49F7-95C8-4D286AD36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111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D7AA920-2151-4CC8-A753-157AD9D7252D}" type="datetimeFigureOut">
              <a:rPr lang="ru-RU" smtClean="0"/>
              <a:t>06.06.2017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F014FEA-2583-49F7-95C8-4D286AD36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4350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scientificrussia.ru/articles/10-faktov-o-teoreme-pifagora" TargetMode="External"/><Relationship Id="rId13" Type="http://schemas.openxmlformats.org/officeDocument/2006/relationships/image" Target="../media/image38.jpeg"/><Relationship Id="rId3" Type="http://schemas.openxmlformats.org/officeDocument/2006/relationships/hyperlink" Target="https://ru.wikipedia.org/wiki/&#1045;&#1075;&#1080;&#1087;&#1077;&#1090;&#1089;&#1082;&#1080;&#1081;_&#1090;&#1088;&#1077;&#1091;&#1075;&#1086;&#1083;&#1100;&#1085;&#1080;&#1082;" TargetMode="External"/><Relationship Id="rId7" Type="http://schemas.openxmlformats.org/officeDocument/2006/relationships/hyperlink" Target="https://ru.wikipedia.org/wiki/&#1055;&#1080;&#1092;&#1072;&#1075;&#1086;&#1088;&#1086;&#1074;&#1072;_&#1090;&#1088;&#1086;&#1081;&#1082;&#1072;" TargetMode="External"/><Relationship Id="rId12" Type="http://schemas.openxmlformats.org/officeDocument/2006/relationships/image" Target="../media/image37.png"/><Relationship Id="rId2" Type="http://schemas.openxmlformats.org/officeDocument/2006/relationships/hyperlink" Target="http://enciklopediya1.ru/index/0-39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&#1058;&#1077;&#1086;&#1088;&#1077;&#1084;&#1072;_&#1055;&#1080;&#1092;&#1072;&#1075;&#1086;&#1088;&#1072;" TargetMode="External"/><Relationship Id="rId11" Type="http://schemas.openxmlformats.org/officeDocument/2006/relationships/hyperlink" Target="http://uclg.ru/education/geometriya/9_klass/lecture_lec_zolotoe_sechenie.html" TargetMode="External"/><Relationship Id="rId5" Type="http://schemas.openxmlformats.org/officeDocument/2006/relationships/hyperlink" Target="https://ru.wikipedia.org/wiki/&#1045;&#1074;&#1082;&#1083;&#1080;&#1076;&#1086;&#1074;&#1072;_&#1075;&#1077;&#1086;&#1084;&#1077;&#1090;&#1088;&#1080;&#1103;" TargetMode="External"/><Relationship Id="rId10" Type="http://schemas.openxmlformats.org/officeDocument/2006/relationships/hyperlink" Target="https://ru.wikipedia.org/wiki/&#1043;&#1077;&#1086;&#1084;&#1077;&#1090;&#1088;&#1080;&#1103;_&#1051;&#1086;&#1073;&#1072;&#1095;&#1077;&#1074;&#1089;&#1082;&#1086;&#1075;&#1086;" TargetMode="External"/><Relationship Id="rId4" Type="http://schemas.openxmlformats.org/officeDocument/2006/relationships/hyperlink" Target="https://ru.wikipedia.org/wiki/&#1055;&#1080;&#1092;&#1072;&#1075;&#1086;&#1088;" TargetMode="External"/><Relationship Id="rId9" Type="http://schemas.openxmlformats.org/officeDocument/2006/relationships/hyperlink" Target="https://ru.wikipedia.org/wiki/&#1047;&#1086;&#1083;&#1086;&#1090;&#1086;&#1077;_&#1089;&#1077;&#1095;&#1077;&#1085;&#1080;&#1077;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gif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41940" y="2041905"/>
            <a:ext cx="8063242" cy="2421464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r"/>
            <a:r>
              <a:rPr lang="ru-RU" sz="5400" b="1" cap="none" dirty="0" smtClean="0">
                <a:ln w="22225">
                  <a:solidFill>
                    <a:srgbClr val="7A49F5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anose="030F0702030302020204" pitchFamily="66" charset="0"/>
              </a:rPr>
              <a:t>Геометрия вокруг нас</a:t>
            </a:r>
            <a:endParaRPr lang="ru-RU" sz="5400" b="1" cap="none" dirty="0">
              <a:ln w="22225">
                <a:solidFill>
                  <a:srgbClr val="7A49F5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85094" y="4955075"/>
            <a:ext cx="7197726" cy="1405467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/>
              <a:t>Подготовила: ученица 8 «Б» класса</a:t>
            </a:r>
          </a:p>
          <a:p>
            <a:pPr algn="r"/>
            <a:r>
              <a:rPr lang="ru-RU" dirty="0" smtClean="0"/>
              <a:t>МОУ «СОШ №76» </a:t>
            </a:r>
          </a:p>
          <a:p>
            <a:pPr algn="r"/>
            <a:r>
              <a:rPr lang="ru-RU" dirty="0" smtClean="0"/>
              <a:t>Клименко Мария</a:t>
            </a:r>
          </a:p>
          <a:p>
            <a:pPr algn="r"/>
            <a:r>
              <a:rPr lang="ru-RU" dirty="0" smtClean="0"/>
              <a:t>Руководитель: Кириллова Елена Викторовна</a:t>
            </a:r>
            <a:endParaRPr lang="ru-RU" dirty="0"/>
          </a:p>
        </p:txBody>
      </p:sp>
      <p:pic>
        <p:nvPicPr>
          <p:cNvPr id="1026" name="Picture 2" descr="http://kortobrazovanie.ucoz.ru/novosty3/15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7457" y="4733631"/>
            <a:ext cx="2028898" cy="1848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angbleumagazine.com/wordpress/wp-content/uploads/2013/11/fig-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3957" y="930077"/>
            <a:ext cx="3717685" cy="16831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loudstatic.eva.ru/eva/140000-150000/148988/contest/44384423240002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7774" y="716520"/>
            <a:ext cx="3311824" cy="2207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42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cap="none" dirty="0" smtClean="0">
                <a:ln/>
                <a:solidFill>
                  <a:schemeClr val="accent3"/>
                </a:solidFill>
                <a:latin typeface="Georgia" panose="02040502050405020303" pitchFamily="18" charset="0"/>
              </a:rPr>
              <a:t>Итог</a:t>
            </a:r>
            <a:endParaRPr lang="ru-RU" b="1" cap="none" dirty="0">
              <a:ln/>
              <a:solidFill>
                <a:schemeClr val="accent3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646" y="710082"/>
            <a:ext cx="9407105" cy="3649133"/>
          </a:xfrm>
        </p:spPr>
        <p:txBody>
          <a:bodyPr/>
          <a:lstStyle/>
          <a:p>
            <a:pPr algn="just"/>
            <a:r>
              <a:rPr lang="ru-RU" dirty="0" smtClean="0"/>
              <a:t>Геометрия окружает на повсюду. В архитектуре и сельском хозяйстве, в биологии и даже в живописи не обойтись без нее. Даже строение нашего тела тоже подчинено определенным пропорциям. И это прекрасно: все вокруг нас, весь наш мир и мы сами находимся в особой прекрасной гармонии, подчиненной законам геометрии.</a:t>
            </a:r>
            <a:endParaRPr lang="ru-RU" dirty="0"/>
          </a:p>
        </p:txBody>
      </p:sp>
      <p:pic>
        <p:nvPicPr>
          <p:cNvPr id="10244" name="Picture 4" descr="http://www.cliparthut.com/clip-arts/414/shapes-clip-art-414278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6925" y="4254394"/>
            <a:ext cx="3389883" cy="2386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zvonoknaurok.ru/97/5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061" y="3482136"/>
            <a:ext cx="3790483" cy="3158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8954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751163"/>
            <a:ext cx="10131425" cy="4626634"/>
          </a:xfrm>
        </p:spPr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enciklopediya1.ru/index/0-399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https://ru.wikipedia.org/wiki/</a:t>
            </a:r>
            <a:r>
              <a:rPr lang="ru-RU" dirty="0" err="1" smtClean="0">
                <a:hlinkClick r:id="rId3"/>
              </a:rPr>
              <a:t>Египетский_треугольник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https://ru.wikipedia.org/wiki/</a:t>
            </a:r>
            <a:r>
              <a:rPr lang="ru-RU" dirty="0" smtClean="0">
                <a:hlinkClick r:id="rId4"/>
              </a:rPr>
              <a:t>Пифагор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https://ru.wikipedia.org/wiki/</a:t>
            </a:r>
            <a:r>
              <a:rPr lang="ru-RU" dirty="0" err="1" smtClean="0">
                <a:hlinkClick r:id="rId5"/>
              </a:rPr>
              <a:t>Евклидова_геометрия</a:t>
            </a:r>
            <a:endParaRPr lang="ru-RU" dirty="0" smtClean="0"/>
          </a:p>
          <a:p>
            <a:r>
              <a:rPr lang="en-US" dirty="0">
                <a:hlinkClick r:id="rId6"/>
              </a:rPr>
              <a:t>https://ru.wikipedia.org/wiki/</a:t>
            </a:r>
            <a:r>
              <a:rPr lang="ru-RU" dirty="0" err="1" smtClean="0">
                <a:hlinkClick r:id="rId6"/>
              </a:rPr>
              <a:t>Теорема_Пифагора</a:t>
            </a:r>
            <a:endParaRPr lang="ru-RU" dirty="0" smtClean="0"/>
          </a:p>
          <a:p>
            <a:r>
              <a:rPr lang="en-US" dirty="0">
                <a:hlinkClick r:id="rId7"/>
              </a:rPr>
              <a:t>https://ru.wikipedia.org/wiki/</a:t>
            </a:r>
            <a:r>
              <a:rPr lang="ru-RU" dirty="0" err="1" smtClean="0">
                <a:hlinkClick r:id="rId7"/>
              </a:rPr>
              <a:t>Пифагорова_тройка</a:t>
            </a:r>
            <a:endParaRPr lang="ru-RU" dirty="0" smtClean="0"/>
          </a:p>
          <a:p>
            <a:r>
              <a:rPr lang="en-US" dirty="0">
                <a:hlinkClick r:id="rId8"/>
              </a:rPr>
              <a:t>https://</a:t>
            </a:r>
            <a:r>
              <a:rPr lang="en-US" dirty="0" smtClean="0">
                <a:hlinkClick r:id="rId8"/>
              </a:rPr>
              <a:t>scientificrussia.ru/articles/10-faktov-o-teoreme-pifagora</a:t>
            </a:r>
            <a:endParaRPr lang="ru-RU" dirty="0" smtClean="0"/>
          </a:p>
          <a:p>
            <a:r>
              <a:rPr lang="en-US" dirty="0">
                <a:hlinkClick r:id="rId9"/>
              </a:rPr>
              <a:t>https://ru.wikipedia.org/wiki/</a:t>
            </a:r>
            <a:r>
              <a:rPr lang="ru-RU" dirty="0" err="1" smtClean="0">
                <a:hlinkClick r:id="rId9"/>
              </a:rPr>
              <a:t>Золотое_сечение</a:t>
            </a:r>
            <a:endParaRPr lang="ru-RU" dirty="0" smtClean="0"/>
          </a:p>
          <a:p>
            <a:r>
              <a:rPr lang="en-US" dirty="0">
                <a:hlinkClick r:id="rId10"/>
              </a:rPr>
              <a:t>https://ru.wikipedia.org/wiki/</a:t>
            </a:r>
            <a:r>
              <a:rPr lang="ru-RU" dirty="0" err="1" smtClean="0">
                <a:hlinkClick r:id="rId10"/>
              </a:rPr>
              <a:t>Геометрия_Лобачевского</a:t>
            </a:r>
            <a:endParaRPr lang="ru-RU" dirty="0" smtClean="0"/>
          </a:p>
          <a:p>
            <a:r>
              <a:rPr lang="en-US" dirty="0">
                <a:hlinkClick r:id="rId11"/>
              </a:rPr>
              <a:t>http://</a:t>
            </a:r>
            <a:r>
              <a:rPr lang="en-US" dirty="0" smtClean="0">
                <a:hlinkClick r:id="rId11"/>
              </a:rPr>
              <a:t>uclg.ru/education/geometriya/9_klass/lecture_lec_zolotoe_sechenie.html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12" descr="http://magspace.ru/uploads/2014/01/31/auto_07-530433d683ca37026ca4827ee52a6bf20b.pn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7509" y="666859"/>
            <a:ext cx="4072402" cy="1690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://media-cache-ec0.pinimg.com/736x/7b/ca/a0/7bcaa07135afbfed875bdfda92edbe0c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23530" y="2824622"/>
            <a:ext cx="2503379" cy="2503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3134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723" y="0"/>
            <a:ext cx="10131425" cy="1456267"/>
          </a:xfrm>
        </p:spPr>
        <p:txBody>
          <a:bodyPr/>
          <a:lstStyle/>
          <a:p>
            <a:r>
              <a:rPr lang="ru-RU" b="1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Georgia" panose="02040502050405020303" pitchFamily="18" charset="0"/>
              </a:rPr>
              <a:t>Введение</a:t>
            </a:r>
            <a:endParaRPr lang="ru-RU" b="1" cap="none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286" y="1067432"/>
            <a:ext cx="11326483" cy="322848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Геометрия имеет древнюю и богатую историю, а истоки её, </a:t>
            </a:r>
            <a:r>
              <a:rPr lang="ru-RU" dirty="0"/>
              <a:t>как и других наук, лежат в практической деятельности людей. Необходимость повседневного удовлетворения </a:t>
            </a:r>
            <a:r>
              <a:rPr lang="ru-RU" dirty="0" smtClean="0"/>
              <a:t>различных жизненных потребностей </a:t>
            </a:r>
            <a:r>
              <a:rPr lang="ru-RU" dirty="0"/>
              <a:t>ставит человека перед целым рядом вопросов о форме окружающих его предметов, вычислениях, связанных </a:t>
            </a:r>
            <a:r>
              <a:rPr lang="ru-RU" dirty="0" smtClean="0"/>
              <a:t>со </a:t>
            </a:r>
            <a:r>
              <a:rPr lang="ru-RU" dirty="0"/>
              <a:t>строительным </a:t>
            </a:r>
            <a:r>
              <a:rPr lang="ru-RU" dirty="0" smtClean="0"/>
              <a:t>делом, практическим сельским хозяйством и т. д. Само </a:t>
            </a:r>
            <a:r>
              <a:rPr lang="ru-RU" dirty="0"/>
              <a:t>слово «геометрия» — греческое, в </a:t>
            </a:r>
            <a:r>
              <a:rPr lang="ru-RU" dirty="0" smtClean="0"/>
              <a:t>переводе оно </a:t>
            </a:r>
            <a:r>
              <a:rPr lang="ru-RU" dirty="0"/>
              <a:t>означает «землемерие».</a:t>
            </a:r>
          </a:p>
          <a:p>
            <a:pPr algn="just"/>
            <a:r>
              <a:rPr lang="ru-RU" dirty="0"/>
              <a:t>Люди очень рано столкнулись с необходи­мостью измерять земельные участки. Уже за 3—4 тыс. лет до н. э. каждый клочок плодород­ной земли в долинах Нила, Тигра и Евфрата имел значение для жизни людей. После разлива рек, особенно Нила, приходилось вновь делить землю. Это требовало определенного запаса гео­метрических и арифметических знаний. По дошедшим до нас египетским папирусам и древневавилонским текстам видно, что уже за 2 тыс. лет до н. э. люди умели определять пло­щади треугольников, прямоугольников, тра­пеций, приближенно вычислять площадь кру­га. Они знали также формулы для определения объемов куба, цилиндра, конуса, пирамиды и усеченной пирамиды. Сведения по геометрии вскоре стали необходимы не только при измере­нии земли. Развитие архитектуры, а несколько позднее и астрономии предъявило геометрии новые требования. И в Египте, и в Вавилоне сооружались колоссальные храмы, строитель­ство которых могло производиться только на основе предварительных расчетов. </a:t>
            </a:r>
          </a:p>
        </p:txBody>
      </p:sp>
      <p:pic>
        <p:nvPicPr>
          <p:cNvPr id="2050" name="Picture 2" descr="https://fs00.infourok.ru/images/doc/229/51999/2/hello_html_76e4999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85157" y="4589254"/>
            <a:ext cx="3144842" cy="16899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urf.podelise.ru/tw_files2/urls_21/226/d-225394/7z-docs/1_html_m69a9b0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6316" y="4295914"/>
            <a:ext cx="5955314" cy="23090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6188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40" y="0"/>
            <a:ext cx="10131425" cy="1456267"/>
          </a:xfrm>
        </p:spPr>
        <p:txBody>
          <a:bodyPr/>
          <a:lstStyle/>
          <a:p>
            <a:r>
              <a:rPr lang="ru-RU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Египетский треугольник</a:t>
            </a:r>
            <a:endParaRPr lang="ru-RU" b="1" cap="none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264" y="854555"/>
            <a:ext cx="11559396" cy="354833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Египетский треугольник — прямоугольный треугольник с соотношением сторон 3:4:5. Особенностью такого треугольника, известной ещё со времён античности, является то, что все три стороны его </a:t>
            </a:r>
            <a:r>
              <a:rPr lang="ru-RU" dirty="0" err="1"/>
              <a:t>целочисленны</a:t>
            </a:r>
            <a:r>
              <a:rPr lang="ru-RU" dirty="0"/>
              <a:t>, а по теореме, обратной теореме Пифагора, он прямоуголен. Египетский треугольник является простейшим (и первым известным) из </a:t>
            </a:r>
            <a:r>
              <a:rPr lang="ru-RU" dirty="0" err="1"/>
              <a:t>Героновых</a:t>
            </a:r>
            <a:r>
              <a:rPr lang="ru-RU" dirty="0"/>
              <a:t> треугольников — треугольников с целочисленными сторонами и площадями. Радиус вписанной в треугольник окружности равен единице.</a:t>
            </a:r>
          </a:p>
          <a:p>
            <a:pPr algn="just"/>
            <a:r>
              <a:rPr lang="ru-RU" dirty="0"/>
              <a:t>Название треугольнику с таким отношением сторон дали эллины: в VII—V веках до н. э. греческие философы и общественные деятели активно посещали Египет. Так, например, Пифагор в 535 г. до н. э. по настоянию Фалеса для изучения астрономии и математики отправился в Египет — и, судя по всему, именно попытка обобщения отношения квадратов, характерного для египетского треугольника, на любые прямоугольные треугольники и привела Пифагора к доказательству знаменитой теоремы.</a:t>
            </a:r>
          </a:p>
          <a:p>
            <a:pPr algn="just"/>
            <a:r>
              <a:rPr lang="ru-RU" dirty="0"/>
              <a:t>Египетский треугольник с соотношением сторон 3:4:5 активно применялся для построения прямых углов египетскими землемерами и архитекторами, например, при построении пирамид. </a:t>
            </a:r>
            <a:r>
              <a:rPr lang="ru-RU" dirty="0" smtClean="0"/>
              <a:t>В </a:t>
            </a:r>
            <a:r>
              <a:rPr lang="ru-RU" dirty="0"/>
              <a:t>архитектуре средних веков египетский треугольник применялся для построения схем </a:t>
            </a:r>
            <a:r>
              <a:rPr lang="ru-RU" dirty="0" smtClean="0"/>
              <a:t>пропорциональности. Для </a:t>
            </a:r>
            <a:r>
              <a:rPr lang="ru-RU" dirty="0"/>
              <a:t>построения прямого угла использовался шнур или верёвка, разделённая отметками (узлами) на 12 (3+4+5) частей: треугольник, построенный натяжением такого шнура, с весьма высокой точностью оказывался прямоугольным и сами шнуры-катеты являлись направляющими для кладки прямого угла сооружения.</a:t>
            </a:r>
          </a:p>
        </p:txBody>
      </p:sp>
      <p:pic>
        <p:nvPicPr>
          <p:cNvPr id="4098" name="Picture 2" descr="Египетский треугольник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55596" y="4668239"/>
            <a:ext cx="2197970" cy="17477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1.wp.com/discover24.ru/wp-content/uploads/2017/04/landscape-egyptian-pyramids-backgrounds-wallpapers.jpg?fit=1200%2C75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8687" y="4261449"/>
            <a:ext cx="3871824" cy="24198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getbg.net/upload/full/www.GetBg.net_World___Egypt_Pyramides_at_night_046269_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261" y="4323438"/>
            <a:ext cx="4191824" cy="23579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147947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371" y="0"/>
            <a:ext cx="10131425" cy="1456267"/>
          </a:xfrm>
        </p:spPr>
        <p:txBody>
          <a:bodyPr/>
          <a:lstStyle/>
          <a:p>
            <a:r>
              <a:rPr lang="ru-RU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eorgia" panose="02040502050405020303" pitchFamily="18" charset="0"/>
              </a:rPr>
              <a:t>Древние знания</a:t>
            </a:r>
            <a:endParaRPr lang="ru-RU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Georgia" panose="0204050205040502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49370" y="1249234"/>
                <a:ext cx="10739753" cy="3649133"/>
              </a:xfrm>
            </p:spPr>
            <p:txBody>
              <a:bodyPr>
                <a:normAutofit fontScale="85000" lnSpcReduction="10000"/>
              </a:bodyPr>
              <a:lstStyle/>
              <a:p>
                <a:pPr algn="just"/>
                <a:r>
                  <a:rPr lang="ru-RU" dirty="0" smtClean="0"/>
                  <a:t> В VI в. до н. э. в одном из древнегреческих государств на острове </a:t>
                </a:r>
                <a:r>
                  <a:rPr lang="ru-RU" dirty="0" err="1"/>
                  <a:t>Самос</a:t>
                </a:r>
                <a:r>
                  <a:rPr lang="ru-RU" dirty="0"/>
                  <a:t> был построен водопровод, по которому вода в город поступала из источника, лежащего за горой Кастро. Водопровод про­ходил через туннель длиной в 1 </a:t>
                </a:r>
                <a:r>
                  <a:rPr lang="ru-RU" i="1" dirty="0"/>
                  <a:t>км. </a:t>
                </a:r>
                <a:r>
                  <a:rPr lang="ru-RU" dirty="0"/>
                  <a:t>Замечатель­но, что туннель этот начали рыть с обеих сто­рон одновременно и оба участка его почти точно сошлись под землей! Это значит, что предвари­тельно было определено направление туннеля, т. е. решена задача вычислительной геометрии, которая и сейчас считается в инженерном деле отнюдь не простой. При этом строители древности должны были пользоваться какими-то чер­тежами, должны были знать учение о подобии. Еще до Пифагора были хорошо известны част­ные случаи теоремы, носящей его имя. А именно: было известно, что если длины сторон прямо­угольного треугольника могут быть выражены в целых числах, то квадрат длины гипотену­зы равен сумме квадратов длин катетов. Зна­ли уже и обратную теорему: если </a:t>
                </a:r>
                <a:r>
                  <a:rPr lang="ru-RU" i="1" dirty="0"/>
                  <a:t>а, b </a:t>
                </a:r>
                <a:r>
                  <a:rPr lang="ru-RU" dirty="0"/>
                  <a:t>и </a:t>
                </a:r>
                <a:r>
                  <a:rPr lang="ru-RU" i="1" dirty="0"/>
                  <a:t>с </a:t>
                </a:r>
                <a:r>
                  <a:rPr lang="ru-RU" dirty="0"/>
                  <a:t>такие целые числа, что </a:t>
                </a:r>
                <a:r>
                  <a:rPr lang="ru-RU" i="1" dirty="0"/>
                  <a:t>c</a:t>
                </a:r>
                <a:r>
                  <a:rPr lang="ru-RU" i="1" baseline="30000" dirty="0"/>
                  <a:t>2</a:t>
                </a:r>
                <a:r>
                  <a:rPr lang="ru-RU" i="1" dirty="0"/>
                  <a:t>=a</a:t>
                </a:r>
                <a:r>
                  <a:rPr lang="ru-RU" i="1" baseline="30000" dirty="0"/>
                  <a:t>2</a:t>
                </a:r>
                <a:r>
                  <a:rPr lang="ru-RU" i="1" dirty="0"/>
                  <a:t>+b</a:t>
                </a:r>
                <a:r>
                  <a:rPr lang="ru-RU" i="1" baseline="30000" dirty="0"/>
                  <a:t>2</a:t>
                </a:r>
                <a:r>
                  <a:rPr lang="ru-RU" dirty="0"/>
                  <a:t>(например, </a:t>
                </a:r>
                <a:r>
                  <a:rPr lang="ru-RU" i="1" dirty="0"/>
                  <a:t>а=3, b=4, с=5</a:t>
                </a:r>
                <a:r>
                  <a:rPr lang="ru-RU" dirty="0"/>
                  <a:t>), то треугольник со сторонами </a:t>
                </a:r>
                <a:r>
                  <a:rPr lang="ru-RU" i="1" dirty="0"/>
                  <a:t>а, b, с </a:t>
                </a:r>
                <a:r>
                  <a:rPr lang="ru-RU" dirty="0"/>
                  <a:t>будет прямоугольным. Именно в таком виде «теорема Пифагора» и обратное ей предложе­ние были известны в </a:t>
                </a:r>
                <a:r>
                  <a:rPr lang="ru-RU" dirty="0" smtClean="0"/>
                  <a:t>Вавилоне</a:t>
                </a:r>
                <a:r>
                  <a:rPr lang="ru-RU" dirty="0"/>
                  <a:t>. </a:t>
                </a:r>
                <a:r>
                  <a:rPr lang="ru-RU" dirty="0" smtClean="0"/>
                  <a:t>А равенство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было </a:t>
                </a:r>
                <a:r>
                  <a:rPr lang="ru-RU" dirty="0"/>
                  <a:t>известно уже египтянам около 2300 года до нашей эры во времена царя </a:t>
                </a:r>
                <a:r>
                  <a:rPr lang="ru-RU" dirty="0" err="1"/>
                  <a:t>Аменемхета</a:t>
                </a:r>
                <a:r>
                  <a:rPr lang="ru-RU" dirty="0"/>
                  <a:t> I. </a:t>
                </a:r>
              </a:p>
              <a:p>
                <a:pPr algn="just"/>
                <a:r>
                  <a:rPr lang="ru-RU" dirty="0" smtClean="0"/>
                  <a:t>И </a:t>
                </a:r>
                <a:r>
                  <a:rPr lang="ru-RU" dirty="0"/>
                  <a:t>все же, несмотря на то что человечество накопило такие обширные знания, геометрия как наука еще не </a:t>
                </a:r>
                <a:r>
                  <a:rPr lang="ru-RU" dirty="0" smtClean="0"/>
                  <a:t>существовала. Дело </a:t>
                </a:r>
                <a:r>
                  <a:rPr lang="ru-RU" dirty="0"/>
                  <a:t>в том, что в странах Древнего Востока, о которых шла речь, геометрические знания напоминали сборник мало связанных между собой полезных рецептов, их даже и излагали так, как в наши дни кулинарные рецепты или советы по домоводству. Для решения задачи приводился рецепт, в правильности которого можно было убедиться на конкретных примерах. </a:t>
                </a:r>
                <a:r>
                  <a:rPr lang="ru-RU" dirty="0" smtClean="0"/>
                  <a:t>Общие</a:t>
                </a:r>
                <a:r>
                  <a:rPr lang="en-US" dirty="0" smtClean="0"/>
                  <a:t> </a:t>
                </a:r>
                <a:r>
                  <a:rPr lang="ru-RU" dirty="0" smtClean="0"/>
                  <a:t>же </a:t>
                </a:r>
                <a:r>
                  <a:rPr lang="ru-RU" dirty="0"/>
                  <a:t>предложения не доказывались.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9370" y="1249234"/>
                <a:ext cx="10739753" cy="3649133"/>
              </a:xfrm>
              <a:blipFill rotWithShape="0">
                <a:blip r:embed="rId2"/>
                <a:stretch>
                  <a:fillRect l="-170" t="-3506" r="-22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 descr="http://cdn.history.com/sites/2/2013/12/egyptian-pyramids-hero-H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5211" y="4898367"/>
            <a:ext cx="5079744" cy="16603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refy.ru/images/49/1394833672_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2896" y="4451230"/>
            <a:ext cx="3106946" cy="2252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900igr.net/datai/geometrija/CHto-izuchaet-geometrija/0008-005-Geometrija-v-Drevnem-Egipte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4080" y="5110562"/>
            <a:ext cx="1958953" cy="1381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5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491" y="0"/>
            <a:ext cx="10131425" cy="1456267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cap="none" dirty="0" smtClean="0">
                <a:ln/>
                <a:solidFill>
                  <a:schemeClr val="accent6">
                    <a:lumMod val="60000"/>
                    <a:lumOff val="40000"/>
                  </a:schemeClr>
                </a:solidFill>
                <a:latin typeface="Georgia" panose="02040502050405020303" pitchFamily="18" charset="0"/>
              </a:rPr>
              <a:t>Рождение науки</a:t>
            </a:r>
            <a:endParaRPr lang="ru-RU" b="1" cap="none" dirty="0">
              <a:ln/>
              <a:solidFill>
                <a:schemeClr val="accent6">
                  <a:lumMod val="60000"/>
                  <a:lumOff val="4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491" y="1132775"/>
            <a:ext cx="10968486" cy="4077579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Примерно такой же характер имели геомет­рические знания и в древней Греции в VII—VI вв. до н. э. Греческая культура была более молодой, и поэтому многие научные сведения греки заимствовали у египтян и вавилонян. </a:t>
            </a:r>
            <a:r>
              <a:rPr lang="ru-RU" dirty="0" smtClean="0"/>
              <a:t>Но именно </a:t>
            </a:r>
            <a:r>
              <a:rPr lang="ru-RU" dirty="0"/>
              <a:t>здесь, в Греции, в VI в. до н. э. и про­изошло коренное преобразование способа из­учения геометрии, здесь и возникла она как наука.</a:t>
            </a:r>
          </a:p>
          <a:p>
            <a:pPr algn="just"/>
            <a:r>
              <a:rPr lang="ru-RU" dirty="0"/>
              <a:t>Это было время установления демократии в большинстве греческих городов-государств, вре­мя бурного развития общественно-политической жизни Греции и появления научно-фило­софских школ. В этих школах ученые впервые в истории человечества пытались понять и объ­яснить устройство мира с естественнонаучной и философской точек зрения. До этого в стра­нах Древнего Востока господствовали догматы религии, в которые надо было верить, обсуж­дать их было нельзя. В Греции же каждая из школ старалась доказать правильность своей теории и опровергнуть противников, показав, что их доводы логически противоречивы. Логиче­ские рассуждения получили в это время ши­рокое применение не только в естественных науках и философии, но и в судах, и в народных собраниях.</a:t>
            </a:r>
          </a:p>
          <a:p>
            <a:pPr algn="just"/>
            <a:r>
              <a:rPr lang="ru-RU" dirty="0"/>
              <a:t>Особенно большую роль сыграли логические рассуждения в геометрии — они-то и сделали из собрания геометрических фактов стройную науку. Сами греки связывали рождение геомет­рии с деятельностью Пифагора и его школы. О Пифагоре у нас нет почти никаких достоверных сведений; уже в древности его имя было окру­жено самыми фантастическими легендами. Известно только, что Пифагор переселился около середины VI в. до н. э. с острова </a:t>
            </a:r>
            <a:r>
              <a:rPr lang="ru-RU" dirty="0" err="1"/>
              <a:t>Самос</a:t>
            </a:r>
            <a:r>
              <a:rPr lang="ru-RU" dirty="0"/>
              <a:t> в Южную Италию (так называемую Великую Грецию), где находились богатые греческие города-коло­нии, и основал там союз, имевший и политиче­ские и научные цели. Мы знаем выдающихся математиков V в. до н. э., которые называли себя пифагорейцами</a:t>
            </a:r>
            <a:r>
              <a:rPr lang="ru-RU" dirty="0" smtClean="0"/>
              <a:t>, и поэтому </a:t>
            </a:r>
            <a:r>
              <a:rPr lang="ru-RU" dirty="0"/>
              <a:t>у нас есть все основания говорить о пифагорейской математи­ческой школе, хотя мы не знаем в точности, какие открытия были сделаны самим Пифагором, а какие принадлежат его последователям.</a:t>
            </a:r>
          </a:p>
          <a:p>
            <a:endParaRPr lang="ru-RU" dirty="0"/>
          </a:p>
        </p:txBody>
      </p:sp>
      <p:pic>
        <p:nvPicPr>
          <p:cNvPr id="6148" name="Picture 4" descr="http://www.bellabs.ru/Choisy/Greece/Picts/pict_I-253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9203" y="4780606"/>
            <a:ext cx="2350310" cy="1903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storage.gra1.cloud.ovh.net/v1/AUTH_621f012dadb341338ce3ac0248bb2b39/inlearno/events_preview/6d3966e17c7103397312a6889f0606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5033" y="4902026"/>
            <a:ext cx="2777405" cy="1846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i187.photobucket.com/albums/x31/ginam2882/49%20Rome/59e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53247" y="4715673"/>
            <a:ext cx="1524996" cy="2033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5027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286" y="8627"/>
            <a:ext cx="10131425" cy="785004"/>
          </a:xfrm>
        </p:spPr>
        <p:txBody>
          <a:bodyPr/>
          <a:lstStyle/>
          <a:p>
            <a:r>
              <a:rPr lang="ru-RU" cap="none" dirty="0" smtClean="0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Georgia" panose="02040502050405020303" pitchFamily="18" charset="0"/>
              </a:rPr>
              <a:t>Теорема Пифагора и Пифагорова тройка</a:t>
            </a:r>
            <a:endParaRPr lang="ru-RU" cap="none" dirty="0">
              <a:ln w="0"/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793631"/>
                <a:ext cx="12094234" cy="3947393"/>
              </a:xfrm>
            </p:spPr>
            <p:txBody>
              <a:bodyPr>
                <a:normAutofit fontScale="70000" lnSpcReduction="20000"/>
              </a:bodyPr>
              <a:lstStyle/>
              <a:p>
                <a:pPr algn="just"/>
                <a:r>
                  <a:rPr lang="ru-RU" dirty="0" smtClean="0"/>
                  <a:t>Пифагорова тройка — упорядоченный набор из трёх натуральных чисел </a:t>
                </a:r>
                <a:r>
                  <a:rPr lang="ru-RU" dirty="0"/>
                  <a:t>(</a:t>
                </a:r>
                <a:r>
                  <a:rPr lang="ru-RU" dirty="0" smtClean="0"/>
                  <a:t>x, y, z), </a:t>
                </a:r>
                <a:r>
                  <a:rPr lang="ru-RU" dirty="0"/>
                  <a:t>удовлетворяющих следующему однородному квадратному </a:t>
                </a:r>
                <a:r>
                  <a:rPr lang="ru-RU" dirty="0" smtClean="0"/>
                  <a:t>уравнению: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. При </a:t>
                </a:r>
                <a:r>
                  <a:rPr lang="ru-RU" dirty="0"/>
                  <a:t>этом числа, образующие пифагорову тройку, называются пифагоровыми числами. Названы в честь Пифагора Самосского, хотя открыты значительно раньше</a:t>
                </a:r>
                <a:r>
                  <a:rPr lang="ru-RU" dirty="0" smtClean="0"/>
                  <a:t>.</a:t>
                </a:r>
              </a:p>
              <a:p>
                <a:pPr algn="just"/>
                <a:r>
                  <a:rPr lang="ru-RU" dirty="0"/>
                  <a:t>Теорема Пифагора — одна из основополагающих теорем евклидовой геометрии, устанавливающая соотношение между сторонами прямоугольного треугольника: сумма квадратов длин катетов равна квадрату длины </a:t>
                </a:r>
                <a:r>
                  <a:rPr lang="ru-RU" dirty="0" smtClean="0"/>
                  <a:t>гипотенузы. Соотношение </a:t>
                </a:r>
                <a:r>
                  <a:rPr lang="ru-RU" dirty="0"/>
                  <a:t>в том или ином виде предположительно было известно различным древним цивилизациям задолго до нашей эры; первое геометрическое доказательство приписывается Пифагору. Утверждение появляется как Предложение 47 в «Началах» </a:t>
                </a:r>
                <a:r>
                  <a:rPr lang="ru-RU" dirty="0" smtClean="0"/>
                  <a:t>Евклида. Теорема также </a:t>
                </a:r>
                <a:r>
                  <a:rPr lang="ru-RU" dirty="0"/>
                  <a:t>может быть выражена как геометрический факт о том, что площадь квадрата, построенного на гипотенузе, равна сумме площадей квадратов, построенных на катетах. Верно и обратное утверждение: треугольник, сумма квадратов длин двух сторон которого равна квадрату длины третьей стороны, является </a:t>
                </a:r>
                <a:r>
                  <a:rPr lang="ru-RU" dirty="0" smtClean="0"/>
                  <a:t>прямоугольным. Существует </a:t>
                </a:r>
                <a:r>
                  <a:rPr lang="ru-RU" dirty="0"/>
                  <a:t>ряд обобщений данной теоремы — для произвольных треугольников, для фигур в пространствах высших размерностей. В неевклидовых геометриях теорема не выполняется. </a:t>
                </a:r>
                <a:endParaRPr lang="ru-RU" dirty="0" smtClean="0"/>
              </a:p>
              <a:p>
                <a:pPr algn="just"/>
                <a:r>
                  <a:rPr lang="ru-RU" dirty="0" smtClean="0"/>
                  <a:t>Интересные факты:</a:t>
                </a:r>
              </a:p>
              <a:p>
                <a:pPr algn="just"/>
                <a:r>
                  <a:rPr lang="ru-RU" dirty="0" smtClean="0"/>
                  <a:t>1. Происхождение штанов понятно: построенные (для доказательства Евклида) на сторонах треугольника и расходящиеся в разные стороны квадраты напоминали школьникам покрой мужских штанов. Правда, это как посмотреть: средневековые школяры называли эту теорему «</a:t>
                </a:r>
                <a:r>
                  <a:rPr lang="ru-RU" dirty="0" err="1" smtClean="0"/>
                  <a:t>pons</a:t>
                </a:r>
                <a:r>
                  <a:rPr lang="ru-RU" dirty="0" smtClean="0"/>
                  <a:t> </a:t>
                </a:r>
                <a:r>
                  <a:rPr lang="ru-RU" dirty="0" err="1" smtClean="0"/>
                  <a:t>asinorum</a:t>
                </a:r>
                <a:r>
                  <a:rPr lang="ru-RU" dirty="0" smtClean="0"/>
                  <a:t>», что означает «ослиный мост».</a:t>
                </a:r>
                <a:r>
                  <a:rPr lang="ru-RU" dirty="0"/>
                  <a:t> . </a:t>
                </a:r>
                <a:r>
                  <a:rPr lang="ru-RU" dirty="0" smtClean="0"/>
                  <a:t>Сам же </a:t>
                </a:r>
                <a:r>
                  <a:rPr lang="ru-RU" dirty="0"/>
                  <a:t>Пифагор никогда не носил штанов – в те времена греки их не знали.</a:t>
                </a:r>
              </a:p>
              <a:p>
                <a:pPr algn="just"/>
                <a:r>
                  <a:rPr lang="ru-RU" dirty="0" smtClean="0"/>
                  <a:t>2</a:t>
                </a:r>
                <a:r>
                  <a:rPr lang="ru-RU" dirty="0"/>
                  <a:t>. Книга рекордов Гиннесса называет теорему Пифагора теоремой с максимальным числом доказательств. И поясняет в 1940 году была опубликована книга, которая содержала триста семьдесят доказательств теоремы Пифагора, включая одно предложенное президентом США Джеймсом Абрамом </a:t>
                </a:r>
                <a:r>
                  <a:rPr lang="ru-RU" dirty="0" err="1"/>
                  <a:t>Гарфилдом</a:t>
                </a:r>
                <a:r>
                  <a:rPr lang="ru-RU" dirty="0"/>
                  <a:t>. </a:t>
                </a:r>
                <a:r>
                  <a:rPr lang="ru-RU" dirty="0" smtClean="0"/>
                  <a:t>Теорему </a:t>
                </a:r>
                <a:r>
                  <a:rPr lang="ru-RU" dirty="0"/>
                  <a:t>Пифагора доказывали через подобные треугольники, методом площадей и даже через дифференциальные уравнения – это сделал английский математик начала двадцатого века Годфри Харди. Известны доказательства теоремы Пифагора, предложенные Евклидом и Леонардо Да Винчи. А Электроник – мальчик из чемоданчика в книге Евгения Велтистова знал целых двенадцать способов, а среди них «метод укладки паркета» и «стул невесты». </a:t>
                </a:r>
              </a:p>
              <a:p>
                <a:pPr algn="just"/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793631"/>
                <a:ext cx="12094234" cy="3947393"/>
              </a:xfrm>
              <a:blipFill rotWithShape="0">
                <a:blip r:embed="rId2"/>
                <a:stretch>
                  <a:fillRect t="-309" r="-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8" name="Picture 6" descr="https://upload.wikimedia.org/wikipedia/commons/thumb/4/4c/Pythagorean_theorem_-_Ani.gif/220px-Pythagorean_theorem_-_Ani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0963" y="4425351"/>
            <a:ext cx="1847873" cy="184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998015" y="6273225"/>
                <a:ext cx="194082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600" dirty="0" smtClean="0"/>
                  <a:t>Простейшая тройка: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1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1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16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  <m:sup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8015" y="6273225"/>
                <a:ext cx="1940822" cy="584775"/>
              </a:xfrm>
              <a:prstGeom prst="rect">
                <a:avLst/>
              </a:prstGeom>
              <a:blipFill rotWithShape="0">
                <a:blip r:embed="rId4"/>
                <a:stretch>
                  <a:fillRect l="-1572" t="-3125" r="-37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80" name="Picture 8" descr="https://upload.wikimedia.org/wikipedia/commons/6/65/Pythag_anim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797" y="4811314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655797" y="5526028"/>
            <a:ext cx="199270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Схема, объясняющая доказательство теоремы Пифагора через </a:t>
            </a:r>
            <a:r>
              <a:rPr lang="ru-RU" sz="1400" dirty="0" err="1"/>
              <a:t>равнодополняемость</a:t>
            </a:r>
            <a:endParaRPr lang="ru-RU" sz="1400" dirty="0"/>
          </a:p>
        </p:txBody>
      </p:sp>
      <p:pic>
        <p:nvPicPr>
          <p:cNvPr id="3082" name="Picture 10" descr="http://reshit.ru/files/pifagor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7877" y="4491609"/>
            <a:ext cx="1758681" cy="22342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86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767" y="0"/>
            <a:ext cx="10131425" cy="1456267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b="1" cap="none" dirty="0" smtClean="0">
                <a:ln/>
                <a:solidFill>
                  <a:srgbClr val="FFC000"/>
                </a:solidFill>
                <a:latin typeface="Georgia" panose="02040502050405020303" pitchFamily="18" charset="0"/>
              </a:rPr>
              <a:t>Золотое сечение</a:t>
            </a:r>
            <a:endParaRPr lang="ru-RU" b="1" cap="none" dirty="0">
              <a:ln/>
              <a:solidFill>
                <a:srgbClr val="FFC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9755" y="1098270"/>
            <a:ext cx="11132388" cy="3471977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i="1" dirty="0"/>
              <a:t>Золотое сечение </a:t>
            </a:r>
            <a:r>
              <a:rPr lang="ru-RU" dirty="0"/>
              <a:t>(золотая пропорция, деление в крайнем и среднем отношении, гармоническое деление) — соотношение двух величин b и a, a &gt; b, когда справедливо a/b = (</a:t>
            </a:r>
            <a:r>
              <a:rPr lang="ru-RU" dirty="0" err="1"/>
              <a:t>a+b</a:t>
            </a:r>
            <a:r>
              <a:rPr lang="ru-RU" dirty="0"/>
              <a:t>)/a. Число, равное отношению a/b, обычно обозначается прописной греческой буквой </a:t>
            </a:r>
            <a:r>
              <a:rPr lang="ru-RU" i="1" dirty="0"/>
              <a:t>Ф</a:t>
            </a:r>
            <a:r>
              <a:rPr lang="ru-RU" dirty="0" smtClean="0"/>
              <a:t>  </a:t>
            </a:r>
            <a:r>
              <a:rPr lang="ru-RU" dirty="0"/>
              <a:t>в честь древнегреческого скульптора и архитектора </a:t>
            </a:r>
            <a:r>
              <a:rPr lang="ru-RU" dirty="0" smtClean="0"/>
              <a:t>Фидия. Одно из его главных детищ – храм Парфенон – полностью подчинено этой пропорции. Для </a:t>
            </a:r>
            <a:r>
              <a:rPr lang="ru-RU" dirty="0"/>
              <a:t>практических целей ограничиваются приблизительным значением </a:t>
            </a:r>
            <a:r>
              <a:rPr lang="ru-RU" i="1" dirty="0" smtClean="0"/>
              <a:t>Ф</a:t>
            </a:r>
            <a:r>
              <a:rPr lang="ru-RU" dirty="0" smtClean="0"/>
              <a:t> </a:t>
            </a:r>
            <a:r>
              <a:rPr lang="ru-RU" dirty="0"/>
              <a:t>= 1,618 </a:t>
            </a:r>
            <a:r>
              <a:rPr lang="ru-RU" dirty="0" smtClean="0"/>
              <a:t>или </a:t>
            </a:r>
            <a:r>
              <a:rPr lang="ru-RU" i="1" dirty="0" smtClean="0"/>
              <a:t>Ф</a:t>
            </a:r>
            <a:r>
              <a:rPr lang="ru-RU" dirty="0" smtClean="0"/>
              <a:t> </a:t>
            </a:r>
            <a:r>
              <a:rPr lang="ru-RU" dirty="0"/>
              <a:t>= 1,62. В процентном округлённом значении золотое сечение — это деление какой-либо величины в отношении 62 % и 38 %.</a:t>
            </a:r>
          </a:p>
          <a:p>
            <a:pPr algn="just"/>
            <a:r>
              <a:rPr lang="ru-RU" dirty="0"/>
              <a:t>Исторически изначально золотым сечением именовалось деление отрезка АВ точкой С на две части (меньший отрезок АС и больший отрезок ВС), чтобы для длин отрезков было верно AC/BC = BC/AВ. Говоря простыми словами, золотым сечением отрезок рассечён на две неравные части так, что большая часть отрезка составляет такую же долю в целом отрезке, какую меньшая часть отрезка составляет в его большей части. Позже это понятие было распространено на произвольные </a:t>
            </a:r>
            <a:r>
              <a:rPr lang="ru-RU" dirty="0" smtClean="0"/>
              <a:t>величины.</a:t>
            </a:r>
          </a:p>
          <a:p>
            <a:pPr algn="just"/>
            <a:r>
              <a:rPr lang="ru-RU" dirty="0" smtClean="0"/>
              <a:t>Число </a:t>
            </a:r>
            <a:r>
              <a:rPr lang="ru-RU" i="1" dirty="0" smtClean="0"/>
              <a:t>Ф</a:t>
            </a:r>
            <a:r>
              <a:rPr lang="ru-RU" dirty="0" smtClean="0"/>
              <a:t> </a:t>
            </a:r>
            <a:r>
              <a:rPr lang="ru-RU" dirty="0"/>
              <a:t>называется также </a:t>
            </a:r>
            <a:r>
              <a:rPr lang="ru-RU" b="1" i="1" dirty="0"/>
              <a:t>золотым числом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Золотое сечение имеет множество замечательных свойств, но, кроме того, ему приписывают и многие вымышленные </a:t>
            </a:r>
            <a:r>
              <a:rPr lang="ru-RU" dirty="0" smtClean="0"/>
              <a:t>свойства.</a:t>
            </a:r>
            <a:endParaRPr lang="ru-RU" dirty="0"/>
          </a:p>
        </p:txBody>
      </p:sp>
      <p:pic>
        <p:nvPicPr>
          <p:cNvPr id="7182" name="Picture 14" descr="http://1.bp.blogspot.com/-kcH4mrRQHsU/TjAFad5--KI/AAAAAAAAALA/FSjd1gII1is/s1600/%25D1%2584%25D0%25B8%25D0%25B4%25D0%25B8%25D0%25B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7902" y="4363709"/>
            <a:ext cx="1966823" cy="2382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4" name="Picture 16" descr="http://art-architecture.ru/wp-content/gallery/parfenon/parthenon0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755" y="4636694"/>
            <a:ext cx="2751527" cy="20636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6" name="Picture 18" descr="https://dhogle.files.wordpress.com/2015/09/2015-0813-parthenon-nashville-01e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96466" y="4433978"/>
            <a:ext cx="4381376" cy="21990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92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573" y="0"/>
            <a:ext cx="10131425" cy="1456267"/>
          </a:xfrm>
        </p:spPr>
        <p:txBody>
          <a:bodyPr/>
          <a:lstStyle/>
          <a:p>
            <a:r>
              <a:rPr lang="ru-RU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Georgia" panose="02040502050405020303" pitchFamily="18" charset="0"/>
              </a:rPr>
              <a:t>Примеры золотого сечения</a:t>
            </a:r>
            <a:endParaRPr lang="ru-RU" b="1" cap="none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572" y="1160891"/>
            <a:ext cx="10018983" cy="364913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Пропорции пирамиды Хеопса, храмов, барельефов, предметов быта и украшений из гробницы Тутанхамона свидетельствуют, что египетские мастера пользовались соотношениями золотого сечения при их создании.</a:t>
            </a:r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/>
              <a:t>правильной пятиконечной звезде каждый отрезок делится пересекающим его отрезком в золотом сечении. На приведённом рисунке отношения красного отрезка к зелёному, зелёного к синему и синего к пурпурному </a:t>
            </a:r>
            <a:r>
              <a:rPr lang="ru-RU" dirty="0" smtClean="0"/>
              <a:t>равны </a:t>
            </a:r>
            <a:r>
              <a:rPr lang="ru-RU" i="1" dirty="0" smtClean="0"/>
              <a:t>Ф</a:t>
            </a:r>
            <a:r>
              <a:rPr lang="ru-RU" dirty="0" smtClean="0"/>
              <a:t>. </a:t>
            </a:r>
            <a:r>
              <a:rPr lang="ru-RU" dirty="0"/>
              <a:t>Кроме того, отношение красного отрезка к расстоянию между соседними вершинами </a:t>
            </a:r>
            <a:r>
              <a:rPr lang="ru-RU" dirty="0" smtClean="0"/>
              <a:t>звезды</a:t>
            </a:r>
            <a:r>
              <a:rPr lang="ru-RU" dirty="0"/>
              <a:t>, которое равно зелёному отрезку, также </a:t>
            </a:r>
            <a:r>
              <a:rPr lang="ru-RU" dirty="0" smtClean="0"/>
              <a:t>равно </a:t>
            </a:r>
            <a:r>
              <a:rPr lang="ru-RU" i="1" dirty="0" smtClean="0"/>
              <a:t>Ф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>Начиная с Леонардо да Винчи, многие художники сознательно использовали пропорции «золотого сечения». Российский зодчий Жолтовский использовал золотое сечение в своих </a:t>
            </a:r>
            <a:r>
              <a:rPr lang="ru-RU" dirty="0" smtClean="0"/>
              <a:t>проектах. </a:t>
            </a:r>
            <a:r>
              <a:rPr lang="ru-RU" dirty="0"/>
              <a:t>Иоганн Себастьян Бах в своей трёхголосной инвенции E-</a:t>
            </a:r>
            <a:r>
              <a:rPr lang="ru-RU" dirty="0" err="1"/>
              <a:t>dur</a:t>
            </a:r>
            <a:r>
              <a:rPr lang="ru-RU" dirty="0"/>
              <a:t> № 6 BWV 792 использовал двухчастную форму, в которой соотношение размеров частей соответствует пропорциям золотого сечения. 1 часть — 17 тактов, 2 часть — 24 такта (небольшие несоответствия выравниваются за счёт ферматы в 34 такте</a:t>
            </a:r>
            <a:r>
              <a:rPr lang="ru-RU" dirty="0" smtClean="0"/>
              <a:t>).</a:t>
            </a:r>
            <a:endParaRPr lang="ru-RU" dirty="0"/>
          </a:p>
          <a:p>
            <a:pPr algn="just"/>
            <a:r>
              <a:rPr lang="ru-RU" dirty="0"/>
              <a:t>Геометрия плана гробницы фараона Древнего Египта </a:t>
            </a:r>
            <a:r>
              <a:rPr lang="ru-RU" dirty="0" err="1"/>
              <a:t>Менеса</a:t>
            </a:r>
            <a:r>
              <a:rPr lang="ru-RU" dirty="0"/>
              <a:t> построена с использованием этой </a:t>
            </a:r>
            <a:r>
              <a:rPr lang="ru-RU" dirty="0" smtClean="0"/>
              <a:t>пропорции.</a:t>
            </a:r>
            <a:endParaRPr lang="ru-RU" dirty="0"/>
          </a:p>
          <a:p>
            <a:pPr algn="just"/>
            <a:r>
              <a:rPr lang="ru-RU" dirty="0"/>
              <a:t>Одним из современных примеров применения золотого сечения может служить мозаика </a:t>
            </a:r>
            <a:r>
              <a:rPr lang="ru-RU" dirty="0" err="1"/>
              <a:t>Пенроуза</a:t>
            </a:r>
            <a:r>
              <a:rPr lang="ru-RU" dirty="0"/>
              <a:t>.</a:t>
            </a:r>
          </a:p>
        </p:txBody>
      </p:sp>
      <p:pic>
        <p:nvPicPr>
          <p:cNvPr id="8198" name="Picture 6" descr="https://upload.wikimedia.org/wikipedia/commons/thumb/3/30/Pentagram-phi.svg/576px-Pentagram-phi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2217" y="2004282"/>
            <a:ext cx="1962350" cy="196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upload.wikimedia.org/wikipedia/commons/thumb/1/1a/Penrose_Tiling_%28Rhombi%29.svg/500px-Penrose_Tiling_%28Rhombi%29.sv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84668" y="4255015"/>
            <a:ext cx="2206048" cy="2206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967964" y="6396048"/>
            <a:ext cx="2156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</a:t>
            </a:r>
            <a:r>
              <a:rPr lang="ru-RU" dirty="0" smtClean="0"/>
              <a:t>озаика </a:t>
            </a:r>
            <a:r>
              <a:rPr lang="ru-RU" dirty="0" err="1" smtClean="0"/>
              <a:t>Пенроуза</a:t>
            </a:r>
            <a:endParaRPr lang="ru-RU" dirty="0"/>
          </a:p>
        </p:txBody>
      </p:sp>
      <p:pic>
        <p:nvPicPr>
          <p:cNvPr id="8204" name="Picture 12" descr="http://business-babushka.ru/wp-content/uploads/2012/01/chisla-fibonacc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7970" y="4785180"/>
            <a:ext cx="2574686" cy="1854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https://rusability.ru/wp-content/uploads/2014/06/Fibonachchi-kontent-marketin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9556" y="4726332"/>
            <a:ext cx="2740100" cy="191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27487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227" y="0"/>
            <a:ext cx="10131425" cy="1095555"/>
          </a:xfrm>
        </p:spPr>
        <p:txBody>
          <a:bodyPr/>
          <a:lstStyle/>
          <a:p>
            <a:r>
              <a:rPr lang="ru-RU" b="1" cap="none" dirty="0" smtClean="0">
                <a:ln w="22225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latin typeface="Georgia" panose="02040502050405020303" pitchFamily="18" charset="0"/>
              </a:rPr>
              <a:t>Золотая спираль в биологии</a:t>
            </a:r>
            <a:endParaRPr lang="ru-RU" b="1" cap="none" dirty="0">
              <a:ln w="22225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023" y="807353"/>
            <a:ext cx="10373265" cy="280086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/>
              <a:t>Золотая спираль — логарифмическая спираль, коэффициент роста которой (относительное изменение полярного радиуса при одном обороте спирали) равен φ (золотой </a:t>
            </a:r>
            <a:r>
              <a:rPr lang="ru-RU" dirty="0" smtClean="0"/>
              <a:t>пропорции) </a:t>
            </a:r>
            <a:r>
              <a:rPr lang="ru-RU" dirty="0"/>
              <a:t>в целой степени m. Наиболее известен случай m = 4, хотя в природе чаще встречаются случаи m = 2 (раковина моллюска </a:t>
            </a:r>
            <a:r>
              <a:rPr lang="ru-RU" dirty="0" err="1"/>
              <a:t>Nautilus</a:t>
            </a:r>
            <a:r>
              <a:rPr lang="ru-RU" dirty="0"/>
              <a:t> </a:t>
            </a:r>
            <a:r>
              <a:rPr lang="ru-RU" dirty="0" err="1"/>
              <a:t>pompilius</a:t>
            </a:r>
            <a:r>
              <a:rPr lang="ru-RU" dirty="0"/>
              <a:t>) и m = 1 (раковины некоторых видов улиток).</a:t>
            </a:r>
          </a:p>
          <a:p>
            <a:pPr algn="just"/>
            <a:r>
              <a:rPr lang="ru-RU" dirty="0" smtClean="0"/>
              <a:t>В </a:t>
            </a:r>
            <a:r>
              <a:rPr lang="ru-RU" dirty="0"/>
              <a:t>биологических исследованиях 70-90 гг. показано, что, начиная с вирусов и растений и кончая организмом человека, всюду выявляется золотая пропорция, характеризующая соразмерность и гармоничность их строения. Золотое сечение признано универсальным законом живых систем. Можно отметить два вида проявлений золотого сечения в живой природе: иррациональные отношения по Пифагору - 1.62 и целочисленные, дискретные - по </a:t>
            </a:r>
            <a:r>
              <a:rPr lang="ru-RU" dirty="0" smtClean="0"/>
              <a:t>Фибоначчи.</a:t>
            </a:r>
          </a:p>
          <a:p>
            <a:pPr algn="just"/>
            <a:r>
              <a:rPr lang="ru-RU" dirty="0" smtClean="0"/>
              <a:t>Было </a:t>
            </a:r>
            <a:r>
              <a:rPr lang="ru-RU" dirty="0"/>
              <a:t>установлено, что числовой ряд чисел Фибоначчи характеризует структурную организацию многих живых систем. Например, винтовое листорасположение на ветке составляет дробь (число оборотов на стебле/число листьев в цикле, напр. 2/5; 3/8; 5/13), соответствующую рядам Фибоначчи. Хорошо известна "золотая" пропорция пятилепестковых цветков яблони, груши и многих других растений. </a:t>
            </a:r>
            <a:r>
              <a:rPr lang="ru-RU" dirty="0" smtClean="0"/>
              <a:t>Яйца птиц, анатомическое строение животных также соответствуют этой пропорции. Носители </a:t>
            </a:r>
            <a:r>
              <a:rPr lang="ru-RU" dirty="0"/>
              <a:t>генетического кода - молекулы ДНК и РНК - имеют структуру двойной спирали; ее размеры почти полностью соответствуют числам ряда Фибоначчи</a:t>
            </a:r>
            <a:r>
              <a:rPr lang="ru-RU" dirty="0" smtClean="0"/>
              <a:t>. Более того, воронки ураганов и даже спиральные галактики подчинены законам этой пропорции. Это означает, что почти вся Вселенная существует в единой гармонии золотого сечения.</a:t>
            </a:r>
            <a:endParaRPr lang="ru-RU" dirty="0"/>
          </a:p>
        </p:txBody>
      </p:sp>
      <p:pic>
        <p:nvPicPr>
          <p:cNvPr id="9218" name="Picture 2" descr="https://upload.wikimedia.org/wikipedia/commons/thumb/a/a5/FakeRealLogSpiral.svg/988px-FakeRealLogSpiral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88861" y="5080004"/>
            <a:ext cx="2482158" cy="167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upload.wikimedia.org/wikipedia/commons/e/ed/Nautilus_Section_cut_Logarithmic_spiral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6175" y="3603199"/>
            <a:ext cx="2984006" cy="1070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ok-t.ru/img/baza3/Kopiya-Slajdi-k-lekcii-po-osnovam-ekologicheskogo-domostroeniya-est-zolotoe-sechenie.files/image06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9329597" y="1912779"/>
            <a:ext cx="4179027" cy="863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sceptic-ratio.narod.ru/rep/zoloto/17/8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0521" y="4599733"/>
            <a:ext cx="2850179" cy="21534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zoovet.info/images/foto/foto_dlya_knig/razvedenie_sg_givotnih/41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40808" y="3437873"/>
            <a:ext cx="1827464" cy="1481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http://magspace.ru/uploads/2014/01/31/auto_07-530433d683ca37026ca4827ee52a6bf20b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625" y="4749355"/>
            <a:ext cx="4911682" cy="20383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http://ok-t.ru/img/baza3/Kopiya-Slajdi-k-lekcii-po-osnovam-ekologicheskogo-domostroeniya-est-zolotoe-sechenie.files/image072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7762" y="3590967"/>
            <a:ext cx="1197418" cy="941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486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3">
  <a:themeElements>
    <a:clrScheme name="Небеса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Небеса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Тема3" id="{ECA51828-76F2-4F0B-BA23-F5155F70A403}" vid="{94CA50D6-DD13-465F-B6D1-507CAACD44A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174</TotalTime>
  <Words>1835</Words>
  <Application>Microsoft Office PowerPoint</Application>
  <PresentationFormat>Произвольный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Тема3</vt:lpstr>
      <vt:lpstr>Геометрия вокруг нас</vt:lpstr>
      <vt:lpstr>Введение</vt:lpstr>
      <vt:lpstr>Египетский треугольник</vt:lpstr>
      <vt:lpstr>Древние знания</vt:lpstr>
      <vt:lpstr>Рождение науки</vt:lpstr>
      <vt:lpstr>Теорема Пифагора и Пифагорова тройка</vt:lpstr>
      <vt:lpstr>Золотое сечение</vt:lpstr>
      <vt:lpstr>Примеры золотого сечения</vt:lpstr>
      <vt:lpstr>Золотая спираль в биологии</vt:lpstr>
      <vt:lpstr>Итог</vt:lpstr>
      <vt:lpstr>Источники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Геометрия вокруг нас</dc:title>
  <dc:creator>RePack by Diakov</dc:creator>
  <cp:lastModifiedBy>Любовь</cp:lastModifiedBy>
  <cp:revision>20</cp:revision>
  <dcterms:created xsi:type="dcterms:W3CDTF">2017-04-06T18:00:41Z</dcterms:created>
  <dcterms:modified xsi:type="dcterms:W3CDTF">2017-06-06T08:43:23Z</dcterms:modified>
</cp:coreProperties>
</file>