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5" r:id="rId2"/>
    <p:sldId id="256" r:id="rId3"/>
    <p:sldId id="270" r:id="rId4"/>
    <p:sldId id="273" r:id="rId5"/>
    <p:sldId id="269" r:id="rId6"/>
    <p:sldId id="264" r:id="rId7"/>
    <p:sldId id="265" r:id="rId8"/>
    <p:sldId id="266" r:id="rId9"/>
    <p:sldId id="267" r:id="rId10"/>
    <p:sldId id="271" r:id="rId11"/>
    <p:sldId id="272" r:id="rId12"/>
    <p:sldId id="257" r:id="rId13"/>
    <p:sldId id="268" r:id="rId14"/>
    <p:sldId id="258" r:id="rId15"/>
    <p:sldId id="259" r:id="rId16"/>
    <p:sldId id="263" r:id="rId17"/>
    <p:sldId id="260" r:id="rId18"/>
    <p:sldId id="26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18DE9-64B4-4BCA-BC8D-CBFC5E5AB28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FB982-85BB-48BD-8903-7C795D0F6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810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FB982-85BB-48BD-8903-7C795D0F614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986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FB982-85BB-48BD-8903-7C795D0F614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2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24EDCB7-322C-46F8-8EFA-496B674A5EB0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6376DCB-D1A8-4CAC-BB6F-209D60C9DA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05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57400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</a:rPr>
              <a:t>Утомление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– это временное снижение работоспособности в следствие получения физической и психической нагрузки, не позволяющей выполнять физическую деятельность с прежней эффективностью.</a:t>
            </a:r>
          </a:p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2000" dirty="0" smtClean="0">
              <a:solidFill>
                <a:srgbClr val="002060"/>
              </a:solidFill>
              <a:latin typeface="Times New Roman"/>
            </a:endParaRPr>
          </a:p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Различают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</a:rPr>
              <a:t>субъективные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и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</a:rPr>
              <a:t>объективные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признаки утомления.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О степени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утомления в процессе занятий можно судить по внешним признакам.</a:t>
            </a:r>
          </a:p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Утомлению, как правило, предшествует чувство усталости.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</a:rPr>
              <a:t>Усталость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сигнал, предупреждающий организм о дезорганизации в первичной деятельности коры мозга.</a:t>
            </a:r>
          </a:p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</a:rPr>
              <a:t>Переутомление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– это крайняя степень утомления, находящаяся уже на грани с патологией. Переутомление может быть результатом больших физических и умственных нагрузок.</a:t>
            </a:r>
          </a:p>
          <a:p>
            <a:pPr marR="140"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6064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R="140"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</a:rPr>
              <a:t>Утомление</a:t>
            </a:r>
            <a:endParaRPr lang="ru-RU" sz="3200" b="1" dirty="0">
              <a:solidFill>
                <a:srgbClr val="00206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63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99480"/>
            <a:ext cx="586051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/>
              </a:rPr>
              <a:t>Внешние признаки утомления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/>
              </a:rPr>
              <a:t>при физических нагрузках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381178"/>
              </p:ext>
            </p:extLst>
          </p:nvPr>
        </p:nvGraphicFramePr>
        <p:xfrm>
          <a:off x="107504" y="1340767"/>
          <a:ext cx="8928992" cy="533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2592288"/>
                <a:gridCol w="2376264"/>
                <a:gridCol w="2448272"/>
              </a:tblGrid>
              <a:tr h="50405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Небольшое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утомление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Значительное утомление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Резкое переутомление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164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Окраска кожи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Небольшое покраснения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Значительное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покраснения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Резкое покраснения, побледнение</a:t>
                      </a:r>
                    </a:p>
                  </a:txBody>
                  <a:tcPr/>
                </a:tc>
              </a:tr>
              <a:tr h="5123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Потливость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Небольшая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Особо резкое, выступление солей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776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Дыхание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Учащенное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 22-26 в мин.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равнине и до 36 на подъеме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Учащенное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 38-46 в мин.),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поверхностное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Резкое (более 50-60 в 1 минуту)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164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Бодрая походка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Неуверенный шаг, покачивание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Резкие покачивания, отказ от движения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164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вид,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ощущения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Обычный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Усталое выражение лица, нарушение осанки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Изможденное выражение лица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701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Мимика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Спокойная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Напряженная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Искаженная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697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Внимание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Хорошее, безошибочное выполнения указаний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Неточность в выполнении команд, ошибки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Замедленное, неправильное</a:t>
                      </a:r>
                      <a:r>
                        <a:rPr lang="ru-RU" sz="1400" baseline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выполнение команд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23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Пульс, уд./минуту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110-150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160-180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180-200 и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более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2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76456" cy="345069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rgbClr val="002060"/>
                </a:solidFill>
                <a:latin typeface="Times New Roman"/>
              </a:rPr>
              <a:t>Данные </a:t>
            </a:r>
            <a:r>
              <a:rPr lang="ru-RU" sz="8000" b="1" dirty="0" smtClean="0">
                <a:solidFill>
                  <a:srgbClr val="002060"/>
                </a:solidFill>
                <a:latin typeface="Times New Roman"/>
              </a:rPr>
              <a:t>о </a:t>
            </a:r>
            <a:r>
              <a:rPr lang="ru-RU" sz="8000" b="1" dirty="0">
                <a:solidFill>
                  <a:srgbClr val="002060"/>
                </a:solidFill>
                <a:latin typeface="Times New Roman"/>
              </a:rPr>
              <a:t>контроля позволяют уточнить учебные задачи, средства и методы их решения</a:t>
            </a:r>
            <a:r>
              <a:rPr lang="ru-RU" sz="8000" b="1" dirty="0" smtClean="0">
                <a:solidFill>
                  <a:srgbClr val="002060"/>
                </a:solidFill>
                <a:latin typeface="Times New Roman"/>
              </a:rPr>
              <a:t>.</a:t>
            </a:r>
          </a:p>
          <a:p>
            <a:pPr marL="0" indent="0" algn="ctr">
              <a:buNone/>
            </a:pPr>
            <a:endParaRPr lang="ru-RU" sz="8000" b="1" dirty="0">
              <a:solidFill>
                <a:srgbClr val="002060"/>
              </a:solidFill>
              <a:latin typeface="Times New Roman"/>
            </a:endParaRPr>
          </a:p>
          <a:p>
            <a:pPr algn="just">
              <a:buFont typeface="Times New Roman"/>
              <a:buNone/>
            </a:pPr>
            <a:r>
              <a:rPr lang="ru-RU" sz="8000" b="1" i="1" dirty="0" smtClean="0">
                <a:solidFill>
                  <a:srgbClr val="002060"/>
                </a:solidFill>
                <a:latin typeface="Times New Roman"/>
              </a:rPr>
              <a:t>Оперативный </a:t>
            </a:r>
            <a:r>
              <a:rPr lang="ru-RU" sz="8000" b="1" i="1" dirty="0">
                <a:solidFill>
                  <a:srgbClr val="002060"/>
                </a:solidFill>
                <a:latin typeface="Times New Roman"/>
              </a:rPr>
              <a:t>контроль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предназначен для определения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срочного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тренировочного эффекта в рамках одного учебного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занятия (урока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) с целью целесообразного чередования нагрузки и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отдыха. Контроль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за оперативным состоянием занимающихся (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например, за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готовностью к выполнению очередного упражнения,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очередной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попытки в беге, прыжках, к повторному прохождению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отрезка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лыжной дистанции и т.п.) осуществляется по таким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показателям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, как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дыхание, работоспособность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, самочувствие, ЧСС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и т.п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. Данные оперативного контроля позволяют оперативно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регулировать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динамику нагрузки на занятии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.</a:t>
            </a:r>
          </a:p>
          <a:p>
            <a:pPr algn="just">
              <a:buFont typeface="Times New Roman"/>
              <a:buNone/>
            </a:pPr>
            <a:endParaRPr lang="ru-RU" sz="8000" i="1" dirty="0">
              <a:solidFill>
                <a:srgbClr val="002060"/>
              </a:solidFill>
              <a:latin typeface="Times New Roman"/>
            </a:endParaRPr>
          </a:p>
          <a:p>
            <a:pPr algn="just">
              <a:buFont typeface="Times New Roman"/>
              <a:buNone/>
            </a:pPr>
            <a:r>
              <a:rPr lang="ru-RU" sz="8000" b="1" i="1" dirty="0">
                <a:solidFill>
                  <a:srgbClr val="002060"/>
                </a:solidFill>
                <a:latin typeface="Times New Roman"/>
              </a:rPr>
              <a:t>Текущий контроль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проводится для определения реакции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организма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занимающихся на нагрузку после занятия. С его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помощью определяют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время восстановления работоспособности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занимающихся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после разных (по величине, направленности)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физических нагрузок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. Данные текущего состояния занимающихся служат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основой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для планирования содержания ближайших занятий и </a:t>
            </a:r>
            <a:r>
              <a:rPr lang="ru-RU" sz="8000" dirty="0" smtClean="0">
                <a:solidFill>
                  <a:srgbClr val="002060"/>
                </a:solidFill>
                <a:latin typeface="Times New Roman"/>
              </a:rPr>
              <a:t>величины </a:t>
            </a:r>
            <a:r>
              <a:rPr lang="ru-RU" sz="8000" dirty="0">
                <a:solidFill>
                  <a:srgbClr val="002060"/>
                </a:solidFill>
                <a:latin typeface="Times New Roman"/>
              </a:rPr>
              <a:t>физических нагрузок в них.</a:t>
            </a:r>
          </a:p>
          <a:p>
            <a:endParaRPr lang="ru-RU" sz="6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контроля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99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132856"/>
            <a:ext cx="8712968" cy="3888432"/>
          </a:xfrm>
        </p:spPr>
        <p:txBody>
          <a:bodyPr>
            <a:noAutofit/>
          </a:bodyPr>
          <a:lstStyle/>
          <a:p>
            <a:pPr lvl="0" algn="just">
              <a:buClr>
                <a:srgbClr val="31B6FD"/>
              </a:buClr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Этапный контроль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служит для получения информации о суммарном тренировочном эффекте, полученном на протяжении одной учебной четверти или семестра. С его помощью определяют правильность выбора и применения различных средств, методов, дозирования физических нагрузок занимающихся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.</a:t>
            </a:r>
          </a:p>
          <a:p>
            <a:pPr lvl="0" algn="just">
              <a:buClr>
                <a:srgbClr val="31B6FD"/>
              </a:buClr>
              <a:buNone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  <a:p>
            <a:pPr lvl="0" algn="just">
              <a:buClr>
                <a:srgbClr val="31B6FD"/>
              </a:buClr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Итоговый контроль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проводится в конце учебного года для определения успешности выполнения годового плана-графика учебного процесса, степени решения поставленных задач, выявления положительных и отрицательных сторон процесса физического воспитания и его составляющих. Данные итогового   контроля (состояние здоровья занимающихся, успешность выполнения ими зачетных требований и учебных нормативов, уровень спортивных результатов и т.п.) являются основой для последующего планирования учебно-воспитательного процесса.</a:t>
            </a:r>
          </a:p>
          <a:p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6926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контроля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2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450696"/>
          </a:xfrm>
        </p:spPr>
        <p:txBody>
          <a:bodyPr>
            <a:no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Гипокинезия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 (греч. hypo — понижение, уменьшение, недостаточность; kinesis — движение) — особое состояние организма, обусловленное недостаточностью двигательной активности. В ряде случаев это состояние приводит к гиподинамии. </a:t>
            </a:r>
            <a:endParaRPr lang="ru-RU" sz="2000" dirty="0" smtClean="0">
              <a:solidFill>
                <a:srgbClr val="002060"/>
              </a:solidFill>
              <a:latin typeface="Times New Roman"/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/>
              </a:rPr>
              <a:t>Гиподинамия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(греч. hypo — понижение; dynamis — сила) — совокупность отрицательных морфо-функциональных изменений в организме вследствие длительной гипокинезии. Это атрофические изменения в мышцах, общая физическая детренированность, детренированность сердечно-сосудистой системы, понижение ортостатической устойчивости, изменение водно-солевого баланса, системы крови, деминерализация костей и т.д. 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Гипокинезия. Гиподинамия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72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564904"/>
            <a:ext cx="8568951" cy="34506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(витаминная недостаточность) – заболевание, развивающееся в следующих случаях:   - неполноценное питание: в организм поступает недостаточно витаминов и минералов; - плохое всасывание поступающих полезных веществ в кишечнике; - интенсивное разрушение витаминов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организме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медицинской классификации различают два вида витаминной недостаточности –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авитаминоз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Последний является тяжелой формой проявления витаминной недостаточности и развивается как продолжение гиповитаминоза.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и авитаминоз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988840"/>
            <a:ext cx="8892480" cy="464196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витамина А – «куриная слепота» (нарушение зрения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темное время суток), выпадение волос,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различения цветов;  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гиповитаминоз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В1 – сухость кожи, истончение, снижение чувствительности конечностей к боли, холоду, теплу, сильная боль в икроножных мышцах,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случаях – поражение нервной системы;   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В6 – блестящий, болезненный язык красного цвета, снижение остроты зрения, конъюнктивит, сухость кожи, трещины на губах;   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B12 – жжение, покалывание языка, развитие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анемии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снижение кислотности желудочного сока, нарушение чувствительности мышц конечностей, походки;  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витамина С – кровоизлияния в суставы, мышцы, кожу,  надкостницу; сильная кровоточивость десен;  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витамина D – деформация головы, размягчение костей черепа,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прорезывания зубов, развития , искривление позвоночника;   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 витамина К – повышенная кровоточивость, ухудшение свертываемости крови. 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Гиповитаминоз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564904"/>
            <a:ext cx="8496944" cy="4032448"/>
          </a:xfrm>
        </p:spPr>
        <p:txBody>
          <a:bodyPr>
            <a:noAutofit/>
          </a:bodyPr>
          <a:lstStyle/>
          <a:p>
            <a:pPr lvl="0" algn="just">
              <a:buClr>
                <a:srgbClr val="31B6FD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/>
              </a:rPr>
              <a:t>Витамин А.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 При авитаминозе А задерживаются процессы роста организма, нарушается обмен веществ. Наблюдается также особое заболевание глаз, называемое ксерофтальмией (куриная слепота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</a:rPr>
              <a:t>).</a:t>
            </a:r>
          </a:p>
          <a:p>
            <a:pPr marL="0" lvl="0" indent="0" algn="just">
              <a:buClr>
                <a:srgbClr val="31B6FD"/>
              </a:buClr>
              <a:buNone/>
            </a:pPr>
            <a:endParaRPr lang="ru-RU" sz="2000" dirty="0" smtClean="0">
              <a:solidFill>
                <a:schemeClr val="tx1"/>
              </a:solidFill>
              <a:latin typeface="Times New Roman"/>
            </a:endParaRPr>
          </a:p>
          <a:p>
            <a:pPr lvl="0" algn="just">
              <a:buClr>
                <a:srgbClr val="31B6FD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/>
              </a:rPr>
              <a:t>Витамины группы В.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 Недостаток или отсутствие витаминов группы В вызывает нарушение обмена веществ, расстройство функций центральной нервной системы. При этом наблюдается снижение сопротивляемости организма к инфекционным болезням. Витаминами бодрости, повышенной работоспособности и крепких нервов называют витамины группы В. Суточная норма витамина В для взрослого 2— 6 мг, при систематической спортивной деятельности эта норма должна увеличиваться в 3—5 раз.</a:t>
            </a:r>
          </a:p>
          <a:p>
            <a:pPr lvl="0" algn="just">
              <a:buClr>
                <a:srgbClr val="31B6FD"/>
              </a:buClr>
            </a:pPr>
            <a:endParaRPr lang="ru-RU" sz="1800" dirty="0" smtClean="0">
              <a:solidFill>
                <a:srgbClr val="073E87"/>
              </a:solidFill>
              <a:latin typeface="Times New Roman"/>
            </a:endParaRPr>
          </a:p>
          <a:p>
            <a:pPr marL="0" lvl="0" indent="0" algn="just">
              <a:lnSpc>
                <a:spcPct val="150000"/>
              </a:lnSpc>
              <a:buClr>
                <a:srgbClr val="31B6FD"/>
              </a:buClr>
              <a:buNone/>
            </a:pPr>
            <a:endParaRPr lang="ru-RU" sz="2000" dirty="0">
              <a:solidFill>
                <a:srgbClr val="073E87"/>
              </a:solidFill>
              <a:latin typeface="Times New Roman"/>
            </a:endParaRP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6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060848"/>
            <a:ext cx="8640959" cy="4968552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b="1" dirty="0" smtClean="0">
              <a:latin typeface="Times New Roman"/>
            </a:endParaRPr>
          </a:p>
          <a:p>
            <a:pPr lvl="0" algn="just">
              <a:buClr>
                <a:srgbClr val="31B6FD"/>
              </a:buClr>
            </a:pPr>
            <a:r>
              <a:rPr lang="ru-RU" sz="2200" b="1" dirty="0">
                <a:solidFill>
                  <a:schemeClr val="tx1"/>
                </a:solidFill>
                <a:latin typeface="Times New Roman"/>
              </a:rPr>
              <a:t>Витамин D</a:t>
            </a:r>
            <a:r>
              <a:rPr lang="ru-RU" sz="2200" dirty="0">
                <a:solidFill>
                  <a:schemeClr val="tx1"/>
                </a:solidFill>
                <a:latin typeface="Times New Roman"/>
              </a:rPr>
              <a:t> называют противорахитическим витамином. Недостаток его приводит к расстройству фосфорного и кальциевого обмена. Эти минеральные вещества теряют способность откладываться в костях и в больших количествах удаляются из организма. Кости при этом размягчаются и искривляются. Нарушается развитие зубов, страдает нервная система. Весь этот комплекс расстройств характеризует наблюдаемое у детей заболевание — рахит.</a:t>
            </a:r>
          </a:p>
          <a:p>
            <a:pPr algn="just"/>
            <a:endParaRPr lang="ru-RU" sz="2200" b="1" dirty="0" smtClean="0">
              <a:solidFill>
                <a:schemeClr val="tx1"/>
              </a:solidFill>
              <a:latin typeface="Times New Roman"/>
            </a:endParaRPr>
          </a:p>
          <a:p>
            <a:pPr algn="just"/>
            <a:r>
              <a:rPr lang="ru-RU" sz="2200" b="1" dirty="0" smtClean="0">
                <a:solidFill>
                  <a:schemeClr val="tx1"/>
                </a:solidFill>
                <a:latin typeface="Times New Roman"/>
              </a:rPr>
              <a:t>Витамин </a:t>
            </a:r>
            <a:r>
              <a:rPr lang="ru-RU" sz="2200" b="1" dirty="0">
                <a:solidFill>
                  <a:schemeClr val="tx1"/>
                </a:solidFill>
                <a:latin typeface="Times New Roman"/>
              </a:rPr>
              <a:t>С</a:t>
            </a:r>
            <a:r>
              <a:rPr lang="ru-RU" sz="2200" dirty="0">
                <a:solidFill>
                  <a:schemeClr val="tx1"/>
                </a:solidFill>
                <a:latin typeface="Times New Roman"/>
              </a:rPr>
              <a:t> называют противоцинготным. При недостатке его в пище (а больше всего его содержится в свежих фруктах и овощах) развивается специфическое заболевание — цинга, при которой кровоточат десны, а зубы расшатываются и выпадают. Развиваются физическая слабость, быстрая утомляемость, нервозность. Появляются одышка, различные кровоизлияния, наступает резкое похудание. В тяжелых случаях может наступить смерть.</a:t>
            </a:r>
          </a:p>
          <a:p>
            <a:endParaRPr lang="en-US" sz="2200" dirty="0">
              <a:latin typeface="Calibri"/>
            </a:endParaRPr>
          </a:p>
          <a:p>
            <a:endParaRPr lang="en-US" sz="2200" dirty="0">
              <a:latin typeface="Calibri"/>
            </a:endParaRPr>
          </a:p>
          <a:p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отдельных пищевых веществ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питании и их норма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00808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основной источник энергии и пластический материал для построения клеток и тканей. Источники животных белков: мясо, рыба, сыр, молоко, птица.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является источником энергии и выполняют пластическую функцию. В животных жирах, сливочном масле, масле топленом, молоке, сливках, сметане, твороге, сыре, мясе, яйцах, курах, колбасе содержатся витамины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А,Д.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Растительные жиры содержат витамин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Углеводы –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энергии, который легко усваивается работающими мышцами. Источниками крахмала являются  хлебобулочные изделия, крупы, овощи, картофель.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соли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соли принимают участие во всех видах обмена веществ. Наибольшее значение для формирования растущего организма играют кальций, фосфор, магний, калий и железо.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группа низкомолекулярных органических веществ различного химического строения, которые участвуют в регуляции многих биологических реакцией и функций организма.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99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78688" cy="126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6600" dirty="0">
              <a:solidFill>
                <a:schemeClr val="tx2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476672"/>
            <a:ext cx="8064896" cy="14732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физической культуры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Физическая нагрузка 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Виды контроля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 Гипокинезия, Гиподинамия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 Гиповитаминоз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6. Витамины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7. Значение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отдельных пищевых веществ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 питании и их норма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9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Урок физической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культуры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является основной и обязательной формой ФВ в школе.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Урок ФК должен: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Решать образовательные, воспитательные, оздоровительные задачи.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Формировать интерес у учащихся к занятиям физическими упражнениями, побуждать их к активной деятельности.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Структура урока: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Подготовительная часть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Основная часть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Заключительная часть</a:t>
            </a:r>
          </a:p>
          <a:p>
            <a:pPr marL="0" indent="0" algn="ctr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Плотность урока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Общая плотность –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отношение времени, которое затрачивает учитель на решение педагогических задач, к общему времени урока. </a:t>
            </a:r>
          </a:p>
          <a:p>
            <a:pPr marL="0" indent="0">
              <a:buNone/>
            </a:pP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Моторная плотность –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время, которое ученики тратят непосредственно на выполнение двигательных действий, т.е. находятся в движении.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физической культуры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0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мероприятия в режиме учебного дня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252" y="256490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Гимнастические упражнения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основных частей содержания уроков физической культуры,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физкультурно-оздоровительных мероприятий в режиме школьного дня, внеклассной работы и самостоятельных занятий.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Гимнастика до учебных занятий.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Физкультурные минутки на уроках.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Физкультурные упражнения и подвижные игры на переменах.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4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32048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состоянием здоровья, физическим развитием, уровнем общей физической подготовленности и тренированности детей школьного возраста делят на три группы: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нее включают детей и подростков без отклонений в состоянии здоровья, имеющую достаточную физическую подготовленность)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подготовительную</a:t>
            </a:r>
          </a:p>
          <a:p>
            <a:pPr marL="0" indent="0" algn="just"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нее включают детей и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подростков, имеющих незначительные отклонения в физическом развитии и состоянии здоровья, а также недостаточную физическую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подготовленность)</a:t>
            </a: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пециальную</a:t>
            </a:r>
          </a:p>
          <a:p>
            <a:pPr marL="0" lvl="0" indent="0" algn="just">
              <a:buClr>
                <a:srgbClr val="31B6FD"/>
              </a:buClr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нее включают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отклонения в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являются противопоказанием к повышенной физической нагрузке )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Врачебный и педагогический контроль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распределения школьников 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медицинские группы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4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492896"/>
            <a:ext cx="8280919" cy="3450696"/>
          </a:xfrm>
        </p:spPr>
        <p:txBody>
          <a:bodyPr>
            <a:normAutofit/>
          </a:bodyPr>
          <a:lstStyle/>
          <a:p>
            <a:pPr marR="140" algn="just"/>
            <a:r>
              <a:rPr lang="ru-RU" sz="2000" b="1" dirty="0">
                <a:solidFill>
                  <a:srgbClr val="002060"/>
                </a:solidFill>
                <a:latin typeface="Times New Roman"/>
              </a:rPr>
              <a:t>Физическая нагрузка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— это определенная мера влияния физических упражнений на организм занимающихся. </a:t>
            </a: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Доза нагрузки —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это определенная ее величина, измеряемая параметрами объема и интенсивности.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Дозировать нагрузку </a:t>
            </a: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—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значит строго регламентировать ее объем и интенсивность.</a:t>
            </a:r>
          </a:p>
          <a:p>
            <a:pPr marR="220" algn="just"/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Объем нагрузки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определяется количеством выполненных упражнений, затратами времени на занятия, километражем преодоленного расстояния (дистанции) и другими показателями.</a:t>
            </a:r>
          </a:p>
          <a:p>
            <a:pPr marR="290" algn="just"/>
            <a:r>
              <a:rPr lang="ru-RU" sz="2000" b="1" i="1" dirty="0">
                <a:solidFill>
                  <a:srgbClr val="002060"/>
                </a:solidFill>
                <a:latin typeface="Times New Roman"/>
              </a:rPr>
              <a:t>Интенсивность</a:t>
            </a: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характеризуется показателями темпа и скорости движений, ускорения, частоты сердечных сокращений и др.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9217024" cy="1252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Дозирование физических нагрузок на уроке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62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564904"/>
            <a:ext cx="8352927" cy="3450696"/>
          </a:xfrm>
        </p:spPr>
        <p:txBody>
          <a:bodyPr>
            <a:normAutofit/>
          </a:bodyPr>
          <a:lstStyle/>
          <a:p>
            <a:pPr marR="220" algn="just"/>
            <a:r>
              <a:rPr lang="ru-RU" sz="2000" dirty="0">
                <a:solidFill>
                  <a:srgbClr val="002060"/>
                </a:solidFill>
                <a:latin typeface="Times New Roman"/>
              </a:rPr>
              <a:t>Соотношение между ними при выполнении физических упражнений представляет собой </a:t>
            </a:r>
            <a:r>
              <a:rPr lang="ru-RU" sz="2000" b="1" dirty="0">
                <a:solidFill>
                  <a:srgbClr val="002060"/>
                </a:solidFill>
                <a:latin typeface="Times New Roman"/>
              </a:rPr>
              <a:t>обратно пропорциональную зависимость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: чем больше объем нагрузки, тем меньше ее интенсивность, и наоборот. По характеру мышечной работы нагрузки могут быть стандартными и переменными.</a:t>
            </a:r>
          </a:p>
          <a:p>
            <a:pPr marR="220" algn="just"/>
            <a:r>
              <a:rPr lang="ru-RU" sz="2000" dirty="0">
                <a:solidFill>
                  <a:srgbClr val="002060"/>
                </a:solidFill>
                <a:latin typeface="Times New Roman"/>
              </a:rPr>
              <a:t>Действием нагрузки является реакция организма на выполненную работу. Ее показатели — </a:t>
            </a:r>
            <a:r>
              <a:rPr lang="ru-RU" sz="2000" b="1" dirty="0">
                <a:solidFill>
                  <a:srgbClr val="002060"/>
                </a:solidFill>
                <a:latin typeface="Times New Roman"/>
              </a:rPr>
              <a:t>частота сердечных сокращений и внешние признаки утомления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 учащихся.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нагрузка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395537" y="2675467"/>
            <a:ext cx="7884864" cy="3450696"/>
          </a:xfrm>
        </p:spPr>
        <p:txBody>
          <a:bodyPr>
            <a:noAutofit/>
          </a:bodyPr>
          <a:lstStyle/>
          <a:p>
            <a:pPr marR="70" algn="just"/>
            <a:r>
              <a:rPr lang="ru-RU" sz="2000" dirty="0">
                <a:solidFill>
                  <a:srgbClr val="002060"/>
                </a:solidFill>
                <a:latin typeface="Times New Roman"/>
              </a:rPr>
              <a:t>Физические нагрузки в каждом конкретном случае должны быть оптимальными по своим параметрам (объему, интенсивности, интервалам отдыха), что обеспечивает тренирующий эффект. Недостаточные нагрузки неэффективны, так как ведут к потере учебного времени, а чрезмерные — наносят вред организму.</a:t>
            </a:r>
          </a:p>
          <a:p>
            <a:pPr marR="140" algn="just"/>
            <a:r>
              <a:rPr lang="ru-RU" sz="2000" dirty="0">
                <a:solidFill>
                  <a:srgbClr val="002060"/>
                </a:solidFill>
                <a:latin typeface="Times New Roman"/>
              </a:rPr>
              <a:t>Если нагрузка остается прежней и не меняется, то ее воздействие становится привычным и перестает быть развивающим стимулом, поэтому постепенное увеличение физической нагрузки — необходимое требование.</a:t>
            </a:r>
          </a:p>
          <a:p>
            <a:pPr marR="140" algn="just"/>
            <a:r>
              <a:rPr lang="ru-RU" sz="2000" dirty="0">
                <a:solidFill>
                  <a:srgbClr val="002060"/>
                </a:solidFill>
                <a:latin typeface="Times New Roman"/>
              </a:rPr>
              <a:t>Наиболее информативным, объективным и широко используемым в практике показателем реакции организма на физическую нагрузку является величина частоты сердечных сокращений (ЧСС).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692696"/>
            <a:ext cx="41969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Физическая нагрузка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95" y="1268760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marR="140" lvl="0" indent="-274320" algn="just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2060"/>
                </a:solidFill>
                <a:latin typeface="Times New Roman"/>
              </a:rPr>
              <a:t>При дозировании нагрузок в целях повышения функциональных возможностей сердечно-сосудистой системы их величина по показателю ЧСС должна быть не ниже 130 уд./мин (при этом наблюдается максимальный ударный объем сердца). Поэтому величина нагрузок при ЧСС, равной 130 уд./мин, соответствует порогу тренирующей нагрузки.</a:t>
            </a:r>
          </a:p>
          <a:p>
            <a:pPr marL="274320" marR="140" lvl="0" indent="-274320" algn="just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2060"/>
                </a:solidFill>
                <a:latin typeface="Times New Roman"/>
              </a:rPr>
              <a:t>В оздоровительных целях оптимальный диапазон нагрузок на занятиях находится в пределах ЧСС от 130 до 170 уд./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</a:rPr>
              <a:t>мин.</a:t>
            </a:r>
            <a:endParaRPr lang="ru-RU" sz="2000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0648"/>
            <a:ext cx="78441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Классификация интенсивности нагрузок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77084"/>
            <a:ext cx="7844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интенсивности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нагрузок (по М.Я. Набатниковой)</a:t>
            </a:r>
            <a:endParaRPr lang="ru-RU" sz="2000" dirty="0">
              <a:solidFill>
                <a:prstClr val="black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231352"/>
              </p:ext>
            </p:extLst>
          </p:nvPr>
        </p:nvGraphicFramePr>
        <p:xfrm>
          <a:off x="377163" y="4121210"/>
          <a:ext cx="8496944" cy="264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8199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 интенсивности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Интенсивность нагрузки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ЧСС, уд./ мин.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Юноши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ЧСС, уд./ мин.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Девушки</a:t>
                      </a:r>
                    </a:p>
                  </a:txBody>
                  <a:tcPr/>
                </a:tc>
              </a:tr>
              <a:tr h="3293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Низкая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130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135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3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131-155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136-160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3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Большая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156-175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161-180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3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Высокая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 и выше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 и выше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3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Максимальная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надкритическая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88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516</TotalTime>
  <Words>1598</Words>
  <Application>Microsoft Office PowerPoint</Application>
  <PresentationFormat>Экран (4:3)</PresentationFormat>
  <Paragraphs>169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Теория  по физической культуре</vt:lpstr>
      <vt:lpstr> </vt:lpstr>
      <vt:lpstr>Урок физической культуры</vt:lpstr>
      <vt:lpstr>Физкультурно-оздоровительные мероприятия в режиме учебного дня</vt:lpstr>
      <vt:lpstr>Врачебный и педагогический контроль распределения школьников  на медицинские группы</vt:lpstr>
      <vt:lpstr>Дозирование физических нагрузок на уроке</vt:lpstr>
      <vt:lpstr>Физическая нагрузка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контроля</vt:lpstr>
      <vt:lpstr>Презентация PowerPoint</vt:lpstr>
      <vt:lpstr>Гипокинезия. Гиподинамия</vt:lpstr>
      <vt:lpstr>Гиповитаминоз и авитаминоз</vt:lpstr>
      <vt:lpstr>Гиповитаминоз</vt:lpstr>
      <vt:lpstr>Витамины</vt:lpstr>
      <vt:lpstr>Витамины</vt:lpstr>
      <vt:lpstr> Значение отдельных пищевых веществ  в питании и их норма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Владимир Высоцкий</dc:title>
  <dc:creator>User</dc:creator>
  <cp:lastModifiedBy>Лариса Н. Зыкова</cp:lastModifiedBy>
  <cp:revision>55</cp:revision>
  <dcterms:created xsi:type="dcterms:W3CDTF">2014-09-18T11:00:47Z</dcterms:created>
  <dcterms:modified xsi:type="dcterms:W3CDTF">2014-11-07T10:07:31Z</dcterms:modified>
</cp:coreProperties>
</file>