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9" r:id="rId3"/>
    <p:sldId id="262" r:id="rId4"/>
    <p:sldId id="260" r:id="rId5"/>
    <p:sldId id="261" r:id="rId6"/>
    <p:sldId id="264" r:id="rId7"/>
    <p:sldId id="265" r:id="rId8"/>
    <p:sldId id="266" r:id="rId9"/>
    <p:sldId id="267" r:id="rId10"/>
    <p:sldId id="258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45" autoAdjust="0"/>
  </p:normalViewPr>
  <p:slideViewPr>
    <p:cSldViewPr>
      <p:cViewPr varScale="1">
        <p:scale>
          <a:sx n="54" d="100"/>
          <a:sy n="54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6C93E-2955-41F0-8DE2-16D83D901DA6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EEFD0-17EE-45F5-9582-77DAB68E6D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Ответьте на вопросы.</a:t>
            </a:r>
          </a:p>
          <a:p>
            <a:pPr>
              <a:buFontTx/>
              <a:buNone/>
            </a:pPr>
            <a:r>
              <a:rPr lang="ru-RU" smtClean="0"/>
              <a:t>Кто </a:t>
            </a:r>
            <a:r>
              <a:rPr lang="ru-RU" dirty="0" smtClean="0"/>
              <a:t>из детей набрал наибольшее количество баллов, а кто наименьшее?</a:t>
            </a:r>
          </a:p>
          <a:p>
            <a:pPr>
              <a:buFontTx/>
              <a:buChar char="-"/>
            </a:pPr>
            <a:r>
              <a:rPr lang="ru-RU" dirty="0" smtClean="0"/>
              <a:t>- Назови имена участников соревнований, занявших первое, второе, третье и четвертое места?</a:t>
            </a:r>
          </a:p>
          <a:p>
            <a:pPr>
              <a:buFontTx/>
              <a:buChar char="-"/>
            </a:pPr>
            <a:r>
              <a:rPr lang="ru-RU" dirty="0" smtClean="0"/>
              <a:t>- На сколько баллов больше набрала Катя, чем Галя?</a:t>
            </a:r>
          </a:p>
          <a:p>
            <a:pPr>
              <a:buFontTx/>
              <a:buChar char="-"/>
            </a:pPr>
            <a:r>
              <a:rPr lang="ru-RU" dirty="0" smtClean="0"/>
              <a:t>- На сколько баллов меньше набрала Аня, чем Даша?</a:t>
            </a:r>
          </a:p>
          <a:p>
            <a:pPr>
              <a:buFontTx/>
              <a:buChar char="-"/>
            </a:pPr>
            <a:r>
              <a:rPr lang="ru-RU" dirty="0" smtClean="0"/>
              <a:t>- На сколько баллов больше набрала Даша, чем Катя?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EEFD0-17EE-45F5-9582-77DAB68E6D1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04664"/>
            <a:ext cx="6400800" cy="908720"/>
          </a:xfrm>
        </p:spPr>
        <p:txBody>
          <a:bodyPr/>
          <a:lstStyle/>
          <a:p>
            <a:r>
              <a:rPr lang="uz-Cyrl-UZ" dirty="0" smtClean="0">
                <a:latin typeface="Comic Sans MS" pitchFamily="66" charset="0"/>
              </a:rPr>
              <a:t>Математика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1412776"/>
            <a:ext cx="7416824" cy="30963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2276872"/>
            <a:ext cx="6408712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Comic Sans MS" pitchFamily="66" charset="0"/>
              </a:rPr>
              <a:t>Уравнение </a:t>
            </a:r>
            <a:endParaRPr lang="ru-RU" sz="5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3717032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z-Cyrl-UZ" sz="3200" dirty="0" smtClean="0">
                <a:solidFill>
                  <a:schemeClr val="bg1"/>
                </a:solidFill>
                <a:latin typeface="Comic Sans MS" pitchFamily="66" charset="0"/>
              </a:rPr>
              <a:t>2 класс</a:t>
            </a:r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484040" y="494955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z-Cyrl-U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Урок №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62</a:t>
            </a:r>
            <a:r>
              <a:rPr kumimoji="0" lang="uz-Cyrl-U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013176"/>
            <a:ext cx="1742810" cy="1620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928670"/>
            <a:ext cx="6429420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Работа по учебнику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Picture 2" descr="http://www.feltmaster.ru/pic/small-14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060848"/>
            <a:ext cx="3875322" cy="260438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843808" y="5373216"/>
            <a:ext cx="3786214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Стр. 80 - 81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8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373216"/>
            <a:ext cx="1296144" cy="1205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60040" y="188640"/>
            <a:ext cx="4499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Реши уравнения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4432" y="1052736"/>
            <a:ext cx="367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часть + часть = целое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883704" y="1052736"/>
            <a:ext cx="300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целое – часть = часть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1052736"/>
            <a:ext cx="2552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ПОДСКАЗКА!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2" name="Группа 27"/>
          <p:cNvGrpSpPr/>
          <p:nvPr/>
        </p:nvGrpSpPr>
        <p:grpSpPr>
          <a:xfrm>
            <a:off x="441768" y="3284984"/>
            <a:ext cx="2131028" cy="1603340"/>
            <a:chOff x="611560" y="3717032"/>
            <a:chExt cx="2131028" cy="160334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747649" y="3717032"/>
              <a:ext cx="159210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– 2 </a:t>
              </a:r>
              <a:r>
                <a: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 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8 </a:t>
              </a:r>
              <a:endParaRPr lang="ru-RU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83568" y="4255413"/>
              <a:ext cx="1757238" cy="428628"/>
            </a:xfrm>
            <a:prstGeom prst="rect">
              <a:avLst/>
            </a:prstGeom>
            <a:noFill/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х =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4797152"/>
              <a:ext cx="2131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Ответ: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78179" y="3717032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х</a:t>
              </a:r>
              <a:endParaRPr lang="ru-RU" dirty="0"/>
            </a:p>
          </p:txBody>
        </p:sp>
      </p:grpSp>
      <p:grpSp>
        <p:nvGrpSpPr>
          <p:cNvPr id="7" name="Группа 28"/>
          <p:cNvGrpSpPr/>
          <p:nvPr/>
        </p:nvGrpSpPr>
        <p:grpSpPr>
          <a:xfrm>
            <a:off x="5004048" y="3356992"/>
            <a:ext cx="2203036" cy="1531332"/>
            <a:chOff x="5004048" y="3755672"/>
            <a:chExt cx="2203036" cy="1531332"/>
          </a:xfrm>
        </p:grpSpPr>
        <p:sp>
          <p:nvSpPr>
            <p:cNvPr id="40" name="TextBox 39"/>
            <p:cNvSpPr txBox="1"/>
            <p:nvPr/>
          </p:nvSpPr>
          <p:spPr>
            <a:xfrm>
              <a:off x="5076056" y="4763784"/>
              <a:ext cx="2131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Ответ: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091296" y="3755672"/>
              <a:ext cx="188263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 +  6 = 9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004048" y="3755672"/>
              <a:ext cx="5629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х </a:t>
              </a:r>
              <a:endParaRPr lang="ru-RU" dirty="0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263034" y="4324001"/>
              <a:ext cx="1757238" cy="428628"/>
            </a:xfrm>
            <a:prstGeom prst="rect">
              <a:avLst/>
            </a:prstGeom>
            <a:noFill/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х =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Группа 25"/>
          <p:cNvGrpSpPr/>
          <p:nvPr/>
        </p:nvGrpSpPr>
        <p:grpSpPr>
          <a:xfrm>
            <a:off x="478186" y="1556792"/>
            <a:ext cx="2131028" cy="1641194"/>
            <a:chOff x="478186" y="1916832"/>
            <a:chExt cx="2131028" cy="1641194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71600" y="2440052"/>
              <a:ext cx="1184654" cy="428628"/>
            </a:xfrm>
            <a:prstGeom prst="rect">
              <a:avLst/>
            </a:prstGeom>
            <a:noFill/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у</a:t>
              </a:r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=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Группа 17"/>
            <p:cNvGrpSpPr/>
            <p:nvPr/>
          </p:nvGrpSpPr>
          <p:grpSpPr>
            <a:xfrm>
              <a:off x="576255" y="1916832"/>
              <a:ext cx="1691489" cy="575752"/>
              <a:chOff x="576255" y="2440364"/>
              <a:chExt cx="1691489" cy="575752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576255" y="2492896"/>
                <a:ext cx="169148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4 +     = </a:t>
                </a:r>
                <a:r>
                  <a:rPr lang="ru-RU" sz="2800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1160412" y="2440364"/>
                <a:ext cx="56297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ru-RU" sz="28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у </a:t>
                </a:r>
                <a:endParaRPr lang="ru-RU" dirty="0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478186" y="3034806"/>
              <a:ext cx="2131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Ответ: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Группа 26"/>
          <p:cNvGrpSpPr/>
          <p:nvPr/>
        </p:nvGrpSpPr>
        <p:grpSpPr>
          <a:xfrm>
            <a:off x="4946646" y="1556792"/>
            <a:ext cx="2131028" cy="1645146"/>
            <a:chOff x="4946646" y="1916832"/>
            <a:chExt cx="2131028" cy="1645146"/>
          </a:xfrm>
        </p:grpSpPr>
        <p:grpSp>
          <p:nvGrpSpPr>
            <p:cNvPr id="18" name="Группа 12"/>
            <p:cNvGrpSpPr/>
            <p:nvPr/>
          </p:nvGrpSpPr>
          <p:grpSpPr>
            <a:xfrm>
              <a:off x="4981745" y="1916832"/>
              <a:ext cx="1777874" cy="553200"/>
              <a:chOff x="4981745" y="2440364"/>
              <a:chExt cx="1777874" cy="55320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5167516" y="2470344"/>
                <a:ext cx="15921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 – 3  = 3</a:t>
                </a:r>
                <a:endParaRPr lang="ru-RU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4981745" y="2440364"/>
                <a:ext cx="3642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у</a:t>
                </a:r>
                <a:endParaRPr lang="ru-RU" dirty="0"/>
              </a:p>
            </p:txBody>
          </p:sp>
        </p:grpSp>
        <p:sp>
          <p:nvSpPr>
            <p:cNvPr id="49" name="Прямоугольник 48"/>
            <p:cNvSpPr/>
            <p:nvPr/>
          </p:nvSpPr>
          <p:spPr>
            <a:xfrm>
              <a:off x="5148064" y="2473420"/>
              <a:ext cx="1757238" cy="428628"/>
            </a:xfrm>
            <a:prstGeom prst="rect">
              <a:avLst/>
            </a:prstGeom>
            <a:noFill/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у</a:t>
              </a:r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=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46646" y="3038758"/>
              <a:ext cx="2131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Ответ: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3" name="Прямая соединительная линия 22"/>
          <p:cNvCxnSpPr/>
          <p:nvPr/>
        </p:nvCxnSpPr>
        <p:spPr>
          <a:xfrm>
            <a:off x="162383" y="3212976"/>
            <a:ext cx="8783960" cy="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5976" y="1609324"/>
            <a:ext cx="0" cy="3691884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373216"/>
            <a:ext cx="1296144" cy="1205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1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5004048" y="3356992"/>
            <a:ext cx="2203036" cy="1531332"/>
            <a:chOff x="5004048" y="3755672"/>
            <a:chExt cx="2203036" cy="1531332"/>
          </a:xfrm>
        </p:grpSpPr>
        <p:sp>
          <p:nvSpPr>
            <p:cNvPr id="40" name="TextBox 39"/>
            <p:cNvSpPr txBox="1"/>
            <p:nvPr/>
          </p:nvSpPr>
          <p:spPr>
            <a:xfrm>
              <a:off x="5076056" y="4763784"/>
              <a:ext cx="2131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Ответ: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091296" y="3755672"/>
              <a:ext cx="188263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 +  6 = 9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004048" y="3755672"/>
              <a:ext cx="5629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х </a:t>
              </a:r>
              <a:endParaRPr lang="ru-RU" dirty="0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263034" y="4324001"/>
              <a:ext cx="1757238" cy="428628"/>
            </a:xfrm>
            <a:prstGeom prst="rect">
              <a:avLst/>
            </a:prstGeom>
            <a:noFill/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х =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Группа 27"/>
          <p:cNvGrpSpPr/>
          <p:nvPr/>
        </p:nvGrpSpPr>
        <p:grpSpPr>
          <a:xfrm>
            <a:off x="441768" y="3284984"/>
            <a:ext cx="2131028" cy="1603340"/>
            <a:chOff x="611560" y="3717032"/>
            <a:chExt cx="2131028" cy="160334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747649" y="3717032"/>
              <a:ext cx="159210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– 2 </a:t>
              </a:r>
              <a:r>
                <a: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 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8 </a:t>
              </a:r>
              <a:endParaRPr lang="ru-RU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83568" y="4255413"/>
              <a:ext cx="1757238" cy="428628"/>
            </a:xfrm>
            <a:prstGeom prst="rect">
              <a:avLst/>
            </a:prstGeom>
            <a:noFill/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х =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4797152"/>
              <a:ext cx="2131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Ответ: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78179" y="3717032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х</a:t>
              </a:r>
              <a:endParaRPr lang="ru-RU" dirty="0"/>
            </a:p>
          </p:txBody>
        </p:sp>
      </p:grpSp>
      <p:grpSp>
        <p:nvGrpSpPr>
          <p:cNvPr id="12" name="Группа 26"/>
          <p:cNvGrpSpPr/>
          <p:nvPr/>
        </p:nvGrpSpPr>
        <p:grpSpPr>
          <a:xfrm>
            <a:off x="4932040" y="1556792"/>
            <a:ext cx="2131028" cy="1645146"/>
            <a:chOff x="4946646" y="1916832"/>
            <a:chExt cx="2131028" cy="1645146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4981745" y="1916832"/>
              <a:ext cx="1777874" cy="553200"/>
              <a:chOff x="4981745" y="2440364"/>
              <a:chExt cx="1777874" cy="55320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5167516" y="2470344"/>
                <a:ext cx="15921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 – 3  = 3</a:t>
                </a:r>
                <a:endParaRPr lang="ru-RU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4981745" y="2440364"/>
                <a:ext cx="3642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у</a:t>
                </a:r>
                <a:endParaRPr lang="ru-RU" dirty="0"/>
              </a:p>
            </p:txBody>
          </p:sp>
        </p:grpSp>
        <p:sp>
          <p:nvSpPr>
            <p:cNvPr id="49" name="Прямоугольник 48"/>
            <p:cNvSpPr/>
            <p:nvPr/>
          </p:nvSpPr>
          <p:spPr>
            <a:xfrm>
              <a:off x="5148064" y="2473420"/>
              <a:ext cx="1757238" cy="428628"/>
            </a:xfrm>
            <a:prstGeom prst="rect">
              <a:avLst/>
            </a:prstGeom>
            <a:noFill/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у</a:t>
              </a:r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=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46646" y="3038758"/>
              <a:ext cx="2131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Ответ: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Группа 1"/>
          <p:cNvGrpSpPr/>
          <p:nvPr/>
        </p:nvGrpSpPr>
        <p:grpSpPr>
          <a:xfrm>
            <a:off x="478186" y="1556792"/>
            <a:ext cx="2131028" cy="1641194"/>
            <a:chOff x="478186" y="1556792"/>
            <a:chExt cx="2131028" cy="1641194"/>
          </a:xfrm>
        </p:grpSpPr>
        <p:grpSp>
          <p:nvGrpSpPr>
            <p:cNvPr id="17" name="Группа 25"/>
            <p:cNvGrpSpPr/>
            <p:nvPr/>
          </p:nvGrpSpPr>
          <p:grpSpPr>
            <a:xfrm>
              <a:off x="576255" y="1556792"/>
              <a:ext cx="1691489" cy="951848"/>
              <a:chOff x="576255" y="1916832"/>
              <a:chExt cx="1691489" cy="951848"/>
            </a:xfrm>
          </p:grpSpPr>
          <p:sp>
            <p:nvSpPr>
              <p:cNvPr id="34" name="Прямоугольник 33"/>
              <p:cNvSpPr/>
              <p:nvPr/>
            </p:nvSpPr>
            <p:spPr>
              <a:xfrm>
                <a:off x="971600" y="2440052"/>
                <a:ext cx="1184654" cy="428628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у</a:t>
                </a:r>
                <a:r>
                  <a:rPr lang="ru-RU" sz="28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=</a:t>
                </a:r>
                <a:endParaRPr lang="ru-RU" sz="28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8" name="Группа 17"/>
              <p:cNvGrpSpPr/>
              <p:nvPr/>
            </p:nvGrpSpPr>
            <p:grpSpPr>
              <a:xfrm>
                <a:off x="576255" y="1916832"/>
                <a:ext cx="1691489" cy="575752"/>
                <a:chOff x="576255" y="2440364"/>
                <a:chExt cx="1691489" cy="575752"/>
              </a:xfrm>
            </p:grpSpPr>
            <p:sp>
              <p:nvSpPr>
                <p:cNvPr id="4" name="Прямоугольник 3"/>
                <p:cNvSpPr/>
                <p:nvPr/>
              </p:nvSpPr>
              <p:spPr>
                <a:xfrm>
                  <a:off x="576255" y="2492896"/>
                  <a:ext cx="169148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ru-RU" sz="2800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4 +     = </a:t>
                  </a:r>
                  <a:r>
                    <a:rPr lang="ru-RU" sz="2800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5</a:t>
                  </a:r>
                </a:p>
              </p:txBody>
            </p:sp>
            <p:sp>
              <p:nvSpPr>
                <p:cNvPr id="5" name="Прямоугольник 4"/>
                <p:cNvSpPr/>
                <p:nvPr/>
              </p:nvSpPr>
              <p:spPr>
                <a:xfrm>
                  <a:off x="1160412" y="2440364"/>
                  <a:ext cx="562975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ru-RU" sz="2800" dirty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у </a:t>
                  </a:r>
                  <a:endParaRPr lang="ru-RU" dirty="0"/>
                </a:p>
              </p:txBody>
            </p:sp>
          </p:grpSp>
        </p:grpSp>
        <p:sp>
          <p:nvSpPr>
            <p:cNvPr id="66" name="TextBox 65"/>
            <p:cNvSpPr txBox="1"/>
            <p:nvPr/>
          </p:nvSpPr>
          <p:spPr>
            <a:xfrm>
              <a:off x="478186" y="2674766"/>
              <a:ext cx="2131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Ответ: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3" name="Прямоугольник 52"/>
          <p:cNvSpPr/>
          <p:nvPr/>
        </p:nvSpPr>
        <p:spPr>
          <a:xfrm>
            <a:off x="1857703" y="2075870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63023" y="2682671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420389" y="3887013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707054" y="3841884"/>
            <a:ext cx="74134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4432" y="1052736"/>
            <a:ext cx="367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часть + часть = целое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420388" y="4453274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707053" y="4417948"/>
            <a:ext cx="74134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883704" y="1052736"/>
            <a:ext cx="300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целое – часть = часть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1052736"/>
            <a:ext cx="2552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ПОДСКАЗКА!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08520" y="3212976"/>
            <a:ext cx="8783960" cy="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5976" y="1609324"/>
            <a:ext cx="0" cy="3691884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6357696" y="20608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348445" y="2674766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60040" y="188640"/>
            <a:ext cx="4499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Реши уравнения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91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373216"/>
            <a:ext cx="1296144" cy="1205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5201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0" grpId="0" animBg="1"/>
      <p:bldP spid="39" grpId="0" animBg="1"/>
      <p:bldP spid="48" grpId="0" animBg="1"/>
      <p:bldP spid="58" grpId="0" animBg="1"/>
      <p:bldP spid="62" grpId="0" animBg="1"/>
      <p:bldP spid="42" grpId="0" animBg="1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980728"/>
            <a:ext cx="6051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Найди значения выражений 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445224"/>
            <a:ext cx="1296144" cy="1205414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4291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Устный счет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2132856"/>
          <a:ext cx="8496941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761227"/>
                <a:gridCol w="761227"/>
                <a:gridCol w="761227"/>
                <a:gridCol w="761227"/>
                <a:gridCol w="761227"/>
                <a:gridCol w="761227"/>
                <a:gridCol w="761227"/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Уменьшаемое</a:t>
                      </a:r>
                      <a:endParaRPr lang="ru-RU" sz="3200" b="0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18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17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16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16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15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15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Вычитаемое</a:t>
                      </a:r>
                      <a:endParaRPr lang="ru-RU" sz="3200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9</a:t>
                      </a:r>
                      <a:endParaRPr lang="ru-RU" sz="3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9</a:t>
                      </a:r>
                      <a:endParaRPr lang="ru-RU" sz="3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8</a:t>
                      </a:r>
                      <a:endParaRPr lang="ru-RU" sz="3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7</a:t>
                      </a:r>
                      <a:endParaRPr lang="ru-RU" sz="3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9</a:t>
                      </a:r>
                      <a:endParaRPr lang="ru-RU" sz="3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8</a:t>
                      </a:r>
                      <a:endParaRPr lang="ru-RU" sz="3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9</a:t>
                      </a:r>
                      <a:endParaRPr lang="ru-RU" sz="3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3200" baseline="0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Разность</a:t>
                      </a:r>
                      <a:endParaRPr lang="ru-RU" sz="3200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521860" y="342900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9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3968" y="342900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8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342900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8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6" y="342900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9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61186" y="3416952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08304" y="342900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7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00392" y="342900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5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4291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Устный счет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492896"/>
            <a:ext cx="8215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1).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86,   66,   76,   56,   66 , …</a:t>
            </a:r>
          </a:p>
          <a:p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714752"/>
            <a:ext cx="7890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200000"/>
              </a:lnSpc>
            </a:pPr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2).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81,   84,   82,   85,   83,  …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928670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Найди правило в записи ряда чисел. Продолжи, соблюдая ту же закономерность.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445224"/>
            <a:ext cx="1296144" cy="1205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ё&#10;&#10;Р’&#10;Р-д&#10;о‘000000000000000000000000000000000000000000000000000000000000000000&#10;‚Од&#10;&#10;Ученики 1 «А» класса участвовали в сор...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l="20968" t="7544" r="6452" b="62309"/>
          <a:stretch>
            <a:fillRect/>
          </a:stretch>
        </p:blipFill>
        <p:spPr bwMode="auto">
          <a:xfrm>
            <a:off x="971600" y="620688"/>
            <a:ext cx="7716626" cy="4536504"/>
          </a:xfrm>
          <a:prstGeom prst="rect">
            <a:avLst/>
          </a:prstGeom>
          <a:noFill/>
        </p:spPr>
      </p:pic>
      <p:pic>
        <p:nvPicPr>
          <p:cNvPr id="5" name="Picture 2" descr="ё&#10;&#10;Р’&#10;Р-д&#10;о‘000000000000000000000000000000000000000000000000000000000000000000&#10;‚Од&#10;&#10;Ученики 1 «А» класса участвовали в сор...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20968" t="63550" r="6452" b="10407"/>
          <a:stretch>
            <a:fillRect/>
          </a:stretch>
        </p:blipFill>
        <p:spPr bwMode="auto">
          <a:xfrm>
            <a:off x="2123728" y="4919802"/>
            <a:ext cx="3816424" cy="1938198"/>
          </a:xfrm>
          <a:prstGeom prst="rect">
            <a:avLst/>
          </a:prstGeom>
          <a:noFill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Устный счет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75656" y="98700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января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55576" y="1340768"/>
            <a:ext cx="453650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8  8  8  8  8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445224"/>
            <a:ext cx="1296144" cy="1205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323" y="2492896"/>
            <a:ext cx="1802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+ 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4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= 9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01623" y="2492896"/>
            <a:ext cx="1992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– 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3 = 7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00002" y="2492896"/>
            <a:ext cx="1829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9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–   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4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= 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66290" y="2492896"/>
            <a:ext cx="2101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3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+  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7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= 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10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1415" y="2540192"/>
            <a:ext cx="428628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743358" y="2566109"/>
            <a:ext cx="428628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54071" y="2538106"/>
            <a:ext cx="428628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98323" y="2538106"/>
            <a:ext cx="428628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7544" y="908720"/>
            <a:ext cx="83198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z-Cyrl-UZ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Какие числа нужно записать в окошки, чтобы получились верные равенства?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4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445224"/>
            <a:ext cx="1296144" cy="1205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6130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323" y="2492896"/>
            <a:ext cx="1802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9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01623" y="2492896"/>
            <a:ext cx="1992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= 7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00002" y="2492896"/>
            <a:ext cx="17924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 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66290" y="2492896"/>
            <a:ext cx="2101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01415" y="2566109"/>
            <a:ext cx="428628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743358" y="2566109"/>
            <a:ext cx="428628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54071" y="2566109"/>
            <a:ext cx="428628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у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98323" y="2566109"/>
            <a:ext cx="428628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у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427" y="3197644"/>
            <a:ext cx="88569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!</a:t>
            </a:r>
            <a:r>
              <a:rPr lang="ru-RU" sz="2800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Неизвестные числа обозначим латинскими буквами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x</a:t>
            </a:r>
            <a:r>
              <a:rPr lang="en-US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( икс) и </a:t>
            </a:r>
            <a:r>
              <a:rPr lang="en-US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y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(игрек).</a:t>
            </a:r>
            <a:endParaRPr lang="ru-RU" sz="28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4797152"/>
            <a:ext cx="7096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У вас получились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УРАВНЕНИЯ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7544" y="476672"/>
            <a:ext cx="83198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z-Cyrl-UZ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Какие числа нужно записать в окошки, чтобы получились верные равенства?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3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445224"/>
            <a:ext cx="1296144" cy="1205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788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  <p:bldP spid="14" grpId="0" animBg="1"/>
      <p:bldP spid="15" grpId="0" animBg="1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980728"/>
            <a:ext cx="8391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Прочитайте уравнения. </a:t>
            </a:r>
            <a:endParaRPr lang="ru-RU" sz="3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7949" y="2518813"/>
            <a:ext cx="17716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– 4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2492896"/>
            <a:ext cx="17924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–  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34045" y="2564904"/>
            <a:ext cx="428628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71644" y="2587488"/>
            <a:ext cx="602337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427" y="3197644"/>
            <a:ext cx="88569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Подберите вместо 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х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у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такие числа, чтобы получились верные равенства. </a:t>
            </a:r>
            <a:endParaRPr lang="ru-RU" sz="24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50456" y="4398208"/>
            <a:ext cx="47400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Как решить уравнение?</a:t>
            </a:r>
            <a:endParaRPr lang="ru-RU" sz="28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6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445224"/>
            <a:ext cx="1296144" cy="1205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33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5" grpId="0" animBg="1"/>
      <p:bldP spid="15" grpId="1" animBg="1"/>
      <p:bldP spid="7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23528" y="692696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Решить уравнение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– это значит найти такое значение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x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, при котором равенство будет верным.</a:t>
            </a:r>
            <a:endParaRPr lang="ru-RU" sz="28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37298" y="3068653"/>
            <a:ext cx="1592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– 4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79248" y="3049796"/>
            <a:ext cx="1691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–     =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566569" y="3769876"/>
            <a:ext cx="1757238" cy="428628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 </a:t>
            </a:r>
            <a:r>
              <a:rPr lang="ru-RU" sz="2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10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811844" y="3768870"/>
            <a:ext cx="1757238" cy="428628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56282" y="3720732"/>
            <a:ext cx="58541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63405" y="3027244"/>
            <a:ext cx="562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37298" y="4561964"/>
            <a:ext cx="2131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10.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40324" y="306865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781410" y="3720732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5868144" y="4561964"/>
            <a:ext cx="2131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3.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3" name="Picture 2" descr="http://bezformata.ru/content/Images/000/040/399/image40399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445224"/>
            <a:ext cx="1296144" cy="1205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4534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62428E-7 L -0.12344 -0.0938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81" y="-469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31214E-6 L -0.05313 -0.10011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6" y="-501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 animBg="1"/>
      <p:bldP spid="34" grpId="0" animBg="1"/>
      <p:bldP spid="2" grpId="0"/>
      <p:bldP spid="2" grpId="1"/>
      <p:bldP spid="5" grpId="0"/>
      <p:bldP spid="5" grpId="1"/>
      <p:bldP spid="9" grpId="0"/>
      <p:bldP spid="14" grpId="0"/>
      <p:bldP spid="14" grpId="1"/>
      <p:bldP spid="16" grpId="0"/>
      <p:bldP spid="16" grpId="1"/>
      <p:bldP spid="4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463</Words>
  <Application>Microsoft Office PowerPoint</Application>
  <PresentationFormat>Экран (4:3)</PresentationFormat>
  <Paragraphs>137</Paragraphs>
  <Slides>12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13</cp:revision>
  <dcterms:created xsi:type="dcterms:W3CDTF">2017-01-07T17:21:55Z</dcterms:created>
  <dcterms:modified xsi:type="dcterms:W3CDTF">2017-06-06T19:19:57Z</dcterms:modified>
</cp:coreProperties>
</file>