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57" r:id="rId4"/>
    <p:sldId id="260" r:id="rId5"/>
    <p:sldId id="258" r:id="rId6"/>
    <p:sldId id="267" r:id="rId7"/>
    <p:sldId id="263" r:id="rId8"/>
    <p:sldId id="264" r:id="rId9"/>
    <p:sldId id="266" r:id="rId10"/>
    <p:sldId id="261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674" autoAdjust="0"/>
  </p:normalViewPr>
  <p:slideViewPr>
    <p:cSldViewPr>
      <p:cViewPr>
        <p:scale>
          <a:sx n="60" d="100"/>
          <a:sy n="60" d="100"/>
        </p:scale>
        <p:origin x="-15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B1251-C8A6-4153-BE2B-19B1EB4D58E3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7764F0-3D7A-4120-8550-636AF8704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Запишите первое уравнение в ваши тетради.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Чем является неизвестное число?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(Слагаемым.)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Как найти неизвестное слагаемое?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(Чтобы найти неизвестное слагаемое, надо из значения суммы вычесть известное слагаемое.)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Учитель на доске, а дети в тетрадях записывают: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60 + </a:t>
            </a:r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90 </a:t>
            </a:r>
          </a:p>
          <a:p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90 – 60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Найдите значение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Далее следует продолжение записи: </a:t>
            </a:r>
          </a:p>
          <a:p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30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Чтобы проверить, правильно ли мы нашли корень уравнения, следует сделать проверку, для этого вместо </a:t>
            </a:r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подставить найденное число: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60 + 30 = 90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90 = 90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Аналогично разбирается второе уравнение, в котором ученики находят неизвестное уменьшаемое.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Запись в тетрадях и на доске (у доски работает учитель): </a:t>
            </a:r>
          </a:p>
          <a:p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8 = 10 </a:t>
            </a:r>
          </a:p>
          <a:p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10 + 8 </a:t>
            </a:r>
          </a:p>
          <a:p>
            <a:r>
              <a:rPr lang="ru-RU" sz="1200" i="1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18      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18 – 8 = 10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 = 10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764F0-3D7A-4120-8550-636AF8704DF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EBBA-9D16-4692-A2E7-BEFC25537231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A356-B251-446D-BC00-8BAED5FE6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EBBA-9D16-4692-A2E7-BEFC25537231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A356-B251-446D-BC00-8BAED5FE6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EBBA-9D16-4692-A2E7-BEFC25537231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A356-B251-446D-BC00-8BAED5FE6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EBBA-9D16-4692-A2E7-BEFC25537231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A356-B251-446D-BC00-8BAED5FE6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EBBA-9D16-4692-A2E7-BEFC25537231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A356-B251-446D-BC00-8BAED5FE6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EBBA-9D16-4692-A2E7-BEFC25537231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A356-B251-446D-BC00-8BAED5FE6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EBBA-9D16-4692-A2E7-BEFC25537231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A356-B251-446D-BC00-8BAED5FE6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EBBA-9D16-4692-A2E7-BEFC25537231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A356-B251-446D-BC00-8BAED5FE6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EBBA-9D16-4692-A2E7-BEFC25537231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A356-B251-446D-BC00-8BAED5FE6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EBBA-9D16-4692-A2E7-BEFC25537231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A356-B251-446D-BC00-8BAED5FE6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EBBA-9D16-4692-A2E7-BEFC25537231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A356-B251-446D-BC00-8BAED5FE6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EBBA-9D16-4692-A2E7-BEFC25537231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FA356-B251-446D-BC00-8BAED5FE6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04664"/>
            <a:ext cx="6400800" cy="908720"/>
          </a:xfrm>
        </p:spPr>
        <p:txBody>
          <a:bodyPr/>
          <a:lstStyle/>
          <a:p>
            <a:r>
              <a:rPr lang="uz-Cyrl-UZ" dirty="0" smtClean="0">
                <a:latin typeface="Comic Sans MS" pitchFamily="66" charset="0"/>
              </a:rPr>
              <a:t>Математика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600" y="1412776"/>
            <a:ext cx="7416824" cy="30963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91680" y="1844824"/>
            <a:ext cx="6408712" cy="175432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Comic Sans MS" pitchFamily="66" charset="0"/>
              </a:rPr>
              <a:t>Решение задач и уравнений</a:t>
            </a:r>
            <a:endParaRPr lang="ru-RU" sz="5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9752" y="3717032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z-Cyrl-UZ" sz="3200" dirty="0" smtClean="0">
                <a:solidFill>
                  <a:schemeClr val="bg1"/>
                </a:solidFill>
                <a:latin typeface="Comic Sans MS" pitchFamily="66" charset="0"/>
              </a:rPr>
              <a:t>2 класс</a:t>
            </a:r>
            <a:endParaRPr lang="ru-RU" sz="3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484040" y="4949552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z-Cyrl-UZ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Урок №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63</a:t>
            </a:r>
            <a:r>
              <a:rPr kumimoji="0" lang="uz-Cyrl-U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8194" name="Picture 2" descr="http://images.easyfreeclipart.com/1684/math-class-stock-photo-image-18115130-1684125.jpg"/>
          <p:cNvPicPr>
            <a:picLocks noChangeAspect="1" noChangeArrowheads="1"/>
          </p:cNvPicPr>
          <p:nvPr/>
        </p:nvPicPr>
        <p:blipFill>
          <a:blip r:embed="rId2" cstate="print"/>
          <a:srcRect l="4312" t="4176" b="15122"/>
          <a:stretch>
            <a:fillRect/>
          </a:stretch>
        </p:blipFill>
        <p:spPr bwMode="auto">
          <a:xfrm>
            <a:off x="6588224" y="5013176"/>
            <a:ext cx="2160240" cy="1492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928670"/>
            <a:ext cx="6429420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</a:rPr>
              <a:t>Работа по учебнику</a:t>
            </a:r>
            <a:endParaRPr lang="ru-RU" sz="3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4" name="Picture 2" descr="http://www.feltmaster.ru/pic/small-14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060848"/>
            <a:ext cx="3875322" cy="260438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843808" y="5373216"/>
            <a:ext cx="3786214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</a:rPr>
              <a:t>Стр. 82</a:t>
            </a:r>
            <a:endParaRPr lang="ru-RU" sz="3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Picture 2" descr="http://images.easyfreeclipart.com/1684/math-class-stock-photo-image-18115130-1684125.jpg"/>
          <p:cNvPicPr>
            <a:picLocks noChangeAspect="1" noChangeArrowheads="1"/>
          </p:cNvPicPr>
          <p:nvPr/>
        </p:nvPicPr>
        <p:blipFill>
          <a:blip r:embed="rId3" cstate="print"/>
          <a:srcRect l="4312" t="4176" b="15122"/>
          <a:stretch>
            <a:fillRect/>
          </a:stretch>
        </p:blipFill>
        <p:spPr bwMode="auto">
          <a:xfrm>
            <a:off x="6983760" y="5157192"/>
            <a:ext cx="2160240" cy="1492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ages.easyfreeclipart.com/1684/math-class-stock-photo-image-18115130-1684125.jpg"/>
          <p:cNvPicPr>
            <a:picLocks noChangeAspect="1" noChangeArrowheads="1"/>
          </p:cNvPicPr>
          <p:nvPr/>
        </p:nvPicPr>
        <p:blipFill>
          <a:blip r:embed="rId2" cstate="print"/>
          <a:srcRect l="4312" t="4176" b="15122"/>
          <a:stretch>
            <a:fillRect/>
          </a:stretch>
        </p:blipFill>
        <p:spPr bwMode="auto">
          <a:xfrm>
            <a:off x="6588224" y="5013176"/>
            <a:ext cx="2160240" cy="1492563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59632" y="1505723"/>
            <a:ext cx="6624736" cy="3252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– Какие открытия сделали?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– Что называется уравнением?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– Что значит решить уравнение?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– Всё ли вам было понятно?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– Как вы сегодня работали?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9792" y="548680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Итог урока</a:t>
            </a: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412776"/>
            <a:ext cx="7141699" cy="584775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Найди массу орангутанга и хорька.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074" name="Picture 2" descr="C:\Users\Екатерина\Desktop\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24944"/>
            <a:ext cx="8336388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7848872" cy="2062103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Масса корзины яблок — 12 кг. Какие четыре одинаковые гири надо поставить на правую чашу, чтобы весы пришли в равновесие? 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0" name="Picture 2" descr="C:\Users\Екатерина\Desktop\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56992"/>
            <a:ext cx="4320480" cy="2723415"/>
          </a:xfrm>
          <a:prstGeom prst="rect">
            <a:avLst/>
          </a:prstGeom>
          <a:noFill/>
        </p:spPr>
      </p:pic>
      <p:pic>
        <p:nvPicPr>
          <p:cNvPr id="2051" name="Picture 3" descr="C:\Users\Екатерина\Desktop\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5980" y="4941168"/>
            <a:ext cx="2966460" cy="1350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катерина\Desktop\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764704"/>
            <a:ext cx="2634906" cy="15841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3140968"/>
            <a:ext cx="8352928" cy="1569660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Тося и </a:t>
            </a:r>
            <a:r>
              <a:rPr lang="ru-RU" sz="32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Бося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— щенки лабрадора. Тося на 2 кг тяжелее </a:t>
            </a:r>
            <a:r>
              <a:rPr lang="ru-RU" sz="32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Боси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. Сколько весит </a:t>
            </a:r>
            <a:r>
              <a:rPr lang="ru-RU" sz="32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Бося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, если масса Тоси — 13 кг?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катерина\Desktop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429000"/>
            <a:ext cx="2825208" cy="285749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404664"/>
            <a:ext cx="8316416" cy="3046988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Семен Петрович решил купить в магазине карасей и должен заплатить за покупку 17 руб. Он дал продавцу 1 монету в 10 руб. и 2 монеты по 5 руб. Сколько рублей сдачи продавец должен дать Семену Петровичу?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86116" y="3786190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1). 10 + 5 + 5 = 20 (руб.)</a:t>
            </a:r>
            <a:endParaRPr lang="ru-RU" sz="3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7554" y="4714884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2). 20 – 17 = 3 (руб.)</a:t>
            </a:r>
            <a:endParaRPr lang="ru-RU" sz="36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00042"/>
            <a:ext cx="8143932" cy="107721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Чему равен периметр прямоугольника, если его ширина 3 см, а длина 6 см?</a:t>
            </a:r>
            <a:endParaRPr lang="ru-RU" sz="3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928802"/>
            <a:ext cx="4071966" cy="21431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572000" y="2643182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3 см</a:t>
            </a:r>
            <a:endParaRPr lang="ru-RU" sz="3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4286256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6 см</a:t>
            </a:r>
            <a:endParaRPr lang="ru-RU" sz="3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5143512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Р = 3 + 3 + 6 + 6 = 18 (см)</a:t>
            </a:r>
            <a:endParaRPr lang="ru-RU" sz="36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63018" y="96252"/>
            <a:ext cx="57864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 января</a:t>
            </a: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Классная работа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79512" y="1268198"/>
            <a:ext cx="45365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28600"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11  11  11  11  11</a:t>
            </a:r>
          </a:p>
          <a:p>
            <a:pPr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22  22  22  22  22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683568" y="2647141"/>
            <a:ext cx="756084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Какое число пропущено?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+      = 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     =       –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32602" y="3861048"/>
            <a:ext cx="43204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3284984"/>
            <a:ext cx="432048" cy="3516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3284984"/>
            <a:ext cx="43204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383294" y="3284422"/>
            <a:ext cx="43204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275856" y="3284984"/>
            <a:ext cx="43204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83568" y="3789040"/>
            <a:ext cx="43204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519198" y="3775088"/>
            <a:ext cx="43204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411760" y="3789040"/>
            <a:ext cx="43204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275856" y="3789040"/>
            <a:ext cx="43204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004048" y="3226928"/>
            <a:ext cx="31915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19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      &gt;      +</a:t>
            </a:r>
            <a:endParaRPr lang="ru-RU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3619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     &lt;       – </a:t>
            </a:r>
            <a:endParaRPr lang="ru-RU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2040" y="3283860"/>
            <a:ext cx="43204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738080" y="3284984"/>
            <a:ext cx="43204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602176" y="3284984"/>
            <a:ext cx="43204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452320" y="3284984"/>
            <a:ext cx="43204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724128" y="3861610"/>
            <a:ext cx="43204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660232" y="3861048"/>
            <a:ext cx="43204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7509814" y="3861610"/>
            <a:ext cx="43204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23528" y="4653136"/>
            <a:ext cx="776206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Вставьте в «окошки» числа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5, 6, 8, 9 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таким образом, чтобы равенства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и неравенства были верными.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0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0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611560" y="704310"/>
            <a:ext cx="831641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57300" algn="l"/>
                <a:tab pos="2162175" algn="l"/>
                <a:tab pos="3057525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Найдите значения выражений (устно):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57300" algn="l"/>
                <a:tab pos="2162175" algn="l"/>
                <a:tab pos="3057525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57300" algn="l"/>
                <a:tab pos="2162175" algn="l"/>
                <a:tab pos="3057525" algn="l"/>
              </a:tabLst>
            </a:pP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+ 20 	14 +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	80 –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	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– 9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57300" algn="l"/>
                <a:tab pos="2162175" algn="l"/>
                <a:tab pos="3057525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57300" algn="l"/>
                <a:tab pos="2162175" algn="l"/>
                <a:tab pos="3057525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при 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= 70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57300" algn="l"/>
                <a:tab pos="2162175" algn="l"/>
                <a:tab pos="3057525" algn="l"/>
              </a:tabLst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= 23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57300" algn="l"/>
                <a:tab pos="2162175" algn="l"/>
                <a:tab pos="3057525" algn="l"/>
              </a:tabLst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= 11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411760" y="980728"/>
            <a:ext cx="3672408" cy="4442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30 +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&gt; 40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80 –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45 – 5 = 40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38 – 8 &lt; 50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60 +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= 90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– 8 = 10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188640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Comic Sans MS" pitchFamily="66" charset="0"/>
              </a:rPr>
              <a:t>Найдите уравнения</a:t>
            </a:r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27584" y="5517232"/>
            <a:ext cx="701075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– Докажите, что вы правы.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– Чем являются остальные записи?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450</Words>
  <Application>Microsoft Office PowerPoint</Application>
  <PresentationFormat>Экран (4:3)</PresentationFormat>
  <Paragraphs>70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Екатерина</cp:lastModifiedBy>
  <cp:revision>43</cp:revision>
  <dcterms:created xsi:type="dcterms:W3CDTF">2017-01-06T14:57:00Z</dcterms:created>
  <dcterms:modified xsi:type="dcterms:W3CDTF">2017-06-06T19:36:02Z</dcterms:modified>
</cp:coreProperties>
</file>