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7" r:id="rId2"/>
    <p:sldId id="258" r:id="rId3"/>
    <p:sldId id="352" r:id="rId4"/>
    <p:sldId id="259" r:id="rId5"/>
    <p:sldId id="354" r:id="rId6"/>
    <p:sldId id="353" r:id="rId7"/>
    <p:sldId id="355" r:id="rId8"/>
    <p:sldId id="356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 showScrollbar="0"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99"/>
    <a:srgbClr val="5B5BC9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34587" autoAdjust="0"/>
    <p:restoredTop sz="94660" autoAdjust="0"/>
  </p:normalViewPr>
  <p:slideViewPr>
    <p:cSldViewPr>
      <p:cViewPr varScale="1">
        <p:scale>
          <a:sx n="60" d="100"/>
          <a:sy n="60" d="100"/>
        </p:scale>
        <p:origin x="-72" y="-186"/>
      </p:cViewPr>
      <p:guideLst>
        <p:guide orient="horz" pos="2160"/>
        <p:guide pos="2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6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74748-C019-464A-8BB6-0F549B3367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199630"/>
      </p:ext>
    </p:extLst>
  </p:cSld>
  <p:clrMapOvr>
    <a:masterClrMapping/>
  </p:clrMapOvr>
  <p:transition spd="slow" advTm="1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831E5-15BB-4339-A0A8-2D99A2D1DC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330344"/>
      </p:ext>
    </p:extLst>
  </p:cSld>
  <p:clrMapOvr>
    <a:masterClrMapping/>
  </p:clrMapOvr>
  <p:transition spd="slow" advTm="1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6FA65-E4AE-4D5E-B044-C6C42DD76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202330"/>
      </p:ext>
    </p:extLst>
  </p:cSld>
  <p:clrMapOvr>
    <a:masterClrMapping/>
  </p:clrMapOvr>
  <p:transition spd="slow" advTm="1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A8EB9-A589-492C-A717-07F4F83AF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02783"/>
      </p:ext>
    </p:extLst>
  </p:cSld>
  <p:clrMapOvr>
    <a:masterClrMapping/>
  </p:clrMapOvr>
  <p:transition spd="slow" advTm="1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8FE56-FE56-414F-B4D1-3D17512C7E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321334"/>
      </p:ext>
    </p:extLst>
  </p:cSld>
  <p:clrMapOvr>
    <a:masterClrMapping/>
  </p:clrMapOvr>
  <p:transition spd="slow" advTm="1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C3028-BA55-44CB-AA56-C4AEB734E2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814417"/>
      </p:ext>
    </p:extLst>
  </p:cSld>
  <p:clrMapOvr>
    <a:masterClrMapping/>
  </p:clrMapOvr>
  <p:transition spd="slow" advTm="1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8D0FC-C453-4261-91DF-EAF9A8834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536079"/>
      </p:ext>
    </p:extLst>
  </p:cSld>
  <p:clrMapOvr>
    <a:masterClrMapping/>
  </p:clrMapOvr>
  <p:transition spd="slow" advTm="1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D204D-EB0D-4DDB-B800-2C9D5A94B1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915848"/>
      </p:ext>
    </p:extLst>
  </p:cSld>
  <p:clrMapOvr>
    <a:masterClrMapping/>
  </p:clrMapOvr>
  <p:transition spd="slow" advTm="1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055E9-908A-44C2-8A11-54D194F487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490042"/>
      </p:ext>
    </p:extLst>
  </p:cSld>
  <p:clrMapOvr>
    <a:masterClrMapping/>
  </p:clrMapOvr>
  <p:transition spd="slow" advTm="1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5BCF2-CC07-4558-9979-4B16FE9FE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692847"/>
      </p:ext>
    </p:extLst>
  </p:cSld>
  <p:clrMapOvr>
    <a:masterClrMapping/>
  </p:clrMapOvr>
  <p:transition spd="slow" advTm="1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1FA87-C029-4815-B89F-F63373E30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492455"/>
      </p:ext>
    </p:extLst>
  </p:cSld>
  <p:clrMapOvr>
    <a:masterClrMapping/>
  </p:clrMapOvr>
  <p:transition spd="slow" advTm="1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F7396-1B81-4D3F-B211-D2C9DEAF52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852469"/>
      </p:ext>
    </p:extLst>
  </p:cSld>
  <p:clrMapOvr>
    <a:masterClrMapping/>
  </p:clrMapOvr>
  <p:transition spd="slow" advTm="1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75B80-6412-494C-83AA-BEB7D8C04C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989108"/>
      </p:ext>
    </p:extLst>
  </p:cSld>
  <p:clrMapOvr>
    <a:masterClrMapping/>
  </p:clrMapOvr>
  <p:transition spd="slow" advTm="1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8403D-E909-482E-A219-5AE3696C49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236430"/>
      </p:ext>
    </p:extLst>
  </p:cSld>
  <p:clrMapOvr>
    <a:masterClrMapping/>
  </p:clrMapOvr>
  <p:transition spd="slow" advTm="1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B5BD9-AF26-4832-A4F3-C1A1FFC31C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534141"/>
      </p:ext>
    </p:extLst>
  </p:cSld>
  <p:clrMapOvr>
    <a:masterClrMapping/>
  </p:clrMapOvr>
  <p:transition spd="slow" advTm="1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5211DFC-BE50-4AFC-9DE2-456FED7C01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slow" advTm="1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nsolas" pitchFamily="49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nsolas" pitchFamily="49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nsolas" pitchFamily="49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nsolas" pitchFamily="49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" t="13094" r="9869"/>
          <a:stretch>
            <a:fillRect/>
          </a:stretch>
        </p:blipFill>
        <p:spPr bwMode="auto">
          <a:xfrm>
            <a:off x="0" y="0"/>
            <a:ext cx="4214813" cy="292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143374" y="136526"/>
            <a:ext cx="500062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endParaRPr lang="ru-RU" sz="1000" b="1" dirty="0">
              <a:ln w="50800"/>
              <a:solidFill>
                <a:schemeClr val="bg1">
                  <a:shade val="50000"/>
                </a:schemeClr>
              </a:solidFill>
              <a:latin typeface="Impact" pitchFamily="34" charset="0"/>
            </a:endParaRPr>
          </a:p>
          <a:p>
            <a:pPr algn="ctr">
              <a:defRPr/>
            </a:pP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Impact" pitchFamily="34" charset="0"/>
              </a:rPr>
              <a:t>Государственное бюджетное  </a:t>
            </a:r>
            <a:r>
              <a:rPr lang="ru-RU" sz="2400" b="1" dirty="0">
                <a:ln w="50800"/>
                <a:solidFill>
                  <a:schemeClr val="bg1">
                    <a:shade val="50000"/>
                  </a:schemeClr>
                </a:solidFill>
                <a:latin typeface="Impact" pitchFamily="34" charset="0"/>
              </a:rPr>
              <a:t>образовательное учреждение средняя общеобразовательная 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  <a:latin typeface="Impact" pitchFamily="34" charset="0"/>
            </a:endParaRPr>
          </a:p>
          <a:p>
            <a:pPr algn="ctr">
              <a:defRPr/>
            </a:pPr>
            <a:r>
              <a:rPr lang="ru-RU" sz="4400" b="1" dirty="0">
                <a:ln w="50800"/>
                <a:solidFill>
                  <a:schemeClr val="bg1">
                    <a:shade val="50000"/>
                  </a:schemeClr>
                </a:solidFill>
                <a:latin typeface="Impact" pitchFamily="34" charset="0"/>
              </a:rPr>
              <a:t>школа № 386 </a:t>
            </a:r>
          </a:p>
          <a:p>
            <a:pPr algn="ctr">
              <a:defRPr/>
            </a:pPr>
            <a:r>
              <a:rPr lang="ru-RU" sz="2400" b="1" dirty="0">
                <a:ln w="50800"/>
                <a:solidFill>
                  <a:schemeClr val="bg1">
                    <a:shade val="50000"/>
                  </a:schemeClr>
                </a:solidFill>
                <a:latin typeface="Impact" pitchFamily="34" charset="0"/>
              </a:rPr>
              <a:t>Кировского района </a:t>
            </a:r>
          </a:p>
          <a:p>
            <a:pPr algn="ctr">
              <a:defRPr/>
            </a:pPr>
            <a:r>
              <a:rPr lang="ru-RU" sz="2400" b="1" dirty="0">
                <a:ln w="50800"/>
                <a:solidFill>
                  <a:schemeClr val="bg1">
                    <a:shade val="50000"/>
                  </a:schemeClr>
                </a:solidFill>
                <a:latin typeface="Impact" pitchFamily="34" charset="0"/>
              </a:rPr>
              <a:t>Санкт-Петербурга </a:t>
            </a:r>
          </a:p>
          <a:p>
            <a:pPr algn="ctr">
              <a:defRPr/>
            </a:pP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  <a:latin typeface="Impact" pitchFamily="34" charset="0"/>
            </a:endParaRPr>
          </a:p>
          <a:p>
            <a:pPr algn="ctr">
              <a:defRPr/>
            </a:pP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  <a:latin typeface="Impact" pitchFamily="34" charset="0"/>
            </a:endParaRPr>
          </a:p>
          <a:p>
            <a:pPr algn="ctr">
              <a:defRPr/>
            </a:pP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  <a:latin typeface="Impact" pitchFamily="34" charset="0"/>
            </a:endParaRPr>
          </a:p>
          <a:p>
            <a:pPr algn="ctr">
              <a:defRPr/>
            </a:pP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3068960"/>
            <a:ext cx="864393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endParaRPr lang="ru-RU" sz="1000" b="1" dirty="0">
              <a:ln w="50800"/>
              <a:solidFill>
                <a:schemeClr val="bg1">
                  <a:shade val="50000"/>
                </a:schemeClr>
              </a:solidFill>
              <a:latin typeface="Impact" pitchFamily="34" charset="0"/>
            </a:endParaRPr>
          </a:p>
          <a:p>
            <a:pPr algn="ctr">
              <a:defRPr/>
            </a:pPr>
            <a:r>
              <a:rPr lang="ru-RU" alt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Impact" panose="020B0806030902050204" pitchFamily="34" charset="0"/>
              </a:rPr>
              <a:t>Проблемы защиты прав детей в индивидуальном сопровождении учащихся </a:t>
            </a:r>
          </a:p>
          <a:p>
            <a:pPr>
              <a:defRPr/>
            </a:pPr>
            <a:endParaRPr lang="ru-RU" altLang="ru-RU" sz="3200" b="1" i="1" dirty="0" smtClean="0">
              <a:ln w="50800"/>
              <a:solidFill>
                <a:schemeClr val="bg1">
                  <a:shade val="50000"/>
                </a:schemeClr>
              </a:solidFill>
              <a:latin typeface="Impact" panose="020B0806030902050204" pitchFamily="34" charset="0"/>
            </a:endParaRPr>
          </a:p>
          <a:p>
            <a:pPr>
              <a:defRPr/>
            </a:pPr>
            <a:r>
              <a:rPr lang="ru-RU" altLang="ru-RU" sz="32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Impact" panose="020B0806030902050204" pitchFamily="34" charset="0"/>
              </a:rPr>
              <a:t>26.02.2014 </a:t>
            </a:r>
            <a:r>
              <a:rPr lang="ru-RU" altLang="ru-RU" sz="3200" b="1" i="1" dirty="0">
                <a:ln w="50800"/>
                <a:solidFill>
                  <a:schemeClr val="bg1">
                    <a:shade val="50000"/>
                  </a:schemeClr>
                </a:solidFill>
                <a:latin typeface="Impact" panose="020B0806030902050204" pitchFamily="34" charset="0"/>
              </a:rPr>
              <a:t>г.</a:t>
            </a:r>
          </a:p>
          <a:p>
            <a:pPr algn="r">
              <a:defRPr/>
            </a:pPr>
            <a:r>
              <a:rPr lang="ru-RU" altLang="ru-RU" sz="3200" b="1" i="1" dirty="0">
                <a:ln w="50800"/>
                <a:solidFill>
                  <a:schemeClr val="bg1">
                    <a:shade val="50000"/>
                  </a:schemeClr>
                </a:solidFill>
                <a:latin typeface="Impact" panose="020B0806030902050204" pitchFamily="34" charset="0"/>
              </a:rPr>
              <a:t>Соловьёва Наталия Николаевна</a:t>
            </a:r>
          </a:p>
          <a:p>
            <a:pPr algn="r">
              <a:defRPr/>
            </a:pPr>
            <a:r>
              <a:rPr lang="ru-RU" alt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Impact" panose="020B0806030902050204" pitchFamily="34" charset="0"/>
              </a:rPr>
              <a:t>Социальный педагог высшей квалификационной категории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slow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" t="13094" r="9869"/>
          <a:stretch>
            <a:fillRect/>
          </a:stretch>
        </p:blipFill>
        <p:spPr>
          <a:xfrm>
            <a:off x="323850" y="0"/>
            <a:ext cx="1765300" cy="1143000"/>
          </a:xfrm>
          <a:noFill/>
        </p:spPr>
      </p:pic>
      <p:sp>
        <p:nvSpPr>
          <p:cNvPr id="3075" name="Line 9"/>
          <p:cNvSpPr>
            <a:spLocks noChangeShapeType="1"/>
          </p:cNvSpPr>
          <p:nvPr/>
        </p:nvSpPr>
        <p:spPr bwMode="auto">
          <a:xfrm>
            <a:off x="323850" y="1268413"/>
            <a:ext cx="8424863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2484438" y="333375"/>
            <a:ext cx="56880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50800"/>
                <a:solidFill>
                  <a:schemeClr val="bg1"/>
                </a:solidFill>
                <a:latin typeface="Impact" pitchFamily="34" charset="0"/>
              </a:rPr>
              <a:t>Сведения по школе</a:t>
            </a:r>
          </a:p>
        </p:txBody>
      </p:sp>
      <p:graphicFrame>
        <p:nvGraphicFramePr>
          <p:cNvPr id="8204" name="Group 12"/>
          <p:cNvGraphicFramePr>
            <a:graphicFrameLocks noGrp="1"/>
          </p:cNvGraphicFramePr>
          <p:nvPr>
            <p:ph idx="1"/>
          </p:nvPr>
        </p:nvGraphicFramePr>
        <p:xfrm>
          <a:off x="1141413" y="1844675"/>
          <a:ext cx="8002587" cy="2016125"/>
        </p:xfrm>
        <a:graphic>
          <a:graphicData uri="http://schemas.openxmlformats.org/drawingml/2006/table">
            <a:tbl>
              <a:tblPr/>
              <a:tblGrid>
                <a:gridCol w="1485900"/>
                <a:gridCol w="6516687"/>
              </a:tblGrid>
              <a:tr h="20161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Impact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50" name="Rectangle 30"/>
          <p:cNvSpPr>
            <a:spLocks noChangeArrowheads="1"/>
          </p:cNvSpPr>
          <p:nvPr/>
        </p:nvSpPr>
        <p:spPr bwMode="auto">
          <a:xfrm>
            <a:off x="210994" y="1280509"/>
            <a:ext cx="9144000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marL="1965325" indent="-1965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altLang="ru-RU" sz="3600" b="1" dirty="0" smtClean="0">
                <a:ln w="50800"/>
                <a:solidFill>
                  <a:schemeClr val="bg1"/>
                </a:solidFill>
                <a:latin typeface="Impact" panose="020B0806030902050204" pitchFamily="34" charset="0"/>
              </a:rPr>
              <a:t>В школе – 511 учеников. Из них: </a:t>
            </a:r>
          </a:p>
          <a:p>
            <a:pPr>
              <a:defRPr/>
            </a:pPr>
            <a:r>
              <a:rPr lang="ru-RU" altLang="ru-RU" sz="3600" b="1" dirty="0" smtClean="0">
                <a:ln w="50800"/>
                <a:solidFill>
                  <a:schemeClr val="bg1"/>
                </a:solidFill>
                <a:latin typeface="Impact" panose="020B0806030902050204" pitchFamily="34" charset="0"/>
              </a:rPr>
              <a:t>На учете ПДН – 2 человека (одни и </a:t>
            </a:r>
          </a:p>
          <a:p>
            <a:pPr>
              <a:defRPr/>
            </a:pPr>
            <a:r>
              <a:rPr lang="ru-RU" altLang="ru-RU" sz="3600" b="1" dirty="0" smtClean="0">
                <a:ln w="50800"/>
                <a:solidFill>
                  <a:schemeClr val="bg1"/>
                </a:solidFill>
                <a:latin typeface="Impact" panose="020B0806030902050204" pitchFamily="34" charset="0"/>
              </a:rPr>
              <a:t>те же уже с 2012 года);</a:t>
            </a:r>
          </a:p>
          <a:p>
            <a:pPr>
              <a:defRPr/>
            </a:pPr>
            <a:r>
              <a:rPr lang="ru-RU" altLang="ru-RU" sz="3600" b="1" dirty="0" smtClean="0">
                <a:ln w="50800"/>
                <a:solidFill>
                  <a:schemeClr val="bg1"/>
                </a:solidFill>
                <a:latin typeface="Impact" panose="020B0806030902050204" pitchFamily="34" charset="0"/>
              </a:rPr>
              <a:t>Семей, состоящих на учете ПДН нет; </a:t>
            </a:r>
          </a:p>
          <a:p>
            <a:pPr>
              <a:defRPr/>
            </a:pPr>
            <a:r>
              <a:rPr lang="ru-RU" altLang="ru-RU" sz="3600" b="1" dirty="0" smtClean="0">
                <a:ln w="50800"/>
                <a:solidFill>
                  <a:schemeClr val="bg1"/>
                </a:solidFill>
                <a:latin typeface="Impact" panose="020B0806030902050204" pitchFamily="34" charset="0"/>
              </a:rPr>
              <a:t>Причисляющих себя к НФМО нет; </a:t>
            </a:r>
          </a:p>
          <a:p>
            <a:pPr>
              <a:defRPr/>
            </a:pPr>
            <a:r>
              <a:rPr lang="ru-RU" altLang="ru-RU" sz="3600" b="1" dirty="0" smtClean="0">
                <a:ln w="50800"/>
                <a:solidFill>
                  <a:schemeClr val="bg1"/>
                </a:solidFill>
                <a:latin typeface="Impact" panose="020B0806030902050204" pitchFamily="34" charset="0"/>
              </a:rPr>
              <a:t>На ВШК – 8 человек и 1 семья;</a:t>
            </a:r>
          </a:p>
          <a:p>
            <a:pPr marL="0" indent="0">
              <a:defRPr/>
            </a:pPr>
            <a:r>
              <a:rPr lang="ru-RU" altLang="ru-RU" sz="3600" b="1" dirty="0" smtClean="0">
                <a:ln w="50800"/>
                <a:solidFill>
                  <a:schemeClr val="bg1"/>
                </a:solidFill>
                <a:latin typeface="Impact" panose="020B0806030902050204" pitchFamily="34" charset="0"/>
              </a:rPr>
              <a:t>«Группа риска» (требуют внимания социального педагога) – 32 человека;</a:t>
            </a:r>
          </a:p>
          <a:p>
            <a:pPr marL="0" indent="0">
              <a:defRPr/>
            </a:pPr>
            <a:r>
              <a:rPr lang="ru-RU" altLang="ru-RU" sz="3600" b="1" dirty="0" smtClean="0">
                <a:ln w="50800"/>
                <a:solidFill>
                  <a:schemeClr val="bg1"/>
                </a:solidFill>
                <a:latin typeface="Impact" panose="020B0806030902050204" pitchFamily="34" charset="0"/>
              </a:rPr>
              <a:t>Требуют внимания психолога – 160 человек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" t="13094" r="9869"/>
          <a:stretch>
            <a:fillRect/>
          </a:stretch>
        </p:blipFill>
        <p:spPr>
          <a:xfrm>
            <a:off x="323850" y="188913"/>
            <a:ext cx="1765300" cy="1143000"/>
          </a:xfrm>
          <a:noFill/>
        </p:spPr>
      </p:pic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323850" y="1412875"/>
            <a:ext cx="8424863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250825" y="1628775"/>
            <a:ext cx="9144000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ru-RU" sz="3200" b="1" dirty="0" smtClean="0">
                <a:ln w="50800"/>
                <a:solidFill>
                  <a:schemeClr val="bg1"/>
                </a:solidFill>
                <a:latin typeface="Impact" panose="020B0806030902050204" pitchFamily="34" charset="0"/>
              </a:rPr>
              <a:t>имеющие поведенческие отклонения</a:t>
            </a:r>
            <a:r>
              <a:rPr lang="ru-RU" altLang="ru-RU" sz="3200" b="1" dirty="0" smtClean="0">
                <a:ln w="50800"/>
                <a:solidFill>
                  <a:schemeClr val="bg1"/>
                </a:solidFill>
                <a:latin typeface="Impact" pitchFamily="34" charset="0"/>
              </a:rPr>
              <a:t>,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ru-RU" sz="3200" b="1" dirty="0" smtClean="0">
                <a:ln w="50800"/>
                <a:solidFill>
                  <a:schemeClr val="bg1"/>
                </a:solidFill>
                <a:latin typeface="Impact" panose="020B0806030902050204" pitchFamily="34" charset="0"/>
              </a:rPr>
              <a:t>дети, привлекающие внимание своей пассивной позицией в обучении,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ru-RU" sz="3200" b="1" dirty="0" smtClean="0">
                <a:ln w="50800"/>
                <a:solidFill>
                  <a:schemeClr val="bg1"/>
                </a:solidFill>
                <a:latin typeface="Impact" panose="020B0806030902050204" pitchFamily="34" charset="0"/>
              </a:rPr>
              <a:t>вызывают негативное отношение к себе со стороны учителей и одноклассников,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ru-RU" sz="3200" b="1" dirty="0" smtClean="0">
                <a:ln w="50800"/>
                <a:solidFill>
                  <a:schemeClr val="bg1"/>
                </a:solidFill>
                <a:latin typeface="Impact" panose="020B0806030902050204" pitchFamily="34" charset="0"/>
              </a:rPr>
              <a:t>предлагается сменить образовательный маршрут</a:t>
            </a:r>
            <a:r>
              <a:rPr lang="ru-RU" altLang="ru-RU" sz="3200" b="1" dirty="0" smtClean="0">
                <a:ln w="50800"/>
                <a:solidFill>
                  <a:schemeClr val="bg1"/>
                </a:solidFill>
                <a:latin typeface="Impact" pitchFamily="34" charset="0"/>
              </a:rPr>
              <a:t>, 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3200" b="1" dirty="0" smtClean="0">
                <a:ln w="50800"/>
                <a:solidFill>
                  <a:schemeClr val="bg1"/>
                </a:solidFill>
                <a:latin typeface="Impact" panose="020B0806030902050204" pitchFamily="34" charset="0"/>
              </a:rPr>
              <a:t>родители занимают «глухую оборону» от школы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ru-RU" altLang="ru-RU" sz="3200" b="1" dirty="0" smtClean="0">
              <a:ln w="50800"/>
              <a:solidFill>
                <a:schemeClr val="bg1"/>
              </a:solidFill>
              <a:latin typeface="Impact" pitchFamily="34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" t="13094" r="9869"/>
          <a:stretch>
            <a:fillRect/>
          </a:stretch>
        </p:blipFill>
        <p:spPr bwMode="auto">
          <a:xfrm>
            <a:off x="323850" y="188913"/>
            <a:ext cx="17653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Line 8"/>
          <p:cNvSpPr>
            <a:spLocks noChangeShapeType="1"/>
          </p:cNvSpPr>
          <p:nvPr/>
        </p:nvSpPr>
        <p:spPr bwMode="auto">
          <a:xfrm>
            <a:off x="323850" y="1412875"/>
            <a:ext cx="8424863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2428860" y="500042"/>
            <a:ext cx="56880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50800"/>
                <a:solidFill>
                  <a:schemeClr val="bg1"/>
                </a:solidFill>
                <a:latin typeface="Impact" pitchFamily="34" charset="0"/>
              </a:rPr>
              <a:t>Дети «группы риска»</a:t>
            </a:r>
          </a:p>
        </p:txBody>
      </p:sp>
    </p:spTree>
  </p:cSld>
  <p:clrMapOvr>
    <a:masterClrMapping/>
  </p:clrMapOvr>
  <p:transition spd="med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" t="13094" r="9869"/>
          <a:stretch>
            <a:fillRect/>
          </a:stretch>
        </p:blipFill>
        <p:spPr>
          <a:xfrm>
            <a:off x="323850" y="188913"/>
            <a:ext cx="1765300" cy="1143000"/>
          </a:xfrm>
          <a:noFill/>
        </p:spPr>
      </p:pic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323850" y="1412875"/>
            <a:ext cx="8424863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71406" y="1643050"/>
            <a:ext cx="9144000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ru-RU" altLang="ru-RU" sz="3200" b="1" dirty="0" smtClean="0">
                <a:ln w="50800"/>
                <a:solidFill>
                  <a:schemeClr val="bg1"/>
                </a:solidFill>
                <a:latin typeface="Impact" pitchFamily="34" charset="0"/>
              </a:rPr>
              <a:t>Профилактика, в том числе, правовое просвещение,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ru-RU" altLang="ru-RU" sz="3200" b="1" dirty="0" smtClean="0">
                <a:ln w="50800"/>
                <a:solidFill>
                  <a:schemeClr val="bg1"/>
                </a:solidFill>
                <a:latin typeface="Impact" pitchFamily="34" charset="0"/>
              </a:rPr>
              <a:t>взаимодействие с психологом,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ru-RU" altLang="ru-RU" sz="3200" b="1" dirty="0" smtClean="0">
                <a:ln w="50800"/>
                <a:solidFill>
                  <a:schemeClr val="bg1"/>
                </a:solidFill>
                <a:latin typeface="Impact" pitchFamily="34" charset="0"/>
              </a:rPr>
              <a:t>изучение,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ru-RU" altLang="ru-RU" sz="3200" b="1" dirty="0" smtClean="0">
                <a:ln w="50800"/>
                <a:solidFill>
                  <a:schemeClr val="bg1"/>
                </a:solidFill>
                <a:latin typeface="Impact" pitchFamily="34" charset="0"/>
              </a:rPr>
              <a:t>наблюдение,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ru-RU" altLang="ru-RU" sz="3200" b="1" dirty="0" smtClean="0">
                <a:ln w="50800"/>
                <a:solidFill>
                  <a:schemeClr val="bg1"/>
                </a:solidFill>
                <a:latin typeface="Impact" pitchFamily="34" charset="0"/>
              </a:rPr>
              <a:t>индивидуальное сопровождение учащихся и их семей,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ru-RU" altLang="ru-RU" sz="3200" b="1" dirty="0" smtClean="0">
                <a:ln w="50800"/>
                <a:solidFill>
                  <a:schemeClr val="bg1"/>
                </a:solidFill>
                <a:latin typeface="Impact" pitchFamily="34" charset="0"/>
              </a:rPr>
              <a:t>взаимодействие с педагогами и </a:t>
            </a:r>
            <a:r>
              <a:rPr lang="ru-RU" altLang="ru-RU" sz="3200" b="1" dirty="0" smtClean="0">
                <a:ln w="50800"/>
                <a:solidFill>
                  <a:schemeClr val="bg1"/>
                </a:solidFill>
                <a:latin typeface="Impact" pitchFamily="34" charset="0"/>
              </a:rPr>
              <a:t>родителями, рекомендации </a:t>
            </a:r>
            <a:r>
              <a:rPr lang="ru-RU" altLang="ru-RU" sz="3200" b="1" dirty="0" smtClean="0">
                <a:ln w="50800"/>
                <a:solidFill>
                  <a:schemeClr val="bg1"/>
                </a:solidFill>
                <a:latin typeface="Impact" pitchFamily="34" charset="0"/>
              </a:rPr>
              <a:t>им,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ru-RU" altLang="ru-RU" sz="3200" b="1" dirty="0" smtClean="0">
                <a:ln w="50800"/>
                <a:solidFill>
                  <a:schemeClr val="bg1"/>
                </a:solidFill>
                <a:latin typeface="Impact" pitchFamily="34" charset="0"/>
              </a:rPr>
              <a:t>взаимодействие  с субъектами профилактики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" t="13094" r="9869"/>
          <a:stretch>
            <a:fillRect/>
          </a:stretch>
        </p:blipFill>
        <p:spPr bwMode="auto">
          <a:xfrm>
            <a:off x="323850" y="188913"/>
            <a:ext cx="17653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Line 8"/>
          <p:cNvSpPr>
            <a:spLocks noChangeShapeType="1"/>
          </p:cNvSpPr>
          <p:nvPr/>
        </p:nvSpPr>
        <p:spPr bwMode="auto">
          <a:xfrm>
            <a:off x="323850" y="1412875"/>
            <a:ext cx="8424863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2463065" y="188913"/>
            <a:ext cx="56880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50800"/>
                <a:solidFill>
                  <a:schemeClr val="bg1"/>
                </a:solidFill>
                <a:latin typeface="Impact" pitchFamily="34" charset="0"/>
              </a:rPr>
              <a:t>Направления работы социального </a:t>
            </a:r>
            <a:r>
              <a:rPr lang="ru-RU" sz="4000" b="1" dirty="0" err="1">
                <a:ln w="50800"/>
                <a:solidFill>
                  <a:schemeClr val="bg1"/>
                </a:solidFill>
                <a:latin typeface="Impact" pitchFamily="34" charset="0"/>
              </a:rPr>
              <a:t>педага</a:t>
            </a:r>
            <a:endParaRPr lang="ru-RU" sz="4000" b="1" dirty="0">
              <a:ln w="50800"/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med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1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" t="13094" r="9869"/>
          <a:stretch>
            <a:fillRect/>
          </a:stretch>
        </p:blipFill>
        <p:spPr>
          <a:xfrm>
            <a:off x="323850" y="188913"/>
            <a:ext cx="1765300" cy="1143000"/>
          </a:xfrm>
          <a:noFill/>
        </p:spPr>
      </p:pic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323850" y="1412875"/>
            <a:ext cx="8424863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250825" y="1628775"/>
            <a:ext cx="9144000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solidFill>
                  <a:schemeClr val="bg1"/>
                </a:solidFill>
                <a:latin typeface="Impact" panose="020B0806030902050204" pitchFamily="34" charset="0"/>
              </a:rPr>
              <a:t>изучается проблема </a:t>
            </a:r>
            <a:endParaRPr lang="ru-RU" sz="3200" dirty="0" smtClean="0">
              <a:solidFill>
                <a:schemeClr val="bg1"/>
              </a:solidFill>
              <a:latin typeface="Impact" panose="020B080603090205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3200" dirty="0" smtClean="0">
                <a:solidFill>
                  <a:schemeClr val="bg1"/>
                </a:solidFill>
                <a:latin typeface="Impact" panose="020B0806030902050204" pitchFamily="34" charset="0"/>
              </a:rPr>
              <a:t>рекомендуется </a:t>
            </a:r>
            <a:r>
              <a:rPr lang="ru-RU" sz="3200" dirty="0">
                <a:solidFill>
                  <a:schemeClr val="bg1"/>
                </a:solidFill>
                <a:latin typeface="Impact" panose="020B0806030902050204" pitchFamily="34" charset="0"/>
              </a:rPr>
              <a:t>консультация школьного психолога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solidFill>
                  <a:schemeClr val="bg1"/>
                </a:solidFill>
                <a:latin typeface="Impact" panose="020B0806030902050204" pitchFamily="34" charset="0"/>
              </a:rPr>
              <a:t>вырабатываются рекомендации для педагогов и родителей по взаимодействию с </a:t>
            </a:r>
            <a:r>
              <a:rPr lang="ru-RU" sz="3200" dirty="0" smtClean="0">
                <a:solidFill>
                  <a:schemeClr val="bg1"/>
                </a:solidFill>
                <a:latin typeface="Impact" panose="020B0806030902050204" pitchFamily="34" charset="0"/>
              </a:rPr>
              <a:t>ребенком</a:t>
            </a:r>
            <a:endParaRPr lang="ru-RU" sz="3200" dirty="0">
              <a:solidFill>
                <a:schemeClr val="bg1"/>
              </a:solidFill>
              <a:latin typeface="Impact" panose="020B080603090205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solidFill>
                  <a:schemeClr val="bg1"/>
                </a:solidFill>
                <a:latin typeface="Impact" panose="020B0806030902050204" pitchFamily="34" charset="0"/>
              </a:rPr>
              <a:t>при необходимости привлекаются субъекты профилактики</a:t>
            </a:r>
          </a:p>
          <a:p>
            <a:pPr>
              <a:defRPr/>
            </a:pPr>
            <a:r>
              <a:rPr lang="ru-RU" sz="3600" dirty="0">
                <a:solidFill>
                  <a:schemeClr val="bg1"/>
                </a:solidFill>
                <a:latin typeface="Impact" panose="020B0806030902050204" pitchFamily="34" charset="0"/>
              </a:rPr>
              <a:t>Ответственность за поведение ребенка несут, прежде всего, взрослые</a:t>
            </a:r>
            <a:endParaRPr lang="ru-RU" altLang="ru-RU" sz="3200" b="1" dirty="0" smtClean="0">
              <a:ln w="50800"/>
              <a:solidFill>
                <a:schemeClr val="bg1"/>
              </a:solidFill>
              <a:latin typeface="Impact" pitchFamily="34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" t="13094" r="9869"/>
          <a:stretch>
            <a:fillRect/>
          </a:stretch>
        </p:blipFill>
        <p:spPr bwMode="auto">
          <a:xfrm>
            <a:off x="323850" y="188913"/>
            <a:ext cx="17653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Line 8"/>
          <p:cNvSpPr>
            <a:spLocks noChangeShapeType="1"/>
          </p:cNvSpPr>
          <p:nvPr/>
        </p:nvSpPr>
        <p:spPr bwMode="auto">
          <a:xfrm>
            <a:off x="323850" y="1412875"/>
            <a:ext cx="8424863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2463065" y="188913"/>
            <a:ext cx="56880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altLang="ru-RU" sz="4000" dirty="0">
                <a:solidFill>
                  <a:schemeClr val="bg1"/>
                </a:solidFill>
                <a:latin typeface="Impact" panose="020B0806030902050204" pitchFamily="34" charset="0"/>
              </a:rPr>
              <a:t>Алгоритм действий с учащимися:</a:t>
            </a:r>
            <a:endParaRPr lang="ru-RU" sz="4000" b="1" dirty="0">
              <a:ln w="50800"/>
              <a:solidFill>
                <a:schemeClr val="bg1"/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342032"/>
      </p:ext>
    </p:extLst>
  </p:cSld>
  <p:clrMapOvr>
    <a:masterClrMapping/>
  </p:clrMapOvr>
  <p:transition spd="med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1643050"/>
            <a:ext cx="8579296" cy="4525963"/>
          </a:xfrm>
        </p:spPr>
        <p:txBody>
          <a:bodyPr/>
          <a:lstStyle/>
          <a:p>
            <a:pPr algn="just" eaLnBrk="1" hangingPunct="1">
              <a:buFont typeface="Arial" charset="0"/>
              <a:buChar char="•"/>
            </a:pPr>
            <a:r>
              <a:rPr lang="ru-RU" altLang="ru-RU" sz="2800" dirty="0" smtClean="0">
                <a:solidFill>
                  <a:schemeClr val="bg1"/>
                </a:solidFill>
                <a:latin typeface="Impact" panose="020B0806030902050204" pitchFamily="34" charset="0"/>
              </a:rPr>
              <a:t>рекомендации социально – </a:t>
            </a:r>
            <a:r>
              <a:rPr lang="ru-RU" altLang="ru-RU" sz="2800" dirty="0" err="1" smtClean="0">
                <a:solidFill>
                  <a:schemeClr val="bg1"/>
                </a:solidFill>
                <a:latin typeface="Impact" panose="020B0806030902050204" pitchFamily="34" charset="0"/>
              </a:rPr>
              <a:t>психолого</a:t>
            </a:r>
            <a:r>
              <a:rPr lang="ru-RU" altLang="ru-RU" sz="2800" dirty="0" smtClean="0">
                <a:solidFill>
                  <a:schemeClr val="bg1"/>
                </a:solidFill>
                <a:latin typeface="Impact" panose="020B0806030902050204" pitchFamily="34" charset="0"/>
              </a:rPr>
              <a:t> – педагогической службы школы </a:t>
            </a:r>
          </a:p>
          <a:p>
            <a:pPr algn="just" eaLnBrk="1" hangingPunct="1">
              <a:buFont typeface="Arial" charset="0"/>
              <a:buChar char="•"/>
            </a:pPr>
            <a:r>
              <a:rPr lang="ru-RU" altLang="ru-RU" sz="2800" dirty="0" smtClean="0">
                <a:solidFill>
                  <a:schemeClr val="bg1"/>
                </a:solidFill>
                <a:latin typeface="Impact" panose="020B0806030902050204" pitchFamily="34" charset="0"/>
              </a:rPr>
              <a:t>привлечение администрации школы к рассмотрению методов и форм работы педагога с учащимся </a:t>
            </a:r>
          </a:p>
          <a:p>
            <a:pPr algn="just" eaLnBrk="1" hangingPunct="1">
              <a:buFont typeface="Arial" charset="0"/>
              <a:buChar char="•"/>
            </a:pPr>
            <a:r>
              <a:rPr lang="ru-RU" altLang="ru-RU" sz="2800" dirty="0" smtClean="0">
                <a:solidFill>
                  <a:schemeClr val="bg1"/>
                </a:solidFill>
                <a:latin typeface="Impact" panose="020B0806030902050204" pitchFamily="34" charset="0"/>
              </a:rPr>
              <a:t>изучение опыта работы с «проблемными» учащимися</a:t>
            </a:r>
          </a:p>
          <a:p>
            <a:pPr algn="just" eaLnBrk="1" hangingPunct="1">
              <a:buFont typeface="Arial" charset="0"/>
              <a:buChar char="•"/>
            </a:pPr>
            <a:r>
              <a:rPr lang="ru-RU" altLang="ru-RU" sz="2800" dirty="0" smtClean="0">
                <a:solidFill>
                  <a:schemeClr val="bg1"/>
                </a:solidFill>
                <a:latin typeface="Impact" panose="020B0806030902050204" pitchFamily="34" charset="0"/>
              </a:rPr>
              <a:t>доведение информации на инструктивно-методических совещаниях, педсоветах, МО классных руководителей и в форме раздаточного материала для использования в работе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" t="13094" r="9869"/>
          <a:stretch>
            <a:fillRect/>
          </a:stretch>
        </p:blipFill>
        <p:spPr bwMode="auto">
          <a:xfrm>
            <a:off x="323850" y="188913"/>
            <a:ext cx="17653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8"/>
          <p:cNvSpPr>
            <a:spLocks noGrp="1" noChangeShapeType="1"/>
          </p:cNvSpPr>
          <p:nvPr>
            <p:ph type="title"/>
          </p:nvPr>
        </p:nvSpPr>
        <p:spPr bwMode="auto">
          <a:xfrm flipV="1">
            <a:off x="323850" y="1412774"/>
            <a:ext cx="8424614" cy="2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406470"/>
            <a:ext cx="48718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000" dirty="0" smtClean="0">
                <a:solidFill>
                  <a:schemeClr val="bg1"/>
                </a:solidFill>
                <a:latin typeface="Impact" panose="020B0806030902050204" pitchFamily="34" charset="0"/>
              </a:rPr>
              <a:t>Работа с педагогами:</a:t>
            </a:r>
            <a:endParaRPr lang="ru-RU" sz="4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712328"/>
      </p:ext>
    </p:extLst>
  </p:cSld>
  <p:clrMapOvr>
    <a:masterClrMapping/>
  </p:clrMapOvr>
  <p:transition spd="med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32656"/>
            <a:ext cx="835292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3600" dirty="0">
                <a:solidFill>
                  <a:schemeClr val="bg1"/>
                </a:solidFill>
                <a:latin typeface="Impact" panose="020B0806030902050204" pitchFamily="34" charset="0"/>
              </a:rPr>
              <a:t>Необходимо постоянное </a:t>
            </a:r>
            <a:r>
              <a:rPr lang="ru-RU" altLang="ru-RU" sz="3600" dirty="0" smtClean="0">
                <a:solidFill>
                  <a:schemeClr val="bg1"/>
                </a:solidFill>
                <a:latin typeface="Impact" panose="020B0806030902050204" pitchFamily="34" charset="0"/>
              </a:rPr>
              <a:t>наблюдение</a:t>
            </a:r>
            <a:r>
              <a:rPr lang="ru-RU" altLang="ru-RU" sz="3600" dirty="0">
                <a:solidFill>
                  <a:schemeClr val="bg1"/>
                </a:solidFill>
                <a:latin typeface="Impact" panose="020B0806030902050204" pitchFamily="34" charset="0"/>
              </a:rPr>
              <a:t>, регулярное отслеживание текущих ситуаций в школе, чтобы правовая защита детей в ОУ имела положительные результаты</a:t>
            </a:r>
            <a:r>
              <a:rPr lang="ru-RU" altLang="ru-RU" sz="3600" dirty="0" smtClean="0">
                <a:solidFill>
                  <a:schemeClr val="bg1"/>
                </a:solidFill>
                <a:latin typeface="Impact" panose="020B0806030902050204" pitchFamily="34" charset="0"/>
              </a:rPr>
              <a:t>.</a:t>
            </a:r>
          </a:p>
          <a:p>
            <a:pPr algn="r"/>
            <a:endParaRPr lang="ru-RU" altLang="ru-RU" sz="3600" dirty="0" smtClean="0">
              <a:solidFill>
                <a:schemeClr val="bg2"/>
              </a:solidFill>
              <a:latin typeface="Impact" panose="020B0806030902050204" pitchFamily="34" charset="0"/>
            </a:endParaRPr>
          </a:p>
          <a:p>
            <a:pPr algn="r"/>
            <a:r>
              <a:rPr lang="ru-RU" altLang="ru-RU" sz="3600" dirty="0" smtClean="0">
                <a:solidFill>
                  <a:schemeClr val="bg1"/>
                </a:solidFill>
                <a:latin typeface="Impact" panose="020B0806030902050204" pitchFamily="34" charset="0"/>
              </a:rPr>
              <a:t> «В подростковом возрасте многие человеческие достоинства проявляются в чудачествах и неподобающих поступках» И.-В. Гёте</a:t>
            </a:r>
          </a:p>
          <a:p>
            <a:pPr algn="just"/>
            <a:endParaRPr lang="ru-RU" altLang="ru-RU" sz="3200" dirty="0">
              <a:solidFill>
                <a:schemeClr val="bg2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00556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3" y="0"/>
            <a:ext cx="4821684" cy="3658418"/>
          </a:xfrm>
        </p:spPr>
        <p:txBody>
          <a:bodyPr/>
          <a:lstStyle/>
          <a:p>
            <a:pPr>
              <a:defRPr/>
            </a:pPr>
            <a:r>
              <a:rPr lang="ru-RU" sz="2400" dirty="0">
                <a:ln w="50800"/>
                <a:solidFill>
                  <a:schemeClr val="bg1">
                    <a:shade val="50000"/>
                  </a:schemeClr>
                </a:solidFill>
                <a:latin typeface="Impact" pitchFamily="34" charset="0"/>
              </a:rPr>
              <a:t>Государственное </a:t>
            </a:r>
            <a:r>
              <a:rPr lang="ru-RU" sz="2400" dirty="0" smtClean="0">
                <a:ln w="50800"/>
                <a:solidFill>
                  <a:schemeClr val="bg1">
                    <a:shade val="50000"/>
                  </a:schemeClr>
                </a:solidFill>
                <a:latin typeface="Impact" pitchFamily="34" charset="0"/>
              </a:rPr>
              <a:t>бюджетное образовательное учреждение </a:t>
            </a:r>
            <a:r>
              <a:rPr lang="ru-RU" sz="2400" dirty="0">
                <a:ln w="50800"/>
                <a:solidFill>
                  <a:schemeClr val="bg1">
                    <a:shade val="50000"/>
                  </a:schemeClr>
                </a:solidFill>
                <a:latin typeface="Impact" pitchFamily="34" charset="0"/>
              </a:rPr>
              <a:t>средняя общеобразовательная </a:t>
            </a:r>
            <a:br>
              <a:rPr lang="ru-RU" sz="2400" dirty="0">
                <a:ln w="50800"/>
                <a:solidFill>
                  <a:schemeClr val="bg1">
                    <a:shade val="50000"/>
                  </a:schemeClr>
                </a:solidFill>
                <a:latin typeface="Impact" pitchFamily="34" charset="0"/>
              </a:rPr>
            </a:br>
            <a:r>
              <a:rPr lang="ru-RU" dirty="0">
                <a:ln w="50800"/>
                <a:solidFill>
                  <a:schemeClr val="bg1">
                    <a:shade val="50000"/>
                  </a:schemeClr>
                </a:solidFill>
                <a:latin typeface="Impact" pitchFamily="34" charset="0"/>
              </a:rPr>
              <a:t>школа № 386 </a:t>
            </a:r>
            <a:br>
              <a:rPr lang="ru-RU" dirty="0">
                <a:ln w="50800"/>
                <a:solidFill>
                  <a:schemeClr val="bg1">
                    <a:shade val="50000"/>
                  </a:schemeClr>
                </a:solidFill>
                <a:latin typeface="Impact" pitchFamily="34" charset="0"/>
              </a:rPr>
            </a:br>
            <a:r>
              <a:rPr lang="ru-RU" sz="2400" dirty="0">
                <a:ln w="50800"/>
                <a:solidFill>
                  <a:schemeClr val="bg1">
                    <a:shade val="50000"/>
                  </a:schemeClr>
                </a:solidFill>
                <a:latin typeface="Impact" pitchFamily="34" charset="0"/>
              </a:rPr>
              <a:t>Кировского района </a:t>
            </a:r>
            <a:br>
              <a:rPr lang="ru-RU" sz="2400" dirty="0">
                <a:ln w="50800"/>
                <a:solidFill>
                  <a:schemeClr val="bg1">
                    <a:shade val="50000"/>
                  </a:schemeClr>
                </a:solidFill>
                <a:latin typeface="Impact" pitchFamily="34" charset="0"/>
              </a:rPr>
            </a:br>
            <a:r>
              <a:rPr lang="ru-RU" sz="2400" dirty="0" smtClean="0">
                <a:ln w="50800"/>
                <a:solidFill>
                  <a:schemeClr val="bg1">
                    <a:shade val="50000"/>
                  </a:schemeClr>
                </a:solidFill>
                <a:latin typeface="Impact" pitchFamily="34" charset="0"/>
              </a:rPr>
              <a:t>Санкт-Петербурга </a:t>
            </a:r>
            <a:r>
              <a:rPr lang="ru-RU" sz="2400" dirty="0">
                <a:ln w="50800"/>
                <a:solidFill>
                  <a:schemeClr val="bg1">
                    <a:shade val="50000"/>
                  </a:schemeClr>
                </a:solidFill>
                <a:latin typeface="Impact" pitchFamily="34" charset="0"/>
              </a:rPr>
              <a:t/>
            </a:r>
            <a:br>
              <a:rPr lang="ru-RU" sz="2400" dirty="0">
                <a:ln w="50800"/>
                <a:solidFill>
                  <a:schemeClr val="bg1">
                    <a:shade val="50000"/>
                  </a:schemeClr>
                </a:solidFill>
                <a:latin typeface="Impact" pitchFamily="34" charset="0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140968"/>
            <a:ext cx="7704856" cy="2913187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altLang="ru-RU" sz="4000" dirty="0" smtClean="0">
                <a:solidFill>
                  <a:schemeClr val="bg1"/>
                </a:solidFill>
                <a:latin typeface="Impact" panose="020B0806030902050204" pitchFamily="34" charset="0"/>
              </a:rPr>
              <a:t>Будьте внимательны к Вашим ученикам и они раскроются как цветы к солнцу.</a:t>
            </a:r>
          </a:p>
          <a:p>
            <a:pPr algn="just" eaLnBrk="1" hangingPunct="1">
              <a:buFontTx/>
              <a:buNone/>
            </a:pPr>
            <a:endParaRPr lang="ru-RU" altLang="ru-RU" sz="2000" dirty="0" smtClean="0">
              <a:solidFill>
                <a:schemeClr val="bg2"/>
              </a:solidFill>
              <a:latin typeface="Impact" panose="020B0806030902050204" pitchFamily="34" charset="0"/>
            </a:endParaRPr>
          </a:p>
          <a:p>
            <a:pPr algn="ctr" eaLnBrk="1" hangingPunct="1">
              <a:buFontTx/>
              <a:buNone/>
            </a:pPr>
            <a:r>
              <a:rPr lang="ru-RU" altLang="ru-RU" sz="5400" dirty="0" smtClean="0">
                <a:solidFill>
                  <a:schemeClr val="bg1"/>
                </a:solidFill>
                <a:latin typeface="Impact" panose="020B0806030902050204" pitchFamily="34" charset="0"/>
              </a:rPr>
              <a:t>Спасибо за внимание.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" t="13094" r="9869"/>
          <a:stretch>
            <a:fillRect/>
          </a:stretch>
        </p:blipFill>
        <p:spPr bwMode="auto">
          <a:xfrm>
            <a:off x="0" y="0"/>
            <a:ext cx="4214813" cy="292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0581230"/>
      </p:ext>
    </p:extLst>
  </p:cSld>
  <p:clrMapOvr>
    <a:masterClrMapping/>
  </p:clrMapOvr>
  <p:transition spd="med" advTm="1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2877</TotalTime>
  <Words>338</Words>
  <Application>Microsoft Office PowerPoint</Application>
  <PresentationFormat>Экран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Государственное бюджетное образовательное учреждение средняя общеобразовательная  школа № 386  Кировского района  Санкт-Петербурга  </vt:lpstr>
    </vt:vector>
  </TitlesOfParts>
  <Company>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Tanya</dc:creator>
  <cp:lastModifiedBy>Compaq</cp:lastModifiedBy>
  <cp:revision>111</cp:revision>
  <dcterms:created xsi:type="dcterms:W3CDTF">2007-03-17T17:36:52Z</dcterms:created>
  <dcterms:modified xsi:type="dcterms:W3CDTF">2014-02-25T19:52:15Z</dcterms:modified>
</cp:coreProperties>
</file>