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0" r:id="rId2"/>
    <p:sldId id="286" r:id="rId3"/>
    <p:sldId id="280" r:id="rId4"/>
    <p:sldId id="278" r:id="rId5"/>
    <p:sldId id="273" r:id="rId6"/>
    <p:sldId id="258" r:id="rId7"/>
    <p:sldId id="260" r:id="rId8"/>
    <p:sldId id="274" r:id="rId9"/>
    <p:sldId id="275" r:id="rId10"/>
    <p:sldId id="262" r:id="rId11"/>
    <p:sldId id="276" r:id="rId12"/>
    <p:sldId id="28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Кто</a:t>
            </a:r>
            <a:r>
              <a:rPr lang="ru-RU" baseline="0" dirty="0" smtClean="0"/>
              <a:t> такие рыцари, по вашему мнению?</a:t>
            </a:r>
            <a:endParaRPr lang="en-US" baseline="0" dirty="0" smtClean="0"/>
          </a:p>
          <a:p>
            <a:pPr>
              <a:defRPr/>
            </a:pPr>
            <a:r>
              <a:rPr lang="ru-RU" baseline="0" dirty="0" smtClean="0"/>
              <a:t>(6 «Б» класс- 29 человек)</a:t>
            </a:r>
            <a:endParaRPr lang="ru-RU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0.12166678817925561"/>
                  <c:y val="-6.031189851268592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57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9.3298094682609453E-2"/>
                  <c:y val="-0.1003786089238845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18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>
                <c:manualLayout>
                  <c:x val="9.3298094682609453E-2"/>
                  <c:y val="0.12499015748031526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18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>
                <c:manualLayout>
                  <c:x val="3.0554704967434631E-2"/>
                  <c:y val="0.13202690288713945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7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Воины</c:v>
                </c:pt>
                <c:pt idx="1">
                  <c:v>Романтический образ</c:v>
                </c:pt>
                <c:pt idx="2">
                  <c:v>Другой ответ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57</c:v>
                </c:pt>
                <c:pt idx="1">
                  <c:v>18</c:v>
                </c:pt>
                <c:pt idx="2">
                  <c:v>18</c:v>
                </c:pt>
                <c:pt idx="3">
                  <c:v>7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firstSliceAng val="0"/>
      </c:pieChart>
    </c:plotArea>
    <c:legend>
      <c:legendPos val="r"/>
      <c:layout>
        <c:manualLayout>
          <c:xMode val="edge"/>
          <c:yMode val="edge"/>
          <c:x val="0.57604838071888964"/>
          <c:y val="0.19144624751782055"/>
          <c:w val="0.37791711152411472"/>
          <c:h val="0.751263492184868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39929415951599512"/>
          <c:y val="0"/>
        </c:manualLayout>
      </c:layout>
      <c:txPr>
        <a:bodyPr/>
        <a:lstStyle/>
        <a:p>
          <a:pPr>
            <a:defRPr sz="2800"/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Опрос</c:v>
                </c:pt>
              </c:strCache>
            </c:strRef>
          </c:tx>
          <c:dLbls>
            <c:dLbl>
              <c:idx val="0"/>
              <c:layout>
                <c:manualLayout>
                  <c:x val="-8.0570439057824877E-2"/>
                  <c:y val="-0.19873746364846384"/>
                </c:manualLayout>
              </c:layout>
              <c:showPercent val="1"/>
            </c:dLbl>
            <c:dLbl>
              <c:idx val="1"/>
              <c:layout>
                <c:manualLayout>
                  <c:x val="8.1968280016344389E-2"/>
                  <c:y val="9.2417135224130864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Воины</c:v>
                </c:pt>
                <c:pt idx="1">
                  <c:v>Романтический образ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24</c:v>
                </c:pt>
                <c:pt idx="1">
                  <c:v>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  <c:txPr>
        <a:bodyPr/>
        <a:lstStyle/>
        <a:p>
          <a:pPr>
            <a:defRPr sz="2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3573016"/>
            <a:ext cx="8568952" cy="3284984"/>
          </a:xfrm>
        </p:spPr>
        <p:txBody>
          <a:bodyPr/>
          <a:lstStyle/>
          <a:p>
            <a:pPr algn="r"/>
            <a:r>
              <a:rPr lang="ru-RU" sz="2800" dirty="0" smtClean="0"/>
              <a:t>Автор: </a:t>
            </a:r>
          </a:p>
          <a:p>
            <a:pPr algn="r"/>
            <a:r>
              <a:rPr lang="ru-RU" sz="2800" dirty="0" smtClean="0"/>
              <a:t>ученик 6 «б» класса </a:t>
            </a:r>
          </a:p>
          <a:p>
            <a:pPr algn="r"/>
            <a:r>
              <a:rPr lang="ru-RU" sz="2800" u="sng" dirty="0" err="1" smtClean="0"/>
              <a:t>Дедловский</a:t>
            </a:r>
            <a:r>
              <a:rPr lang="ru-RU" sz="2800" u="sng" dirty="0" smtClean="0"/>
              <a:t> Семен</a:t>
            </a:r>
          </a:p>
          <a:p>
            <a:pPr algn="r"/>
            <a:r>
              <a:rPr lang="ru-RU" sz="2800" dirty="0" smtClean="0"/>
              <a:t>Руководитель: учитель истории </a:t>
            </a:r>
          </a:p>
          <a:p>
            <a:pPr algn="r"/>
            <a:r>
              <a:rPr lang="ru-RU" sz="2800" dirty="0" smtClean="0"/>
              <a:t>Цапко А. В.</a:t>
            </a:r>
          </a:p>
          <a:p>
            <a:r>
              <a:rPr lang="ru-RU" sz="2400" b="1" spc="0" dirty="0" smtClean="0">
                <a:solidFill>
                  <a:schemeClr val="tx1"/>
                </a:solidFill>
              </a:rPr>
              <a:t>2016-2017 </a:t>
            </a:r>
            <a:r>
              <a:rPr lang="ru-RU" sz="2400" b="1" spc="0" dirty="0" err="1" smtClean="0">
                <a:solidFill>
                  <a:schemeClr val="tx1"/>
                </a:solidFill>
              </a:rPr>
              <a:t>уч</a:t>
            </a:r>
            <a:r>
              <a:rPr lang="ru-RU" sz="2400" b="1" dirty="0" smtClean="0">
                <a:solidFill>
                  <a:schemeClr val="tx1"/>
                </a:solidFill>
              </a:rPr>
              <a:t>. год</a:t>
            </a:r>
            <a:endParaRPr lang="ru-RU" sz="2400" b="1" spc="0" dirty="0" smtClean="0">
              <a:solidFill>
                <a:schemeClr val="tx1"/>
              </a:solidFill>
            </a:endParaRPr>
          </a:p>
          <a:p>
            <a:pPr lvl="0"/>
            <a:endParaRPr lang="ru-RU" sz="2000" b="1" spc="0" dirty="0" smtClean="0">
              <a:solidFill>
                <a:schemeClr val="bg1"/>
              </a:solidFill>
            </a:endParaRPr>
          </a:p>
          <a:p>
            <a:pPr lvl="0"/>
            <a:endParaRPr lang="ru-RU" sz="2000" b="1" spc="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284984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400" b="1" dirty="0" smtClean="0"/>
              <a:t>Государственное бюджетное общеобразовательное  учреждение  </a:t>
            </a:r>
            <a:br>
              <a:rPr lang="ru-RU" sz="2400" b="1" dirty="0" smtClean="0"/>
            </a:br>
            <a:r>
              <a:rPr lang="ru-RU" sz="2400" b="1" dirty="0" smtClean="0"/>
              <a:t>города Москвы «Школа №2051»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Исследовательская работа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«Рыцарские доспехи: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комфорт или безопасность</a:t>
            </a:r>
            <a:r>
              <a:rPr lang="en-US" b="1" dirty="0" smtClean="0"/>
              <a:t>?</a:t>
            </a:r>
            <a:r>
              <a:rPr lang="ru-RU" b="1" dirty="0" smtClean="0"/>
              <a:t>»</a:t>
            </a:r>
            <a:endParaRPr lang="ru-RU" dirty="0"/>
          </a:p>
        </p:txBody>
      </p:sp>
      <p:pic>
        <p:nvPicPr>
          <p:cNvPr id="2050" name="Picture 2" descr="http://4.bp.blogspot.com/-_EMVNOIWBG8/URZgXNe8YwI/AAAAAAAAtiQ/jFdE6l6uTkw/s1600/clipart1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4005064"/>
            <a:ext cx="1602491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37321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70-90 кг                                            110-140 кг                                                                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6360"/>
          </a:xfrm>
        </p:spPr>
        <p:txBody>
          <a:bodyPr/>
          <a:lstStyle/>
          <a:p>
            <a:r>
              <a:rPr lang="ru-RU" dirty="0" smtClean="0"/>
              <a:t>Вес</a:t>
            </a:r>
            <a:endParaRPr lang="ru-RU" dirty="0"/>
          </a:p>
        </p:txBody>
      </p:sp>
      <p:pic>
        <p:nvPicPr>
          <p:cNvPr id="5122" name="Picture 2" descr="http://fotohood.ru/images/92567_chelove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340768"/>
            <a:ext cx="3384376" cy="4968552"/>
          </a:xfrm>
          <a:prstGeom prst="rect">
            <a:avLst/>
          </a:prstGeom>
          <a:noFill/>
        </p:spPr>
      </p:pic>
      <p:pic>
        <p:nvPicPr>
          <p:cNvPr id="5124" name="Picture 4" descr="http://www.maskworld.com/pix/new/large/cp-00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1340768"/>
            <a:ext cx="2736304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88640"/>
            <a:ext cx="7524328" cy="1219200"/>
          </a:xfrm>
        </p:spPr>
        <p:txBody>
          <a:bodyPr/>
          <a:lstStyle/>
          <a:p>
            <a:pPr algn="ctr"/>
            <a:r>
              <a:rPr lang="ru-RU" b="1" dirty="0" smtClean="0"/>
              <a:t>ВЫВОДЫ:</a:t>
            </a:r>
            <a:endParaRPr lang="ru-RU" b="1" dirty="0"/>
          </a:p>
        </p:txBody>
      </p:sp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u="sng" dirty="0" smtClean="0"/>
              <a:t>ПЛЮСЫ</a:t>
            </a:r>
            <a:endParaRPr lang="ru-RU" u="sng" dirty="0"/>
          </a:p>
          <a:p>
            <a:r>
              <a:rPr lang="ru-RU" dirty="0" smtClean="0"/>
              <a:t>Защита тела.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59936" cy="5517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u="sng" dirty="0" smtClean="0"/>
              <a:t>МИНУСЫ</a:t>
            </a:r>
          </a:p>
          <a:p>
            <a:r>
              <a:rPr lang="ru-RU" sz="2400" dirty="0" smtClean="0"/>
              <a:t>Большой вес.</a:t>
            </a:r>
          </a:p>
          <a:p>
            <a:r>
              <a:rPr lang="ru-RU" sz="2400" dirty="0" smtClean="0"/>
              <a:t>Неповоротливость.</a:t>
            </a:r>
          </a:p>
          <a:p>
            <a:r>
              <a:rPr lang="ru-RU" sz="2400" dirty="0" smtClean="0"/>
              <a:t>Нельзя удовлетворить физиологические потребности. </a:t>
            </a:r>
          </a:p>
          <a:p>
            <a:r>
              <a:rPr lang="ru-RU" sz="2400" dirty="0" smtClean="0"/>
              <a:t>Не получится одному сесть на лошадь. </a:t>
            </a:r>
          </a:p>
          <a:p>
            <a:r>
              <a:rPr lang="ru-RU" sz="2400" dirty="0" smtClean="0"/>
              <a:t> Дискомфорт при различных температурах. </a:t>
            </a:r>
          </a:p>
          <a:p>
            <a:r>
              <a:rPr lang="ru-RU" sz="2400" dirty="0" smtClean="0"/>
              <a:t>Сложно освободить  тело от деформированных доспехах.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Picture 4" descr="http://img1.liveinternet.ru/images/attach/c/7/94/964/94964619_large_Ruycari_na_prozrachnom_sloe___15_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540568" y="3645024"/>
            <a:ext cx="2952328" cy="2952328"/>
          </a:xfrm>
          <a:prstGeom prst="rect">
            <a:avLst/>
          </a:prstGeom>
          <a:noFill/>
        </p:spPr>
      </p:pic>
      <p:pic>
        <p:nvPicPr>
          <p:cNvPr id="6" name="Picture 2" descr="http://4.bp.blogspot.com/-_EMVNOIWBG8/URZgXNe8YwI/AAAAAAAAtiQ/jFdE6l6uTkw/s1600/clipart1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5816" y="1700808"/>
            <a:ext cx="1598409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-252536" y="3140968"/>
          <a:ext cx="6069360" cy="3347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7859216" cy="205246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Исследовательская работа была представлена в 6 «Б» классе- 29 чел.</a:t>
            </a:r>
            <a:br>
              <a:rPr lang="ru-RU" sz="2800" b="1" dirty="0" smtClean="0"/>
            </a:br>
            <a:r>
              <a:rPr lang="ru-RU" sz="2800" b="1" dirty="0" smtClean="0"/>
              <a:t>По итогам проведен опрос №2</a:t>
            </a:r>
            <a:br>
              <a:rPr lang="ru-RU" sz="2800" b="1" dirty="0" smtClean="0"/>
            </a:br>
            <a:r>
              <a:rPr lang="ru-RU" sz="2800" b="1" dirty="0" smtClean="0"/>
              <a:t>«Рыцарь- кто он</a:t>
            </a:r>
            <a:r>
              <a:rPr lang="en-US" sz="2800" b="1" dirty="0" smtClean="0"/>
              <a:t>?</a:t>
            </a:r>
            <a:r>
              <a:rPr lang="ru-RU" sz="2800" b="1" dirty="0" smtClean="0"/>
              <a:t>»</a:t>
            </a:r>
            <a:endParaRPr lang="ru-RU" sz="2800" b="1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2856"/>
            <a:ext cx="4178530" cy="2932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Содержимое 4"/>
          <p:cNvGraphicFramePr>
            <a:graphicFrameLocks/>
          </p:cNvGraphicFramePr>
          <p:nvPr/>
        </p:nvGraphicFramePr>
        <p:xfrm>
          <a:off x="-324544" y="3510136"/>
          <a:ext cx="6069360" cy="3347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48537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1124744"/>
            <a:ext cx="8305800" cy="3718060"/>
          </a:xfrm>
        </p:spPr>
        <p:txBody>
          <a:bodyPr/>
          <a:lstStyle/>
          <a:p>
            <a:r>
              <a:rPr lang="ru-RU" sz="2400" dirty="0"/>
              <a:t>Образ рыцаря в нашем сознании прочно связан со средневековьем (XI – XV </a:t>
            </a:r>
            <a:r>
              <a:rPr lang="ru-RU" sz="2400" dirty="0" err="1"/>
              <a:t>вв</a:t>
            </a:r>
            <a:r>
              <a:rPr lang="ru-RU" sz="2400" dirty="0"/>
              <a:t>) в Западной Европе. </a:t>
            </a:r>
          </a:p>
          <a:p>
            <a:r>
              <a:rPr lang="ru-RU" sz="2400" dirty="0"/>
              <a:t>   В культуре рыцарства чрезвычайна важна внешняя сторона. Отсюда внешний блеск, внимание к ритуалам и этикету. Рыцарь сражался ради славы, но не всегда её приносила только победа, ведь героическая смерть в честном бою считалась достойным завершением жизни. В многочисленных балладах воспеваются подвиги рыцарей. </a:t>
            </a:r>
            <a:endParaRPr lang="ru-RU" sz="2400" dirty="0" smtClean="0"/>
          </a:p>
          <a:p>
            <a:r>
              <a:rPr lang="ru-RU" sz="2400" dirty="0" smtClean="0"/>
              <a:t>«</a:t>
            </a:r>
            <a:r>
              <a:rPr lang="ru-RU" sz="2400" dirty="0"/>
              <a:t>Раз здесь война, я здесь останусь!» </a:t>
            </a:r>
            <a:endParaRPr lang="ru-RU" sz="2400" dirty="0" smtClean="0"/>
          </a:p>
          <a:p>
            <a:r>
              <a:rPr lang="ru-RU" sz="2400" dirty="0" smtClean="0"/>
              <a:t>Так ли это было на самом деле</a:t>
            </a:r>
            <a:r>
              <a:rPr lang="en-US" sz="2400" dirty="0" smtClean="0"/>
              <a:t>? </a:t>
            </a:r>
            <a:r>
              <a:rPr lang="ru-RU" sz="2400" dirty="0" smtClean="0"/>
              <a:t>Для чего себя полностью заковывать в железный панцирь</a:t>
            </a:r>
            <a:r>
              <a:rPr lang="en-US" sz="2400" dirty="0" smtClean="0"/>
              <a:t>? </a:t>
            </a:r>
          </a:p>
          <a:p>
            <a:r>
              <a:rPr lang="ru-RU" sz="2400" dirty="0" smtClean="0"/>
              <a:t>Латы - это необходимая защита или гарантия безопасности</a:t>
            </a:r>
            <a:r>
              <a:rPr lang="en-US" sz="2400" dirty="0" smtClean="0"/>
              <a:t>?</a:t>
            </a:r>
            <a:endParaRPr lang="ru-RU" sz="24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305800" cy="792088"/>
          </a:xfrm>
        </p:spPr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5079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589640" cy="6669360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 smtClean="0"/>
              <a:t>Цель исследования</a:t>
            </a:r>
            <a:r>
              <a:rPr lang="ru-RU" sz="2900" b="1" dirty="0" smtClean="0"/>
              <a:t>:</a:t>
            </a:r>
            <a:br>
              <a:rPr lang="ru-RU" sz="2900" b="1" dirty="0" smtClean="0"/>
            </a:br>
            <a:r>
              <a:rPr lang="ru-RU" sz="2900" b="1" dirty="0" smtClean="0"/>
              <a:t>На основе изучения исторических источников и документов, выявить плюсы и минусы рыцарских доспехов.</a:t>
            </a:r>
            <a:r>
              <a:rPr lang="ru-RU" sz="2900" b="1" smtClean="0"/>
              <a:t/>
            </a:r>
            <a:br>
              <a:rPr lang="ru-RU" sz="2900" b="1" smtClean="0"/>
            </a:br>
            <a:r>
              <a:rPr lang="ru-RU" sz="2900" b="1" smtClean="0"/>
              <a:t/>
            </a:r>
            <a:br>
              <a:rPr lang="ru-RU" sz="2900" b="1" smtClean="0"/>
            </a:br>
            <a:r>
              <a:rPr lang="ru-RU" sz="4000" b="1" u="sng" smtClean="0"/>
              <a:t> </a:t>
            </a:r>
            <a:r>
              <a:rPr lang="ru-RU" sz="4000" b="1" u="sng" dirty="0" smtClean="0"/>
              <a:t>Задачи</a:t>
            </a:r>
            <a:r>
              <a:rPr lang="ru-RU" sz="2900" b="1" dirty="0" smtClean="0"/>
              <a:t>:</a:t>
            </a:r>
            <a:br>
              <a:rPr lang="ru-RU" sz="2900" b="1" dirty="0" smtClean="0"/>
            </a:br>
            <a:r>
              <a:rPr lang="ru-RU" sz="2700" b="1" dirty="0" smtClean="0">
                <a:solidFill>
                  <a:schemeClr val="tx1"/>
                </a:solidFill>
              </a:rPr>
              <a:t>1.Изучить основные элементы рыцарских доспехов.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/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2.Определить, каким образом они защищают рыцаря в бою.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/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3. Создать макеты некоторых элементов защиты. 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4.Проанализировать, на сколько доспехи удобны.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43860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206898254"/>
              </p:ext>
            </p:extLst>
          </p:nvPr>
        </p:nvGraphicFramePr>
        <p:xfrm>
          <a:off x="467544" y="692696"/>
          <a:ext cx="822960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35280" cy="54029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Опрос. </a:t>
            </a:r>
            <a:endParaRPr lang="ru-RU" dirty="0"/>
          </a:p>
        </p:txBody>
      </p:sp>
      <p:pic>
        <p:nvPicPr>
          <p:cNvPr id="5" name="Picture 2" descr="http://www.ritterburg.ru/pic/raz/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20" y="4149080"/>
            <a:ext cx="3168352" cy="2376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922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733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Шлем </a:t>
            </a:r>
          </a:p>
          <a:p>
            <a:endParaRPr lang="ru-RU" dirty="0" smtClean="0"/>
          </a:p>
          <a:p>
            <a:r>
              <a:rPr lang="ru-RU" dirty="0" smtClean="0"/>
              <a:t>Наплечники 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Латы </a:t>
            </a:r>
          </a:p>
          <a:p>
            <a:endParaRPr lang="ru-RU" dirty="0" smtClean="0"/>
          </a:p>
          <a:p>
            <a:r>
              <a:rPr lang="ru-RU" dirty="0" smtClean="0"/>
              <a:t>Латные  перчатки </a:t>
            </a:r>
          </a:p>
          <a:p>
            <a:endParaRPr lang="ru-RU" dirty="0" smtClean="0"/>
          </a:p>
          <a:p>
            <a:r>
              <a:rPr lang="ru-RU" dirty="0" smtClean="0"/>
              <a:t>Наколенники </a:t>
            </a:r>
          </a:p>
          <a:p>
            <a:endParaRPr lang="ru-RU" dirty="0" smtClean="0"/>
          </a:p>
          <a:p>
            <a:r>
              <a:rPr lang="ru-RU" dirty="0" smtClean="0"/>
              <a:t>Латные  башмаки       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r>
              <a:rPr lang="ru-RU" dirty="0" smtClean="0"/>
              <a:t> Доспехи. </a:t>
            </a:r>
            <a:endParaRPr lang="ru-RU" dirty="0"/>
          </a:p>
        </p:txBody>
      </p:sp>
      <p:pic>
        <p:nvPicPr>
          <p:cNvPr id="6148" name="Picture 4" descr="http://img1.liveinternet.ru/images/attach/c/7/94/964/94964619_large_Ruycari_na_prozrachnom_sloe___15_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764704"/>
            <a:ext cx="6120680" cy="5760640"/>
          </a:xfrm>
          <a:prstGeom prst="rect">
            <a:avLst/>
          </a:prstGeom>
          <a:noFill/>
        </p:spPr>
      </p:pic>
      <p:cxnSp>
        <p:nvCxnSpPr>
          <p:cNvPr id="10" name="Прямая соединительная линия 9"/>
          <p:cNvCxnSpPr/>
          <p:nvPr/>
        </p:nvCxnSpPr>
        <p:spPr>
          <a:xfrm flipV="1">
            <a:off x="2483768" y="1556792"/>
            <a:ext cx="1008112" cy="1440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843808" y="2276872"/>
            <a:ext cx="1008112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1691680" y="2924944"/>
            <a:ext cx="2016224" cy="5040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3563888" y="3140968"/>
            <a:ext cx="720080" cy="122413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2915816" y="4581128"/>
            <a:ext cx="1152128" cy="64807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3491880" y="5733256"/>
            <a:ext cx="576064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395536" y="2060848"/>
            <a:ext cx="0" cy="7200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38" name="Picture 2" descr="http://podarki-suveniri.ru/d/459061/d/11531__source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404664"/>
            <a:ext cx="2232248" cy="2232248"/>
          </a:xfrm>
          <a:prstGeom prst="rect">
            <a:avLst/>
          </a:prstGeom>
          <a:noFill/>
        </p:spPr>
      </p:pic>
      <p:sp>
        <p:nvSpPr>
          <p:cNvPr id="39" name="Прямоугольник 38"/>
          <p:cNvSpPr/>
          <p:nvPr/>
        </p:nvSpPr>
        <p:spPr>
          <a:xfrm>
            <a:off x="5796136" y="2636912"/>
            <a:ext cx="3096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Шлем — «Горшок» </a:t>
            </a:r>
            <a:endParaRPr lang="ru-RU" sz="2400" dirty="0"/>
          </a:p>
        </p:txBody>
      </p:sp>
      <p:pic>
        <p:nvPicPr>
          <p:cNvPr id="40" name="Picture 2" descr="http://i27.fastpic.ru/big/2012/0128/ae/4482494f77be2edd917e7b1057fd6cae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8144" y="3717032"/>
            <a:ext cx="2916829" cy="2916831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5796136" y="3284984"/>
            <a:ext cx="3096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Шлем «</a:t>
            </a:r>
            <a:r>
              <a:rPr lang="ru-RU" sz="2400" b="1" dirty="0" err="1" smtClean="0"/>
              <a:t>Армэ</a:t>
            </a:r>
            <a:r>
              <a:rPr lang="ru-RU" sz="2400" b="1" dirty="0" smtClean="0"/>
              <a:t>»</a:t>
            </a:r>
            <a:endParaRPr lang="ru-RU" sz="2400" b="1" dirty="0"/>
          </a:p>
        </p:txBody>
      </p:sp>
      <p:cxnSp>
        <p:nvCxnSpPr>
          <p:cNvPr id="46" name="Прямая со стрелкой 45"/>
          <p:cNvCxnSpPr/>
          <p:nvPr/>
        </p:nvCxnSpPr>
        <p:spPr>
          <a:xfrm>
            <a:off x="4788024" y="980728"/>
            <a:ext cx="144016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rednyvek.ru/img/555408_1600/topoboi.com-155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3851920" cy="2888940"/>
          </a:xfrm>
          <a:prstGeom prst="rect">
            <a:avLst/>
          </a:prstGeom>
          <a:noFill/>
        </p:spPr>
      </p:pic>
      <p:pic>
        <p:nvPicPr>
          <p:cNvPr id="5" name="Picture 2" descr="http://srednyvek.ru/img/555408_1600/topoboi.com-1556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3573016"/>
            <a:ext cx="3878560" cy="2952328"/>
          </a:xfrm>
          <a:prstGeom prst="rect">
            <a:avLst/>
          </a:prstGeom>
          <a:noFill/>
        </p:spPr>
      </p:pic>
      <p:pic>
        <p:nvPicPr>
          <p:cNvPr id="6" name="Picture 2" descr="http://srednyvek.ru/img/555408_1600/topoboi.com-1556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591018"/>
            <a:ext cx="3816424" cy="286231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16016" y="3573016"/>
            <a:ext cx="3888432" cy="11521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5445224"/>
            <a:ext cx="3888432" cy="10801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15%-   20%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100392" y="3573016"/>
            <a:ext cx="576064" cy="28803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3573016"/>
            <a:ext cx="504056" cy="28803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716016" y="3573016"/>
            <a:ext cx="576064" cy="28803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88224" y="3573016"/>
            <a:ext cx="288032" cy="28803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563888" y="3573016"/>
            <a:ext cx="576064" cy="28803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3573016"/>
            <a:ext cx="3816424" cy="11521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23528" y="5373216"/>
            <a:ext cx="3816424" cy="112474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20% - 25%</a:t>
            </a:r>
            <a:endParaRPr lang="ru-RU" sz="3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355976" y="1052736"/>
            <a:ext cx="4176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 </a:t>
            </a:r>
            <a:endParaRPr lang="ru-RU" sz="3200" dirty="0"/>
          </a:p>
        </p:txBody>
      </p:sp>
      <p:pic>
        <p:nvPicPr>
          <p:cNvPr id="1026" name="Picture 2" descr="C:\Users\анна\Desktop\IMG_20170123_12203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80112" y="188640"/>
            <a:ext cx="2200745" cy="3501008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3016371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Предполагаемый вид из шлемов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ШЛЕМ.        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ПЛЮСЫ </a:t>
            </a:r>
          </a:p>
          <a:p>
            <a:r>
              <a:rPr lang="ru-RU" dirty="0" smtClean="0"/>
              <a:t>Защита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МИНУСЫ   </a:t>
            </a:r>
          </a:p>
          <a:p>
            <a:r>
              <a:rPr lang="ru-RU" dirty="0" smtClean="0"/>
              <a:t>Уменьшает угол обзора. </a:t>
            </a:r>
          </a:p>
          <a:p>
            <a:r>
              <a:rPr lang="ru-RU" dirty="0" smtClean="0"/>
              <a:t>Большой вес .  </a:t>
            </a:r>
          </a:p>
          <a:p>
            <a:r>
              <a:rPr lang="ru-RU" dirty="0" smtClean="0"/>
              <a:t>Неповоротливость .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Сложно снять шлем при его деформации .  </a:t>
            </a:r>
          </a:p>
          <a:p>
            <a:endParaRPr lang="ru-RU" dirty="0"/>
          </a:p>
        </p:txBody>
      </p:sp>
      <p:pic>
        <p:nvPicPr>
          <p:cNvPr id="1028" name="Picture 4" descr="http://vignette1.wikia.nocookie.net/dragonage/images/3/35/%D0%A8%D0%BB%D0%B5%D0%BC_%D1%80%D1%8B%D1%86%D0%B0%D1%80%D1%8F-%D0%BA%D0%BE%D0%BC%D0%B0%D0%BD%D0%B4%D0%BE%D1%80%D0%B0.png/revision/latest?cb=20151101123959&amp;path-prefix=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41" y="3140968"/>
            <a:ext cx="4559896" cy="3459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u="sng" dirty="0" smtClean="0"/>
              <a:t>Доспехи : </a:t>
            </a:r>
            <a:br>
              <a:rPr lang="ru-RU" sz="3600" b="1" u="sng" dirty="0" smtClean="0"/>
            </a:br>
            <a:r>
              <a:rPr lang="ru-RU" sz="3600" b="1" u="sng" dirty="0" smtClean="0"/>
              <a:t>Наплечники, латы, латные перчатки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ПЛЮСЫ </a:t>
            </a:r>
          </a:p>
          <a:p>
            <a:r>
              <a:rPr lang="ru-RU" dirty="0" smtClean="0"/>
              <a:t>Частично защищает грудь от ранений. 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МИНУСЫ </a:t>
            </a:r>
          </a:p>
          <a:p>
            <a:r>
              <a:rPr lang="ru-RU" dirty="0" smtClean="0"/>
              <a:t>Большой вес. </a:t>
            </a:r>
          </a:p>
          <a:p>
            <a:r>
              <a:rPr lang="ru-RU" dirty="0" smtClean="0"/>
              <a:t>Неповоротливость. </a:t>
            </a:r>
          </a:p>
          <a:p>
            <a:r>
              <a:rPr lang="ru-RU" dirty="0" smtClean="0"/>
              <a:t>Не получится одному сесть на лошадь. </a:t>
            </a:r>
          </a:p>
          <a:p>
            <a:r>
              <a:rPr lang="ru-RU" dirty="0" smtClean="0"/>
              <a:t>Дискомфорт при различных температурах.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Picture 2" descr="https://74.img.avito.st/640x480/273288157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31" y="2924944"/>
            <a:ext cx="3779912" cy="3779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               </a:t>
            </a:r>
            <a:r>
              <a:rPr lang="ru-RU" b="1" u="sng" dirty="0" smtClean="0"/>
              <a:t>  Доспехи: </a:t>
            </a:r>
            <a:br>
              <a:rPr lang="ru-RU" b="1" u="sng" dirty="0" smtClean="0"/>
            </a:br>
            <a:r>
              <a:rPr lang="ru-RU" b="1" u="sng" dirty="0" smtClean="0"/>
              <a:t>наколенники, латные башмаки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59936" cy="4251176"/>
          </a:xfrm>
        </p:spPr>
        <p:txBody>
          <a:bodyPr/>
          <a:lstStyle/>
          <a:p>
            <a:r>
              <a:rPr lang="ru-RU" dirty="0" smtClean="0"/>
              <a:t>ПЛЮСЫ </a:t>
            </a:r>
          </a:p>
          <a:p>
            <a:r>
              <a:rPr lang="ru-RU" dirty="0" smtClean="0"/>
              <a:t>Защита нижних конечностей.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59936" cy="4251176"/>
          </a:xfrm>
        </p:spPr>
        <p:txBody>
          <a:bodyPr/>
          <a:lstStyle/>
          <a:p>
            <a:r>
              <a:rPr lang="ru-RU" dirty="0" smtClean="0"/>
              <a:t>МИНУСЫ </a:t>
            </a:r>
          </a:p>
          <a:p>
            <a:r>
              <a:rPr lang="ru-RU" dirty="0" smtClean="0"/>
              <a:t>Большой вес.</a:t>
            </a:r>
          </a:p>
          <a:p>
            <a:r>
              <a:rPr lang="ru-RU" dirty="0" smtClean="0"/>
              <a:t>Сложно сгибать ноги.</a:t>
            </a:r>
          </a:p>
          <a:p>
            <a:r>
              <a:rPr lang="ru-RU" dirty="0" smtClean="0"/>
              <a:t>Нельзя удовлетворить физиологические потребности.</a:t>
            </a:r>
            <a:endParaRPr lang="ru-RU" dirty="0"/>
          </a:p>
        </p:txBody>
      </p:sp>
      <p:pic>
        <p:nvPicPr>
          <p:cNvPr id="32772" name="Picture 4" descr="https://i.ytimg.com/vi/7xA3K6vSyy4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60232" y="4581128"/>
            <a:ext cx="2195736" cy="1646802"/>
          </a:xfrm>
          <a:prstGeom prst="rect">
            <a:avLst/>
          </a:prstGeom>
          <a:noFill/>
        </p:spPr>
      </p:pic>
      <p:pic>
        <p:nvPicPr>
          <p:cNvPr id="3074" name="Picture 2" descr="http://img.cwars.ru/img/boots/5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89040"/>
            <a:ext cx="3305203" cy="2644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1181</TotalTime>
  <Words>240</Words>
  <Application>Microsoft Office PowerPoint</Application>
  <PresentationFormat>Экран (4:3)</PresentationFormat>
  <Paragraphs>101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 Государственное бюджетное общеобразовательное  учреждение   города Москвы «Школа №2051»  Исследовательская работа «Рыцарские доспехи: комфорт или безопасность?»</vt:lpstr>
      <vt:lpstr>Гипотеза</vt:lpstr>
      <vt:lpstr>Цель исследования: На основе изучения исторических источников и документов, выявить плюсы и минусы рыцарских доспехов.   Задачи: 1.Изучить основные элементы рыцарских доспехов.  2.Определить, каким образом они защищают рыцаря в бою.  3. Создать макеты некоторых элементов защиты.  4.Проанализировать, на сколько доспехи удобны.  </vt:lpstr>
      <vt:lpstr>Опрос. </vt:lpstr>
      <vt:lpstr> Доспехи. </vt:lpstr>
      <vt:lpstr>Слайд 6</vt:lpstr>
      <vt:lpstr>                 ШЛЕМ.          </vt:lpstr>
      <vt:lpstr>Доспехи :  Наплечники, латы, латные перчатки.</vt:lpstr>
      <vt:lpstr>                      Доспехи:  наколенники, латные башмаки.</vt:lpstr>
      <vt:lpstr>Вес</vt:lpstr>
      <vt:lpstr>ВЫВОДЫ:</vt:lpstr>
      <vt:lpstr>Исследовательская работа была представлена в 6 «Б» классе- 29 чел. По итогам проведен опрос №2 «Рыцарь- кто он?»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Шлем</dc:title>
  <dc:creator>Марина Дедловская</dc:creator>
  <cp:lastModifiedBy>RWT</cp:lastModifiedBy>
  <cp:revision>61</cp:revision>
  <dcterms:created xsi:type="dcterms:W3CDTF">2017-01-13T06:11:12Z</dcterms:created>
  <dcterms:modified xsi:type="dcterms:W3CDTF">2017-06-07T12:45:54Z</dcterms:modified>
</cp:coreProperties>
</file>