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charts/colors1.xml" ContentType="application/vnd.ms-office.chartcolorstyle+xml"/>
  <Override PartName="/ppt/charts/style1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8" r:id="rId2"/>
  </p:sldMasterIdLst>
  <p:notesMasterIdLst>
    <p:notesMasterId r:id="rId12"/>
  </p:notesMasterIdLst>
  <p:handoutMasterIdLst>
    <p:handoutMasterId r:id="rId13"/>
  </p:handoutMasterIdLst>
  <p:sldIdLst>
    <p:sldId id="256" r:id="rId3"/>
    <p:sldId id="271" r:id="rId4"/>
    <p:sldId id="272" r:id="rId5"/>
    <p:sldId id="277" r:id="rId6"/>
    <p:sldId id="273" r:id="rId7"/>
    <p:sldId id="274" r:id="rId8"/>
    <p:sldId id="276" r:id="rId9"/>
    <p:sldId id="278" r:id="rId10"/>
    <p:sldId id="275" r:id="rId11"/>
  </p:sldIdLst>
  <p:sldSz cx="12188825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orient="horz" pos="1008">
          <p15:clr>
            <a:srgbClr val="A4A3A4"/>
          </p15:clr>
        </p15:guide>
        <p15:guide id="3" orient="horz" pos="1152">
          <p15:clr>
            <a:srgbClr val="A4A3A4"/>
          </p15:clr>
        </p15:guide>
        <p15:guide id="4" orient="horz" pos="3888">
          <p15:clr>
            <a:srgbClr val="A4A3A4"/>
          </p15:clr>
        </p15:guide>
        <p15:guide id="5" orient="horz" pos="3072">
          <p15:clr>
            <a:srgbClr val="A4A3A4"/>
          </p15:clr>
        </p15:guide>
        <p15:guide id="6" orient="horz" pos="432">
          <p15:clr>
            <a:srgbClr val="A4A3A4"/>
          </p15:clr>
        </p15:guide>
        <p15:guide id="7" orient="horz" pos="3648">
          <p15:clr>
            <a:srgbClr val="A4A3A4"/>
          </p15:clr>
        </p15:guide>
        <p15:guide id="8" pos="3839">
          <p15:clr>
            <a:srgbClr val="A4A3A4"/>
          </p15:clr>
        </p15:guide>
        <p15:guide id="9" pos="767">
          <p15:clr>
            <a:srgbClr val="A4A3A4"/>
          </p15:clr>
        </p15:guide>
        <p15:guide id="10" pos="6911">
          <p15:clr>
            <a:srgbClr val="A4A3A4"/>
          </p15:clr>
        </p15:guide>
        <p15:guide id="11" pos="5711">
          <p15:clr>
            <a:srgbClr val="A4A3A4"/>
          </p15:clr>
        </p15:guide>
        <p15:guide id="12" pos="7247">
          <p15:clr>
            <a:srgbClr val="A4A3A4"/>
          </p15:clr>
        </p15:guide>
        <p15:guide id="13" pos="3695">
          <p15:clr>
            <a:srgbClr val="A4A3A4"/>
          </p15:clr>
        </p15:guide>
        <p15:guide id="14" pos="431">
          <p15:clr>
            <a:srgbClr val="A4A3A4"/>
          </p15:clr>
        </p15:guide>
        <p15:guide id="15" pos="287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073A0DAA-6AF3-43AB-8588-CEC1D06C72B9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84379" autoAdjust="0"/>
  </p:normalViewPr>
  <p:slideViewPr>
    <p:cSldViewPr>
      <p:cViewPr varScale="1">
        <p:scale>
          <a:sx n="70" d="100"/>
          <a:sy n="70" d="100"/>
        </p:scale>
        <p:origin x="-618" y="-96"/>
      </p:cViewPr>
      <p:guideLst>
        <p:guide orient="horz" pos="2160"/>
        <p:guide orient="horz" pos="1008"/>
        <p:guide orient="horz" pos="1152"/>
        <p:guide orient="horz" pos="3888"/>
        <p:guide orient="horz" pos="3072"/>
        <p:guide orient="horz" pos="432"/>
        <p:guide orient="horz" pos="3648"/>
        <p:guide pos="3839"/>
        <p:guide pos="767"/>
        <p:guide pos="6911"/>
        <p:guide pos="5711"/>
        <p:guide pos="7247"/>
        <p:guide pos="3695"/>
        <p:guide pos="431"/>
        <p:guide pos="2879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804"/>
    </p:cViewPr>
  </p:sorterViewPr>
  <p:notesViewPr>
    <p:cSldViewPr>
      <p:cViewPr varScale="1">
        <p:scale>
          <a:sx n="82" d="100"/>
          <a:sy n="82" d="100"/>
        </p:scale>
        <p:origin x="2010" y="6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1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_____Microsoft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cap="all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view3D>
      <c:rotX val="30"/>
      <c:rotY val="0"/>
      <c:depthPercent val="100"/>
      <c:rAngAx val="0"/>
      <c:perspective val="3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Характеристика двухэтажного автобуса.</c:v>
                </c:pt>
              </c:strCache>
            </c:strRef>
          </c:tx>
          <c:explosion val="8"/>
          <c:dPt>
            <c:idx val="0"/>
            <c:bubble3D val="0"/>
            <c:spPr>
              <a:solidFill>
                <a:srgbClr val="FFC000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</c:dPt>
          <c:dPt>
            <c:idx val="1"/>
            <c:bubble3D val="0"/>
            <c:spPr>
              <a:solidFill>
                <a:srgbClr val="FFFF00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</c:dPt>
          <c:dPt>
            <c:idx val="2"/>
            <c:bubble3D val="0"/>
            <c:spPr>
              <a:solidFill>
                <a:srgbClr val="FF0000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</c:dPt>
          <c:cat>
            <c:strRef>
              <c:f>Лист1!$A$2:$A$5</c:f>
              <c:strCache>
                <c:ptCount val="3"/>
                <c:pt idx="0">
                  <c:v>Повышенная вместительность         </c:v>
                </c:pt>
                <c:pt idx="1">
                  <c:v>Комфорт во время поездки </c:v>
                </c:pt>
                <c:pt idx="2">
                  <c:v>Привлечение туристов неорденарностью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0.33</c:v>
                </c:pt>
                <c:pt idx="1">
                  <c:v>0.2</c:v>
                </c:pt>
                <c:pt idx="2">
                  <c:v>0.47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cs:styleClr val="auto"/>
    </cs:fontRef>
    <cs:defRPr sz="1330" b="1" i="0" u="none" strike="noStrike" kern="1200" spc="0" baseline="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33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635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10000"/>
          </a:prstClr>
        </a:outerShdw>
      </a:effectLst>
      <a:scene3d>
        <a:camera prst="orthographicFront"/>
        <a:lightRig rig="threePt" dir="t"/>
      </a:scene3d>
      <a:sp3d>
        <a:bevelT w="127000" h="127000"/>
        <a:bevelB w="127000" h="127000"/>
      </a:sp3d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8FCA9C-FF92-4024-BDEC-A6D3B663DC09}" type="datetimeFigureOut">
              <a:rPr lang="ru-RU" smtClean="0"/>
              <a:t>07.06.2017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46DCAE-1661-43FF-8A44-43DAFDC1FD9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198055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2AB877-E7B1-4681-847E-D0918612832B}" type="datetimeFigureOut">
              <a:rPr lang="ru-RU" smtClean="0"/>
              <a:t>07.06.2017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C971FF-EF28-4195-A575-329446EFAA55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989950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>
            <a:lumMod val="50000"/>
          </a:schemeClr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>
            <a:lumMod val="50000"/>
          </a:schemeClr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>
            <a:lumMod val="50000"/>
          </a:schemeClr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>
            <a:lumMod val="50000"/>
          </a:schemeClr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>
            <a:lumMod val="50000"/>
          </a:schemeClr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0" y="0"/>
            <a:ext cx="12227975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1697" y="1871132"/>
            <a:ext cx="6813894" cy="1515533"/>
          </a:xfrm>
        </p:spPr>
        <p:txBody>
          <a:bodyPr anchor="b">
            <a:noAutofit/>
          </a:bodyPr>
          <a:lstStyle>
            <a:lvl1pPr algn="ctr">
              <a:defRPr sz="5398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1697" y="3657597"/>
            <a:ext cx="6813894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099">
                <a:solidFill>
                  <a:schemeClr val="tx1"/>
                </a:solidFill>
              </a:defRPr>
            </a:lvl1pPr>
            <a:lvl2pPr marL="4570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1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2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3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3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4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65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1154" y="5037663"/>
            <a:ext cx="897233" cy="279400"/>
          </a:xfrm>
        </p:spPr>
        <p:txBody>
          <a:bodyPr/>
          <a:lstStyle/>
          <a:p>
            <a:fld id="{B61BEF0D-F0BB-DE4B-95CE-6DB70DBA9567}" type="datetimeFigureOut">
              <a:rPr lang="en-US" smtClean="0"/>
              <a:pPr/>
              <a:t>6/7/2017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1696" y="5037663"/>
            <a:ext cx="5213277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4568" y="5037663"/>
            <a:ext cx="551023" cy="279400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1698" y="3522131"/>
            <a:ext cx="6813893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012926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064" y="4815415"/>
            <a:ext cx="9607163" cy="566738"/>
          </a:xfrm>
        </p:spPr>
        <p:txBody>
          <a:bodyPr anchor="b">
            <a:normAutofit/>
          </a:bodyPr>
          <a:lstStyle>
            <a:lvl1pPr algn="ctr">
              <a:defRPr sz="2399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156" y="1041400"/>
            <a:ext cx="10103340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063" indent="0">
              <a:buNone/>
              <a:defRPr sz="1600"/>
            </a:lvl2pPr>
            <a:lvl3pPr marL="914126" indent="0">
              <a:buNone/>
              <a:defRPr sz="1600"/>
            </a:lvl3pPr>
            <a:lvl4pPr marL="1371189" indent="0">
              <a:buNone/>
              <a:defRPr sz="1600"/>
            </a:lvl4pPr>
            <a:lvl5pPr marL="1828251" indent="0">
              <a:buNone/>
              <a:defRPr sz="1600"/>
            </a:lvl5pPr>
            <a:lvl6pPr marL="2285314" indent="0">
              <a:buNone/>
              <a:defRPr sz="1600"/>
            </a:lvl6pPr>
            <a:lvl7pPr marL="2742377" indent="0">
              <a:buNone/>
              <a:defRPr sz="1600"/>
            </a:lvl7pPr>
            <a:lvl8pPr marL="3199440" indent="0">
              <a:buNone/>
              <a:defRPr sz="1600"/>
            </a:lvl8pPr>
            <a:lvl9pPr marL="3656503" indent="0">
              <a:buNone/>
              <a:defRPr sz="16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064" y="5382153"/>
            <a:ext cx="9607163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063" indent="0">
              <a:buNone/>
              <a:defRPr sz="1200"/>
            </a:lvl2pPr>
            <a:lvl3pPr marL="914126" indent="0">
              <a:buNone/>
              <a:defRPr sz="1000"/>
            </a:lvl3pPr>
            <a:lvl4pPr marL="1371189" indent="0">
              <a:buNone/>
              <a:defRPr sz="900"/>
            </a:lvl4pPr>
            <a:lvl5pPr marL="1828251" indent="0">
              <a:buNone/>
              <a:defRPr sz="900"/>
            </a:lvl5pPr>
            <a:lvl6pPr marL="2285314" indent="0">
              <a:buNone/>
              <a:defRPr sz="900"/>
            </a:lvl6pPr>
            <a:lvl7pPr marL="2742377" indent="0">
              <a:buNone/>
              <a:defRPr sz="900"/>
            </a:lvl7pPr>
            <a:lvl8pPr marL="3199440" indent="0">
              <a:buNone/>
              <a:defRPr sz="900"/>
            </a:lvl8pPr>
            <a:lvl9pPr marL="3656503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ru-RU" smtClean="0"/>
              <a:pPr/>
              <a:t>07.06.2017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592427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528" y="982132"/>
            <a:ext cx="9590234" cy="2954868"/>
          </a:xfrm>
        </p:spPr>
        <p:txBody>
          <a:bodyPr anchor="ctr">
            <a:normAutofit/>
          </a:bodyPr>
          <a:lstStyle>
            <a:lvl1pPr algn="ctr">
              <a:defRPr sz="3199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528" y="4343400"/>
            <a:ext cx="9590234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1999">
                <a:solidFill>
                  <a:schemeClr val="tx1"/>
                </a:solidFill>
              </a:defRPr>
            </a:lvl1pPr>
            <a:lvl2pPr marL="457063" indent="0">
              <a:buNone/>
              <a:defRPr sz="1799">
                <a:solidFill>
                  <a:schemeClr val="tx1">
                    <a:tint val="75000"/>
                  </a:schemeClr>
                </a:solidFill>
              </a:defRPr>
            </a:lvl2pPr>
            <a:lvl3pPr marL="91412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18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25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31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37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44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650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ru-RU" smtClean="0"/>
              <a:pPr/>
              <a:t>07.06.2017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ru-RU" smtClean="0"/>
              <a:pPr/>
              <a:t>‹#›</a:t>
            </a:fld>
            <a:endParaRPr lang="ru-RU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5806" y="4140199"/>
            <a:ext cx="940484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704221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5836" y="982132"/>
            <a:ext cx="9293977" cy="2370668"/>
          </a:xfrm>
        </p:spPr>
        <p:txBody>
          <a:bodyPr anchor="ctr">
            <a:normAutofit/>
          </a:bodyPr>
          <a:lstStyle>
            <a:lvl1pPr algn="ctr">
              <a:defRPr sz="3199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376" y="3352800"/>
            <a:ext cx="8836900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1999"/>
            </a:lvl1pPr>
            <a:lvl2pPr marL="457063" indent="0">
              <a:buFontTx/>
              <a:buNone/>
              <a:defRPr/>
            </a:lvl2pPr>
            <a:lvl3pPr marL="914126" indent="0">
              <a:buFontTx/>
              <a:buNone/>
              <a:defRPr/>
            </a:lvl3pPr>
            <a:lvl4pPr marL="1371189" indent="0">
              <a:buFontTx/>
              <a:buNone/>
              <a:defRPr/>
            </a:lvl4pPr>
            <a:lvl5pPr marL="1828251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064" y="4343400"/>
            <a:ext cx="9607163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1999">
                <a:solidFill>
                  <a:schemeClr val="tx1"/>
                </a:solidFill>
              </a:defRPr>
            </a:lvl1pPr>
            <a:lvl2pPr marL="457063" indent="0">
              <a:buNone/>
              <a:defRPr sz="1799">
                <a:solidFill>
                  <a:schemeClr val="tx1">
                    <a:tint val="75000"/>
                  </a:schemeClr>
                </a:solidFill>
              </a:defRPr>
            </a:lvl2pPr>
            <a:lvl3pPr marL="91412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18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25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31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37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44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650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ru-RU" smtClean="0"/>
              <a:pPr/>
              <a:t>07.06.2017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861789" y="879961"/>
            <a:ext cx="609441" cy="584776"/>
          </a:xfrm>
          <a:prstGeom prst="rect">
            <a:avLst/>
          </a:prstGeom>
        </p:spPr>
        <p:txBody>
          <a:bodyPr vert="horz" lIns="91416" tIns="45708" rIns="91416" bIns="45708" rtlCol="0" anchor="ctr">
            <a:noAutofit/>
          </a:bodyPr>
          <a:lstStyle/>
          <a:p>
            <a:pPr lvl="0"/>
            <a:r>
              <a:rPr lang="en-US" sz="7998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597507" y="2827870"/>
            <a:ext cx="609441" cy="584776"/>
          </a:xfrm>
          <a:prstGeom prst="rect">
            <a:avLst/>
          </a:prstGeom>
        </p:spPr>
        <p:txBody>
          <a:bodyPr vert="horz" lIns="91416" tIns="45708" rIns="91416" bIns="45708" rtlCol="0" anchor="ctr">
            <a:noAutofit/>
          </a:bodyPr>
          <a:lstStyle/>
          <a:p>
            <a:pPr lvl="0" algn="r"/>
            <a:r>
              <a:rPr lang="en-US" sz="7998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5806" y="4140199"/>
            <a:ext cx="940484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383913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065" y="3308581"/>
            <a:ext cx="9607165" cy="1468800"/>
          </a:xfrm>
        </p:spPr>
        <p:txBody>
          <a:bodyPr anchor="b">
            <a:normAutofit/>
          </a:bodyPr>
          <a:lstStyle>
            <a:lvl1pPr algn="l">
              <a:defRPr sz="3199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064" y="4777381"/>
            <a:ext cx="9607165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1999">
                <a:solidFill>
                  <a:schemeClr val="tx1"/>
                </a:solidFill>
              </a:defRPr>
            </a:lvl1pPr>
            <a:lvl2pPr marL="457063" indent="0">
              <a:buNone/>
              <a:defRPr sz="1799">
                <a:solidFill>
                  <a:schemeClr val="tx1">
                    <a:tint val="75000"/>
                  </a:schemeClr>
                </a:solidFill>
              </a:defRPr>
            </a:lvl2pPr>
            <a:lvl3pPr marL="91412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18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25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31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37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44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650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ru-RU" smtClean="0"/>
              <a:pPr/>
              <a:t>07.06.2017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814675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5836" y="982132"/>
            <a:ext cx="9293977" cy="2243668"/>
          </a:xfrm>
        </p:spPr>
        <p:txBody>
          <a:bodyPr anchor="ctr">
            <a:normAutofit/>
          </a:bodyPr>
          <a:lstStyle>
            <a:lvl1pPr algn="ctr">
              <a:defRPr sz="3199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064" y="3639312"/>
            <a:ext cx="9607165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399">
                <a:solidFill>
                  <a:schemeClr val="tx1"/>
                </a:solidFill>
              </a:defRPr>
            </a:lvl1pPr>
            <a:lvl2pPr marL="457063" indent="0">
              <a:buNone/>
              <a:defRPr sz="1799">
                <a:solidFill>
                  <a:schemeClr val="tx1">
                    <a:tint val="75000"/>
                  </a:schemeClr>
                </a:solidFill>
              </a:defRPr>
            </a:lvl2pPr>
            <a:lvl3pPr marL="91412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18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25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31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37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44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650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064" y="4529667"/>
            <a:ext cx="9607165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799">
                <a:solidFill>
                  <a:schemeClr val="tx1"/>
                </a:solidFill>
              </a:defRPr>
            </a:lvl1pPr>
            <a:lvl2pPr marL="457063" indent="0">
              <a:buNone/>
              <a:defRPr sz="1799">
                <a:solidFill>
                  <a:schemeClr val="tx1">
                    <a:tint val="75000"/>
                  </a:schemeClr>
                </a:solidFill>
              </a:defRPr>
            </a:lvl2pPr>
            <a:lvl3pPr marL="91412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18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25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31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37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44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650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ru-RU" smtClean="0"/>
              <a:pPr/>
              <a:t>07.06.2017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861789" y="879961"/>
            <a:ext cx="609441" cy="584776"/>
          </a:xfrm>
          <a:prstGeom prst="rect">
            <a:avLst/>
          </a:prstGeom>
        </p:spPr>
        <p:txBody>
          <a:bodyPr vert="horz" lIns="91416" tIns="45708" rIns="91416" bIns="45708" rtlCol="0" anchor="ctr">
            <a:noAutofit/>
          </a:bodyPr>
          <a:lstStyle/>
          <a:p>
            <a:pPr lvl="0"/>
            <a:r>
              <a:rPr lang="en-US" sz="7998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597507" y="2599261"/>
            <a:ext cx="609441" cy="584776"/>
          </a:xfrm>
          <a:prstGeom prst="rect">
            <a:avLst/>
          </a:prstGeom>
        </p:spPr>
        <p:txBody>
          <a:bodyPr vert="horz" lIns="91416" tIns="45708" rIns="91416" bIns="45708" rtlCol="0" anchor="ctr">
            <a:noAutofit/>
          </a:bodyPr>
          <a:lstStyle/>
          <a:p>
            <a:pPr lvl="0" algn="r"/>
            <a:r>
              <a:rPr lang="en-US" sz="7998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5806" y="3429000"/>
            <a:ext cx="940484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647693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064" y="982132"/>
            <a:ext cx="9607163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064" y="3630168"/>
            <a:ext cx="9607165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799">
                <a:solidFill>
                  <a:schemeClr val="tx1"/>
                </a:solidFill>
              </a:defRPr>
            </a:lvl1pPr>
            <a:lvl2pPr marL="457063" indent="0">
              <a:buNone/>
              <a:defRPr sz="1799">
                <a:solidFill>
                  <a:schemeClr val="tx1">
                    <a:tint val="75000"/>
                  </a:schemeClr>
                </a:solidFill>
              </a:defRPr>
            </a:lvl2pPr>
            <a:lvl3pPr marL="91412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18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25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31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37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44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650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063" y="4470400"/>
            <a:ext cx="9607167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799">
                <a:solidFill>
                  <a:schemeClr val="tx1"/>
                </a:solidFill>
              </a:defRPr>
            </a:lvl1pPr>
            <a:lvl2pPr marL="457063" indent="0">
              <a:buNone/>
              <a:defRPr sz="1799">
                <a:solidFill>
                  <a:schemeClr val="tx1">
                    <a:tint val="75000"/>
                  </a:schemeClr>
                </a:solidFill>
              </a:defRPr>
            </a:lvl2pPr>
            <a:lvl3pPr marL="91412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18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25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31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37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44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650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ru-RU" smtClean="0"/>
              <a:pPr/>
              <a:t>07.06.2017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ru-RU" smtClean="0"/>
              <a:pPr/>
              <a:t>‹#›</a:t>
            </a:fld>
            <a:endParaRPr lang="ru-RU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5806" y="3429000"/>
            <a:ext cx="940484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589097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ru-RU" smtClean="0"/>
              <a:t>07.06.2017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ru-RU" smtClean="0"/>
              <a:t>‹#›</a:t>
            </a:fld>
            <a:endParaRPr lang="ru-RU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5806" y="2421466"/>
            <a:ext cx="940484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109882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7013" y="982132"/>
            <a:ext cx="1890403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061" y="982132"/>
            <a:ext cx="7431089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ru-RU" smtClean="0"/>
              <a:t>07.06.2017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ru-RU" smtClean="0"/>
              <a:t>‹#›</a:t>
            </a:fld>
            <a:endParaRPr lang="ru-RU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1582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768563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5806" y="2421466"/>
            <a:ext cx="940484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ru-RU" smtClean="0"/>
              <a:t>07.06.2017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51166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4544" y="1752606"/>
            <a:ext cx="8156563" cy="1822514"/>
          </a:xfrm>
        </p:spPr>
        <p:txBody>
          <a:bodyPr anchor="b">
            <a:normAutofit/>
          </a:bodyPr>
          <a:lstStyle>
            <a:lvl1pPr algn="ctr">
              <a:defRPr sz="4399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4542" y="3846052"/>
            <a:ext cx="8156565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399">
                <a:solidFill>
                  <a:schemeClr val="tx1"/>
                </a:solidFill>
              </a:defRPr>
            </a:lvl1pPr>
            <a:lvl2pPr marL="457063" indent="0">
              <a:buNone/>
              <a:defRPr sz="1799">
                <a:solidFill>
                  <a:schemeClr val="tx1">
                    <a:tint val="75000"/>
                  </a:schemeClr>
                </a:solidFill>
              </a:defRPr>
            </a:lvl2pPr>
            <a:lvl3pPr marL="91412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18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25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31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37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44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650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ru-RU" smtClean="0"/>
              <a:t>07.06.2017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ru-RU" smtClean="0"/>
              <a:t>‹#›</a:t>
            </a:fld>
            <a:endParaRPr lang="ru-RU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199" y="3710585"/>
            <a:ext cx="816125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161528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5806" y="2421466"/>
            <a:ext cx="940484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110" y="2560320"/>
            <a:ext cx="4717075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9734" y="2560320"/>
            <a:ext cx="4717075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ru-RU" smtClean="0"/>
              <a:t>07.06.2017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046573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063" y="2658533"/>
            <a:ext cx="4717075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799" b="0">
                <a:solidFill>
                  <a:schemeClr val="accent1"/>
                </a:solidFill>
              </a:defRPr>
            </a:lvl1pPr>
            <a:lvl2pPr marL="457063" indent="0">
              <a:buNone/>
              <a:defRPr sz="1999" b="1"/>
            </a:lvl2pPr>
            <a:lvl3pPr marL="914126" indent="0">
              <a:buNone/>
              <a:defRPr sz="1799" b="1"/>
            </a:lvl3pPr>
            <a:lvl4pPr marL="1371189" indent="0">
              <a:buNone/>
              <a:defRPr sz="1600" b="1"/>
            </a:lvl4pPr>
            <a:lvl5pPr marL="1828251" indent="0">
              <a:buNone/>
              <a:defRPr sz="1600" b="1"/>
            </a:lvl5pPr>
            <a:lvl6pPr marL="2285314" indent="0">
              <a:buNone/>
              <a:defRPr sz="1600" b="1"/>
            </a:lvl6pPr>
            <a:lvl7pPr marL="2742377" indent="0">
              <a:buNone/>
              <a:defRPr sz="1600" b="1"/>
            </a:lvl7pPr>
            <a:lvl8pPr marL="3199440" indent="0">
              <a:buNone/>
              <a:defRPr sz="1600" b="1"/>
            </a:lvl8pPr>
            <a:lvl9pPr marL="3656503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063" y="3243263"/>
            <a:ext cx="4717075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9061" y="2658533"/>
            <a:ext cx="4717075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799" b="0">
                <a:solidFill>
                  <a:schemeClr val="accent1"/>
                </a:solidFill>
              </a:defRPr>
            </a:lvl1pPr>
            <a:lvl2pPr marL="457063" indent="0">
              <a:buNone/>
              <a:defRPr sz="1999" b="1"/>
            </a:lvl2pPr>
            <a:lvl3pPr marL="914126" indent="0">
              <a:buNone/>
              <a:defRPr sz="1799" b="1"/>
            </a:lvl3pPr>
            <a:lvl4pPr marL="1371189" indent="0">
              <a:buNone/>
              <a:defRPr sz="1600" b="1"/>
            </a:lvl4pPr>
            <a:lvl5pPr marL="1828251" indent="0">
              <a:buNone/>
              <a:defRPr sz="1600" b="1"/>
            </a:lvl5pPr>
            <a:lvl6pPr marL="2285314" indent="0">
              <a:buNone/>
              <a:defRPr sz="1600" b="1"/>
            </a:lvl6pPr>
            <a:lvl7pPr marL="2742377" indent="0">
              <a:buNone/>
              <a:defRPr sz="1600" b="1"/>
            </a:lvl7pPr>
            <a:lvl8pPr marL="3199440" indent="0">
              <a:buNone/>
              <a:defRPr sz="1600" b="1"/>
            </a:lvl8pPr>
            <a:lvl9pPr marL="3656503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9061" y="3243263"/>
            <a:ext cx="4717075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ru-RU" smtClean="0"/>
              <a:t>07.06.2017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ru-RU" smtClean="0"/>
              <a:t>‹#›</a:t>
            </a:fld>
            <a:endParaRPr lang="ru-RU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5806" y="2421466"/>
            <a:ext cx="940484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16052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ru-RU" smtClean="0"/>
              <a:t>07.06.2017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ru-RU" smtClean="0"/>
              <a:t>‹#›</a:t>
            </a:fld>
            <a:endParaRPr lang="ru-RU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5806" y="2421466"/>
            <a:ext cx="940484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54601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ru-RU" smtClean="0"/>
              <a:t>07.06.2017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15990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474" y="1388534"/>
            <a:ext cx="3717487" cy="1371600"/>
          </a:xfrm>
        </p:spPr>
        <p:txBody>
          <a:bodyPr anchor="b">
            <a:normAutofit/>
          </a:bodyPr>
          <a:lstStyle>
            <a:lvl1pPr algn="ctr">
              <a:defRPr sz="2399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7257" y="982132"/>
            <a:ext cx="5468042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474" y="3031065"/>
            <a:ext cx="3717487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063" indent="0">
              <a:buNone/>
              <a:defRPr sz="1200"/>
            </a:lvl2pPr>
            <a:lvl3pPr marL="914126" indent="0">
              <a:buNone/>
              <a:defRPr sz="1000"/>
            </a:lvl3pPr>
            <a:lvl4pPr marL="1371189" indent="0">
              <a:buNone/>
              <a:defRPr sz="900"/>
            </a:lvl4pPr>
            <a:lvl5pPr marL="1828251" indent="0">
              <a:buNone/>
              <a:defRPr sz="900"/>
            </a:lvl5pPr>
            <a:lvl6pPr marL="2285314" indent="0">
              <a:buNone/>
              <a:defRPr sz="900"/>
            </a:lvl6pPr>
            <a:lvl7pPr marL="2742377" indent="0">
              <a:buNone/>
              <a:defRPr sz="900"/>
            </a:lvl7pPr>
            <a:lvl8pPr marL="3199440" indent="0">
              <a:buNone/>
              <a:defRPr sz="900"/>
            </a:lvl8pPr>
            <a:lvl9pPr marL="3656503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ru-RU" smtClean="0"/>
              <a:t>07.06.2017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ru-RU" smtClean="0"/>
              <a:t>‹#›</a:t>
            </a:fld>
            <a:endParaRPr lang="ru-RU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5805" y="2912533"/>
            <a:ext cx="351358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63013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061" y="1883832"/>
            <a:ext cx="6240191" cy="1371600"/>
          </a:xfrm>
        </p:spPr>
        <p:txBody>
          <a:bodyPr anchor="b">
            <a:normAutofit/>
          </a:bodyPr>
          <a:lstStyle>
            <a:lvl1pPr algn="ctr">
              <a:defRPr sz="2799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2724" y="1041400"/>
            <a:ext cx="3062549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063" indent="0">
              <a:buNone/>
              <a:defRPr sz="1600"/>
            </a:lvl2pPr>
            <a:lvl3pPr marL="914126" indent="0">
              <a:buNone/>
              <a:defRPr sz="1600"/>
            </a:lvl3pPr>
            <a:lvl4pPr marL="1371189" indent="0">
              <a:buNone/>
              <a:defRPr sz="1600"/>
            </a:lvl4pPr>
            <a:lvl5pPr marL="1828251" indent="0">
              <a:buNone/>
              <a:defRPr sz="1600"/>
            </a:lvl5pPr>
            <a:lvl6pPr marL="2285314" indent="0">
              <a:buNone/>
              <a:defRPr sz="1600"/>
            </a:lvl6pPr>
            <a:lvl7pPr marL="2742377" indent="0">
              <a:buNone/>
              <a:defRPr sz="1600"/>
            </a:lvl7pPr>
            <a:lvl8pPr marL="3199440" indent="0">
              <a:buNone/>
              <a:defRPr sz="1600"/>
            </a:lvl8pPr>
            <a:lvl9pPr marL="3656503" indent="0">
              <a:buNone/>
              <a:defRPr sz="16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061" y="3255432"/>
            <a:ext cx="6240191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799"/>
            </a:lvl1pPr>
            <a:lvl2pPr marL="457063" indent="0">
              <a:buNone/>
              <a:defRPr sz="1200"/>
            </a:lvl2pPr>
            <a:lvl3pPr marL="914126" indent="0">
              <a:buNone/>
              <a:defRPr sz="1000"/>
            </a:lvl3pPr>
            <a:lvl4pPr marL="1371189" indent="0">
              <a:buNone/>
              <a:defRPr sz="900"/>
            </a:lvl4pPr>
            <a:lvl5pPr marL="1828251" indent="0">
              <a:buNone/>
              <a:defRPr sz="900"/>
            </a:lvl5pPr>
            <a:lvl6pPr marL="2285314" indent="0">
              <a:buNone/>
              <a:defRPr sz="900"/>
            </a:lvl6pPr>
            <a:lvl7pPr marL="2742377" indent="0">
              <a:buNone/>
              <a:defRPr sz="900"/>
            </a:lvl7pPr>
            <a:lvl8pPr marL="3199440" indent="0">
              <a:buNone/>
              <a:defRPr sz="900"/>
            </a:lvl8pPr>
            <a:lvl9pPr marL="3656503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ru-RU" smtClean="0"/>
              <a:t>07.06.2017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450929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2" y="0"/>
            <a:ext cx="12226777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065" y="982133"/>
            <a:ext cx="95986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064" y="2556932"/>
            <a:ext cx="95986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5241" y="5969000"/>
            <a:ext cx="1599783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EDF33987-6305-4E2A-BF18-EF013ECE927B}" type="datetimeFigureOut">
              <a:rPr lang="ru-RU" smtClean="0"/>
              <a:pPr/>
              <a:t>07.06.2017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064" y="5969000"/>
            <a:ext cx="73039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1205" y="5969000"/>
            <a:ext cx="542556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F36C87F6-986D-49E6-AF40-1B3A1EE8064D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322346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457063" rtl="0" eaLnBrk="1" latinLnBrk="0" hangingPunct="1">
        <a:spcBef>
          <a:spcPct val="0"/>
        </a:spcBef>
        <a:buNone/>
        <a:defRPr sz="4399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664" indent="-285664" algn="l" defTabSz="457063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399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727" indent="-285664" algn="l" defTabSz="457063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999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199790" indent="-285664" algn="l" defTabSz="457063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799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2587" indent="-171399" algn="l" defTabSz="457063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1999650" indent="-171399" algn="l" defTabSz="457063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3846" indent="-228531" algn="l" defTabSz="457063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0908" indent="-228531" algn="l" defTabSz="457063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7971" indent="-228531" algn="l" defTabSz="457063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5034" indent="-228531" algn="l" defTabSz="457063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06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7063" algn="l" defTabSz="45706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4126" algn="l" defTabSz="45706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1189" algn="l" defTabSz="45706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8251" algn="l" defTabSz="45706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5314" algn="l" defTabSz="45706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2377" algn="l" defTabSz="45706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199440" algn="l" defTabSz="45706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6503" algn="l" defTabSz="45706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microsoft.com/office/2007/relationships/hdphoto" Target="../media/hdphoto1.wdp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691697" y="1556792"/>
            <a:ext cx="6813894" cy="1829873"/>
          </a:xfrm>
        </p:spPr>
        <p:txBody>
          <a:bodyPr>
            <a:normAutofit fontScale="90000"/>
          </a:bodyPr>
          <a:lstStyle/>
          <a:p>
            <a:pPr algn="l" defTabSz="914400">
              <a:lnSpc>
                <a:spcPct val="90000"/>
              </a:lnSpc>
              <a:spcBef>
                <a:spcPts val="0"/>
              </a:spcBef>
            </a:pPr>
            <a:r>
              <a:rPr lang="ru-RU" sz="3200" dirty="0">
                <a:solidFill>
                  <a:srgbClr val="545454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>
                <a:solidFill>
                  <a:srgbClr val="545454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solidFill>
                  <a:srgbClr val="545454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>
                <a:solidFill>
                  <a:srgbClr val="545454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solidFill>
                  <a:srgbClr val="545454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 smtClean="0">
                <a:solidFill>
                  <a:srgbClr val="545454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solidFill>
                  <a:srgbClr val="545454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Групповой учебный проект по Английскому языку.</a:t>
            </a:r>
            <a:br>
              <a:rPr lang="ru-RU" sz="3200" dirty="0">
                <a:solidFill>
                  <a:srgbClr val="545454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solidFill>
                  <a:srgbClr val="545454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Тема: История </a:t>
            </a:r>
            <a:r>
              <a:rPr lang="ru-RU" sz="3200" dirty="0" smtClean="0">
                <a:solidFill>
                  <a:srgbClr val="545454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Английского автобуса</a:t>
            </a:r>
            <a:r>
              <a:rPr lang="ru-RU" sz="3200" dirty="0">
                <a:solidFill>
                  <a:srgbClr val="545454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3200" dirty="0">
                <a:solidFill>
                  <a:srgbClr val="545454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b="0" i="0" baseline="0" dirty="0">
              <a:solidFill>
                <a:srgbClr val="545454">
                  <a:lumMod val="50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91697" y="3517556"/>
            <a:ext cx="6813894" cy="1783651"/>
          </a:xfrm>
        </p:spPr>
        <p:txBody>
          <a:bodyPr>
            <a:normAutofit/>
          </a:bodyPr>
          <a:lstStyle/>
          <a:p>
            <a:pPr marL="0" indent="0" algn="l">
              <a:spcBef>
                <a:spcPts val="0"/>
              </a:spcBef>
              <a:buNone/>
            </a:pPr>
            <a:r>
              <a:rPr lang="ru-RU" sz="2000" dirty="0" smtClean="0"/>
              <a:t>Авторы проекта:</a:t>
            </a:r>
          </a:p>
          <a:p>
            <a:pPr marL="0" indent="0" algn="l">
              <a:spcBef>
                <a:spcPts val="0"/>
              </a:spcBef>
              <a:buNone/>
            </a:pPr>
            <a:r>
              <a:rPr lang="ru-RU" sz="2000" b="0" i="0" dirty="0" smtClean="0"/>
              <a:t>Давлетшина Ангелина, Валишева Аделя.</a:t>
            </a:r>
          </a:p>
          <a:p>
            <a:pPr marL="0" indent="0" algn="l">
              <a:spcBef>
                <a:spcPts val="0"/>
              </a:spcBef>
              <a:buNone/>
            </a:pPr>
            <a:r>
              <a:rPr lang="ru-RU" sz="2000" dirty="0" smtClean="0"/>
              <a:t>Руководитель:</a:t>
            </a:r>
          </a:p>
          <a:p>
            <a:pPr marL="0" indent="0" algn="l">
              <a:spcBef>
                <a:spcPts val="0"/>
              </a:spcBef>
              <a:buNone/>
            </a:pPr>
            <a:r>
              <a:rPr lang="ru-RU" sz="2000" b="0" i="0" dirty="0" smtClean="0"/>
              <a:t>Павлова Екатерина Викторовна.</a:t>
            </a:r>
          </a:p>
        </p:txBody>
      </p:sp>
    </p:spTree>
    <p:extLst>
      <p:ext uri="{BB962C8B-B14F-4D97-AF65-F5344CB8AC3E}">
        <p14:creationId xmlns:p14="http://schemas.microsoft.com/office/powerpoint/2010/main" val="4025013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24762" y="1591072"/>
            <a:ext cx="3717487" cy="1371600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История двухэтажного автобуса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55825" y="979048"/>
            <a:ext cx="6163764" cy="4893735"/>
          </a:xfrm>
        </p:spPr>
        <p:txBody>
          <a:bodyPr/>
          <a:lstStyle/>
          <a:p>
            <a:pPr marL="0" indent="0">
              <a:buNone/>
            </a:pPr>
            <a:r>
              <a:rPr lang="ru-RU" b="1" dirty="0"/>
              <a:t>1956—2005 </a:t>
            </a:r>
            <a:r>
              <a:rPr lang="ru-RU" b="1" dirty="0" smtClean="0"/>
              <a:t>годы</a:t>
            </a:r>
          </a:p>
          <a:p>
            <a:pPr marL="0" indent="0">
              <a:buNone/>
            </a:pPr>
            <a:endParaRPr lang="ru-RU" b="1" dirty="0"/>
          </a:p>
          <a:p>
            <a:pPr marL="0" indent="0">
              <a:buNone/>
            </a:pPr>
            <a:endParaRPr lang="ru-RU" b="1" dirty="0" smtClean="0"/>
          </a:p>
          <a:p>
            <a:pPr marL="0" indent="0">
              <a:buNone/>
            </a:pPr>
            <a:endParaRPr lang="ru-RU" b="1" dirty="0"/>
          </a:p>
          <a:p>
            <a:pPr marL="0" indent="0">
              <a:buNone/>
            </a:pPr>
            <a:endParaRPr lang="ru-RU" b="1" dirty="0" smtClean="0"/>
          </a:p>
          <a:p>
            <a:pPr marL="0" indent="0">
              <a:buNone/>
            </a:pPr>
            <a:endParaRPr lang="ru-RU" b="1" dirty="0"/>
          </a:p>
          <a:p>
            <a:pPr marL="0" indent="0">
              <a:buNone/>
            </a:pPr>
            <a:endParaRPr lang="ru-RU" b="1" dirty="0" smtClean="0"/>
          </a:p>
          <a:p>
            <a:pPr marL="0" indent="0">
              <a:buNone/>
            </a:pPr>
            <a:endParaRPr lang="ru-RU" b="1" dirty="0"/>
          </a:p>
          <a:p>
            <a:pPr marL="0" indent="0">
              <a:buNone/>
            </a:pPr>
            <a:endParaRPr lang="ru-RU" b="1" dirty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Омнибус.</a:t>
            </a: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http://polzam.ru/images/history/93/2/2/2.07_%D0%9E%D0%BC%D0%BD%D0%B8%D0%B1%D1%83%D1%81_001.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5820" y="3573016"/>
            <a:ext cx="4266069" cy="24648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8147850" y="1809585"/>
            <a:ext cx="304102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000000"/>
                </a:solidFill>
                <a:latin typeface="Arial" panose="020B0604020202020204" pitchFamily="34" charset="0"/>
              </a:rPr>
              <a:t>Современные </a:t>
            </a:r>
            <a:r>
              <a:rPr lang="ru-RU" b="1" dirty="0" smtClean="0">
                <a:solidFill>
                  <a:srgbClr val="000000"/>
                </a:solidFill>
                <a:latin typeface="Arial" panose="020B0604020202020204" pitchFamily="34" charset="0"/>
              </a:rPr>
              <a:t>автобусы </a:t>
            </a:r>
          </a:p>
          <a:p>
            <a:r>
              <a:rPr lang="ru-RU" b="1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ru-RU" b="1" i="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          Даблдекер</a:t>
            </a:r>
            <a:endParaRPr lang="ru-RU" b="1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6" name="Picture 2" descr="NBfL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50596" y="3624499"/>
            <a:ext cx="3547809" cy="2378141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7" name="Picture 4" descr="http://upload.wikimedia.org/wikipedia/commons/6/6a/Routemasters_on_London_Wall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21916" y="1268760"/>
            <a:ext cx="3125934" cy="2578896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406949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Опрос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8" name="Объект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77761765"/>
              </p:ext>
            </p:extLst>
          </p:nvPr>
        </p:nvGraphicFramePr>
        <p:xfrm>
          <a:off x="5416550" y="982663"/>
          <a:ext cx="5468938" cy="48926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ходу исследования мы должны были решить задачу.</a:t>
            </a:r>
            <a:r>
              <a:rPr lang="ru-RU" sz="1400" dirty="0"/>
              <a:t>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Нужно было выяснить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характеристику современного двухэтажного транспорта.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 мы решили провести опрос. Что насчет этого думают школьники. </a:t>
            </a: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Итоги опроса можно рассмотреть в круговой диаграмме. 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8470676" y="2708920"/>
            <a:ext cx="1492140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srgbClr val="222222"/>
                </a:solidFill>
                <a:latin typeface="Arial" panose="020B0604020202020204" pitchFamily="34" charset="0"/>
              </a:rPr>
              <a:t> </a:t>
            </a:r>
            <a:r>
              <a:rPr lang="ru-RU" sz="1200" dirty="0" smtClean="0">
                <a:solidFill>
                  <a:srgbClr val="222222"/>
                </a:solidFill>
                <a:latin typeface="Arial" panose="020B0604020202020204" pitchFamily="34" charset="0"/>
              </a:rPr>
              <a:t>Повышенная</a:t>
            </a:r>
          </a:p>
          <a:p>
            <a:r>
              <a:rPr lang="ru-RU" sz="1200" dirty="0" smtClean="0">
                <a:solidFill>
                  <a:srgbClr val="222222"/>
                </a:solidFill>
                <a:latin typeface="Arial" panose="020B0604020202020204" pitchFamily="34" charset="0"/>
              </a:rPr>
              <a:t> вместительность </a:t>
            </a:r>
            <a:endParaRPr lang="ru-RU" sz="1200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5806380" y="3031065"/>
            <a:ext cx="214751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srgbClr val="222222"/>
                </a:solidFill>
                <a:latin typeface="Arial" panose="020B0604020202020204" pitchFamily="34" charset="0"/>
              </a:rPr>
              <a:t> </a:t>
            </a:r>
            <a:r>
              <a:rPr lang="ru-RU" sz="1400" dirty="0" smtClean="0">
                <a:solidFill>
                  <a:srgbClr val="222222"/>
                </a:solidFill>
                <a:latin typeface="Arial" panose="020B0604020202020204" pitchFamily="34" charset="0"/>
                <a:cs typeface="Aharoni" panose="02010803020104030203" pitchFamily="2" charset="-79"/>
              </a:rPr>
              <a:t>Привлечение туристов</a:t>
            </a:r>
          </a:p>
          <a:p>
            <a:r>
              <a:rPr lang="ru-RU" sz="1400" dirty="0" smtClean="0">
                <a:solidFill>
                  <a:srgbClr val="222222"/>
                </a:solidFill>
                <a:latin typeface="Arial" panose="020B0604020202020204" pitchFamily="34" charset="0"/>
                <a:cs typeface="Aharoni" panose="02010803020104030203" pitchFamily="2" charset="-79"/>
              </a:rPr>
              <a:t> неординарностью </a:t>
            </a:r>
            <a:endParaRPr lang="ru-RU" sz="1400" dirty="0">
              <a:cs typeface="Aharoni" panose="02010803020104030203" pitchFamily="2" charset="-79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8039821" y="3789040"/>
            <a:ext cx="180895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srgbClr val="222222"/>
                </a:solidFill>
                <a:latin typeface="Arial" panose="020B0604020202020204" pitchFamily="34" charset="0"/>
              </a:rPr>
              <a:t> </a:t>
            </a:r>
            <a:r>
              <a:rPr lang="ru-RU" sz="1400" dirty="0" smtClean="0">
                <a:solidFill>
                  <a:srgbClr val="222222"/>
                </a:solidFill>
                <a:latin typeface="Arial" panose="020B0604020202020204" pitchFamily="34" charset="0"/>
                <a:cs typeface="Aharoni" panose="02010803020104030203" pitchFamily="2" charset="-79"/>
              </a:rPr>
              <a:t>Комфорт во время</a:t>
            </a:r>
          </a:p>
          <a:p>
            <a:r>
              <a:rPr lang="ru-RU" sz="1400" dirty="0" smtClean="0">
                <a:solidFill>
                  <a:srgbClr val="222222"/>
                </a:solidFill>
                <a:latin typeface="Arial" panose="020B0604020202020204" pitchFamily="34" charset="0"/>
                <a:cs typeface="Aharoni" panose="02010803020104030203" pitchFamily="2" charset="-79"/>
              </a:rPr>
              <a:t> поездки</a:t>
            </a:r>
            <a:endParaRPr lang="ru-RU" sz="1400" dirty="0"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2483005423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Фото отчет. Как мы провели опрос.</a:t>
            </a:r>
            <a:endParaRPr lang="ru-RU" dirty="0"/>
          </a:p>
        </p:txBody>
      </p:sp>
      <p:pic>
        <p:nvPicPr>
          <p:cNvPr id="1026" name="Picture 2" descr="https://pp.userapi.com/c836236/v836236304/343da/UO4SMlowPK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09836" y="2636912"/>
            <a:ext cx="4559152" cy="34193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pp.userapi.com/c836236/v836236304/343d1/vsApwP1qHwQ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82444" y="2630734"/>
            <a:ext cx="4415137" cy="33113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02170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Интервью.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Екатерина Викторовна.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-Как вы думаете в чем минус двухпалубного транспорта?</a:t>
            </a:r>
          </a:p>
          <a:p>
            <a:r>
              <a:rPr lang="ru-RU" dirty="0" smtClean="0"/>
              <a:t>Е.В- Что людям с ограниченными возможностями будет трудно подниматься на второй этаж, с которого открывается лучший вид. </a:t>
            </a:r>
          </a:p>
          <a:p>
            <a:r>
              <a:rPr lang="ru-RU" dirty="0" smtClean="0"/>
              <a:t>Так же люди которые боятся высоты не смогут насладиться видом со второго этажа.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 smtClean="0"/>
              <a:t>Дина Файзулловна. 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ru-RU" dirty="0" smtClean="0"/>
              <a:t>-Как вы думаете в чем минус двух палубного транспорта?</a:t>
            </a:r>
          </a:p>
          <a:p>
            <a:r>
              <a:rPr lang="ru-RU" dirty="0" smtClean="0"/>
              <a:t>Д.Ф- Проблематично подниматься на второй этаж.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0541638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Интервью.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Наш ответ: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/>
              <a:t> Главная проблема такого транспорта заключается в его высоте и не способности преодолеть значительные преграды, такие как мосты и сервисные кабели. Это вызывает потребность в серьезном планировании маршрута или полном переоснащении магистралей.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 smtClean="0"/>
              <a:t>Фото</a:t>
            </a:r>
            <a:endParaRPr lang="ru-RU" dirty="0"/>
          </a:p>
        </p:txBody>
      </p:sp>
      <p:pic>
        <p:nvPicPr>
          <p:cNvPr id="8" name="Picture 2" descr="https://pp.userapi.com/c836236/v836236304/34411/6B5SEOWBi9w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62700" y="2420888"/>
            <a:ext cx="3763182" cy="376318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4718846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790156" y="764704"/>
            <a:ext cx="40336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srgbClr val="222222"/>
                </a:solidFill>
                <a:latin typeface="Arial" panose="020B0604020202020204" pitchFamily="34" charset="0"/>
              </a:rPr>
              <a:t> </a:t>
            </a:r>
            <a:r>
              <a:rPr lang="ru-RU" dirty="0" smtClean="0">
                <a:solidFill>
                  <a:srgbClr val="222222"/>
                </a:solidFill>
                <a:latin typeface="Arial" panose="020B0604020202020204" pitchFamily="34" charset="0"/>
              </a:rPr>
              <a:t>Фотографии-по созданию проекта.</a:t>
            </a:r>
            <a:endParaRPr lang="ru-RU" dirty="0"/>
          </a:p>
        </p:txBody>
      </p:sp>
      <p:pic>
        <p:nvPicPr>
          <p:cNvPr id="1026" name="Picture 2" descr="https://pp.userapi.com/c637620/v637620034/45d1a/WfUyaAJAhXo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5820" y="3429000"/>
            <a:ext cx="3552295" cy="266422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pp.userapi.com/c637620/v637620034/45d23/cMBc8XnUoGk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26660" y="764704"/>
            <a:ext cx="3182963" cy="238722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s://pp.userapi.com/c637620/v637620034/45d31/AERbzL9eFIo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82244" y="1244757"/>
            <a:ext cx="3384376" cy="4512501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s://pp.userapi.com/c637620/v637620034/45d3b/ddXq49CVRck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830716" y="3151927"/>
            <a:ext cx="2267236" cy="3022981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http://photo.allindonews.com/picture/media-cache-ak0.pinimg.com/236x/63/65/69/6365697dbd786116eb9e86aba968aafc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4200" b="85400" l="4400" r="97300">
                        <a14:foregroundMark x1="51800" y1="15100" x2="51800" y2="15100"/>
                        <a14:foregroundMark x1="48100" y1="17600" x2="48100" y2="17600"/>
                        <a14:foregroundMark x1="27200" y1="16500" x2="27200" y2="16500"/>
                        <a14:foregroundMark x1="45800" y1="11600" x2="45800" y2="11600"/>
                        <a14:foregroundMark x1="5200" y1="45900" x2="4600" y2="45700"/>
                        <a14:foregroundMark x1="4400" y1="45700" x2="4400" y2="45700"/>
                        <a14:foregroundMark x1="59000" y1="44500" x2="59000" y2="44500"/>
                        <a14:foregroundMark x1="57000" y1="41700" x2="57000" y2="41700"/>
                        <a14:foregroundMark x1="55000" y1="33900" x2="55000" y2="33900"/>
                        <a14:foregroundMark x1="53600" y1="29100" x2="53600" y2="29100"/>
                        <a14:foregroundMark x1="53800" y1="29100" x2="53800" y2="29100"/>
                        <a14:foregroundMark x1="41300" y1="44500" x2="41300" y2="44500"/>
                        <a14:foregroundMark x1="44400" y1="33400" x2="44400" y2="33400"/>
                        <a14:foregroundMark x1="44700" y1="27900" x2="44700" y2="27900"/>
                        <a14:backgroundMark x1="8100" y1="7100" x2="8100" y2="71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7805" y="764704"/>
            <a:ext cx="2880319" cy="28803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094099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862164" y="764704"/>
            <a:ext cx="34898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rgbClr val="222222"/>
                </a:solidFill>
                <a:latin typeface="Arial" panose="020B0604020202020204" pitchFamily="34" charset="0"/>
              </a:rPr>
              <a:t>Фотографии плаката и макета-</a:t>
            </a:r>
            <a:endParaRPr lang="ru-RU" dirty="0"/>
          </a:p>
        </p:txBody>
      </p:sp>
      <p:pic>
        <p:nvPicPr>
          <p:cNvPr id="1026" name="Picture 2" descr="https://pp.userapi.com/c836239/v836239304/3c303/96ekPZa2gJg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81844" y="1988840"/>
            <a:ext cx="3783494" cy="28376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pp.userapi.com/c836239/v836239304/3c30d/xJZbC2mntKI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82444" y="1988840"/>
            <a:ext cx="4017405" cy="30130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87776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Заключение.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effectLst>
                  <a:innerShdw blurRad="114300">
                    <a:prstClr val="black"/>
                  </a:innerShdw>
                </a:effectLst>
              </a:rPr>
              <a:t>Спасибо за внимание. </a:t>
            </a:r>
            <a:r>
              <a:rPr lang="en-US" dirty="0" smtClean="0">
                <a:effectLst>
                  <a:innerShdw blurRad="114300">
                    <a:prstClr val="black"/>
                  </a:innerShdw>
                </a:effectLst>
              </a:rPr>
              <a:t>The end.</a:t>
            </a:r>
            <a:endParaRPr lang="ru-RU" dirty="0" smtClean="0">
              <a:effectLst>
                <a:innerShdw blurRad="114300">
                  <a:prstClr val="black"/>
                </a:innerShdw>
              </a:effectLst>
            </a:endParaRPr>
          </a:p>
          <a:p>
            <a:endParaRPr lang="ru-RU" dirty="0">
              <a:effectLst>
                <a:innerShdw blurRad="114300">
                  <a:prstClr val="black"/>
                </a:innerShdw>
              </a:effectLst>
            </a:endParaRPr>
          </a:p>
          <a:p>
            <a:endParaRPr lang="ru-RU" dirty="0" smtClean="0">
              <a:effectLst>
                <a:innerShdw blurRad="114300">
                  <a:prstClr val="black"/>
                </a:innerShdw>
              </a:effectLst>
            </a:endParaRPr>
          </a:p>
          <a:p>
            <a:endParaRPr lang="ru-RU" dirty="0">
              <a:effectLst>
                <a:innerShdw blurRad="114300">
                  <a:prstClr val="black"/>
                </a:innerShdw>
              </a:effectLst>
            </a:endParaRPr>
          </a:p>
          <a:p>
            <a:endParaRPr lang="ru-RU" dirty="0" smtClean="0">
              <a:effectLst>
                <a:innerShdw blurRad="114300">
                  <a:prstClr val="black"/>
                </a:innerShdw>
              </a:effectLst>
            </a:endParaRPr>
          </a:p>
          <a:p>
            <a:endParaRPr lang="ru-RU" dirty="0">
              <a:effectLst>
                <a:innerShdw blurRad="114300">
                  <a:prstClr val="black"/>
                </a:innerShdw>
              </a:effectLst>
            </a:endParaRPr>
          </a:p>
          <a:p>
            <a:endParaRPr lang="ru-RU" dirty="0" smtClean="0">
              <a:effectLst>
                <a:innerShdw blurRad="114300">
                  <a:prstClr val="black"/>
                </a:innerShdw>
              </a:effectLst>
            </a:endParaRPr>
          </a:p>
          <a:p>
            <a:endParaRPr lang="ru-RU" dirty="0">
              <a:effectLst>
                <a:innerShdw blurRad="114300">
                  <a:prstClr val="black"/>
                </a:innerShdw>
              </a:effectLst>
            </a:endParaRPr>
          </a:p>
          <a:p>
            <a:endParaRPr lang="ru-RU" dirty="0">
              <a:effectLst>
                <a:innerShdw blurRad="114300">
                  <a:prstClr val="black"/>
                </a:innerShdw>
              </a:effectLst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293474" y="3031064"/>
            <a:ext cx="3717487" cy="3062231"/>
          </a:xfrm>
        </p:spPr>
        <p:txBody>
          <a:bodyPr>
            <a:noAutofit/>
          </a:bodyPr>
          <a:lstStyle/>
          <a:p>
            <a:r>
              <a:rPr lang="ru-RU" sz="1800" dirty="0"/>
              <a:t>В связи с тем, что в нашей стране двухпалубные автобусы большая редкость </a:t>
            </a:r>
            <a:r>
              <a:rPr lang="ru-RU" sz="1800" dirty="0" smtClean="0"/>
              <a:t>и поэтому </a:t>
            </a:r>
            <a:r>
              <a:rPr lang="ru-RU" sz="1800" dirty="0"/>
              <a:t>используются они только в туристических целях.</a:t>
            </a:r>
          </a:p>
          <a:p>
            <a:r>
              <a:rPr lang="ru-RU" sz="1800" dirty="0"/>
              <a:t>Мы считаем, что наша работа будет интересной и полезной темой для урока. Этот проект поможет учешемся расширить кругозор и занимательно провести </a:t>
            </a:r>
            <a:r>
              <a:rPr lang="ru-RU" sz="1800" dirty="0" smtClean="0"/>
              <a:t>время.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6" name="Picture 4" descr="http://daypic.ru/wp-content/uploads/2011/12/Clipboard01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06380" y="1628800"/>
            <a:ext cx="4678905" cy="43348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26992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rganic" id="{28CDC826-8792-45C0-861B-85EB3ADEDA33}" vid="{7DAC20F1-423D-49E2-BD0B-50532748BAD0}"/>
    </a:ext>
  </a:extLst>
</a:theme>
</file>

<file path=ppt/theme/theme2.xml><?xml version="1.0" encoding="utf-8"?>
<a:theme xmlns:a="http://schemas.openxmlformats.org/drawingml/2006/main" name="Office Theme">
  <a:themeElements>
    <a:clrScheme name="Continental_16x9">
      <a:dk1>
        <a:srgbClr val="545454"/>
      </a:dk1>
      <a:lt1>
        <a:sysClr val="window" lastClr="FFFFFF"/>
      </a:lt1>
      <a:dk2>
        <a:srgbClr val="000000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Continental_16x9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miter lim="800000"/>
        </a:ln>
        <a:ln w="25400" cap="flat" cmpd="sng" algn="ctr">
          <a:solidFill>
            <a:schemeClr val="phClr"/>
          </a:solidFill>
          <a:miter lim="800000"/>
        </a:ln>
        <a:ln w="38100" cap="flat" cmpd="sng" algn="ctr">
          <a:solidFill>
            <a:schemeClr val="phClr"/>
          </a:solidFill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Continental_16x9">
      <a:dk1>
        <a:srgbClr val="545454"/>
      </a:dk1>
      <a:lt1>
        <a:sysClr val="window" lastClr="FFFFFF"/>
      </a:lt1>
      <a:dk2>
        <a:srgbClr val="000000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Continental_16x9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miter lim="800000"/>
        </a:ln>
        <a:ln w="25400" cap="flat" cmpd="sng" algn="ctr">
          <a:solidFill>
            <a:schemeClr val="phClr"/>
          </a:solidFill>
          <a:miter lim="800000"/>
        </a:ln>
        <a:ln w="38100" cap="flat" cmpd="sng" algn="ctr">
          <a:solidFill>
            <a:schemeClr val="phClr"/>
          </a:solidFill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370CD11E-D00E-4D87-BB88-F5D221E5EB3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0</TotalTime>
  <Words>211</Words>
  <Application>Microsoft Office PowerPoint</Application>
  <PresentationFormat>Произвольный</PresentationFormat>
  <Paragraphs>52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Натуральные материалы</vt:lpstr>
      <vt:lpstr>   Групповой учебный проект по Английскому языку. Тема: История Английского автобуса. </vt:lpstr>
      <vt:lpstr>История двухэтажного автобуса</vt:lpstr>
      <vt:lpstr>Опрос</vt:lpstr>
      <vt:lpstr>Фото отчет. Как мы провели опрос.</vt:lpstr>
      <vt:lpstr>Интервью.</vt:lpstr>
      <vt:lpstr>Интервью.</vt:lpstr>
      <vt:lpstr>Презентация PowerPoint</vt:lpstr>
      <vt:lpstr>Презентация PowerPoint</vt:lpstr>
      <vt:lpstr>Заключение.</vt:lpstr>
    </vt:vector>
  </TitlesOfParts>
  <Manager/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2017-04-22T10:34:48Z</dcterms:created>
  <dcterms:modified xsi:type="dcterms:W3CDTF">2017-06-07T19:54:34Z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TC028048679991</vt:lpwstr>
  </property>
</Properties>
</file>