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1018"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одзаголовок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22.05.2017</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7" name="Прямая соединительная линия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Овал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Овал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Номер слайда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25C68B6-61C2-468F-89AB-4B9F7531AA68}" type="slidenum">
              <a:rPr lang="ru-RU" smtClean="0"/>
              <a:pPr/>
              <a:t>‹#›</a:t>
            </a:fld>
            <a:endParaRPr lang="ru-RU"/>
          </a:p>
        </p:txBody>
      </p:sp>
      <p:sp>
        <p:nvSpPr>
          <p:cNvPr id="8" name="Заголовок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2"/>
      </p:bgRef>
    </p:bg>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Прямая соединительная линия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Овал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6915912" y="3009901"/>
            <a:ext cx="457200" cy="441325"/>
          </a:xfrm>
        </p:spPr>
        <p:txBody>
          <a:bodyPr/>
          <a:lstStyle/>
          <a:p>
            <a:fld id="{725C68B6-61C2-468F-89AB-4B9F7531AA68}" type="slidenum">
              <a:rPr lang="ru-RU" smtClean="0"/>
              <a:pPr/>
              <a:t>‹#›</a:t>
            </a:fld>
            <a:endParaRPr lang="ru-RU"/>
          </a:p>
        </p:txBody>
      </p:sp>
      <p:sp>
        <p:nvSpPr>
          <p:cNvPr id="3" name="Вертикальный текст 2"/>
          <p:cNvSpPr>
            <a:spLocks noGrp="1"/>
          </p:cNvSpPr>
          <p:nvPr>
            <p:ph type="body" orient="vert" idx="1"/>
          </p:nvPr>
        </p:nvSpPr>
        <p:spPr>
          <a:xfrm>
            <a:off x="304800" y="304800"/>
            <a:ext cx="6553200" cy="5821366"/>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2" name="Вертикальный заголовок 1"/>
          <p:cNvSpPr>
            <a:spLocks noGrp="1"/>
          </p:cNvSpPr>
          <p:nvPr>
            <p:ph type="title" orient="vert"/>
          </p:nvPr>
        </p:nvSpPr>
        <p:spPr>
          <a:xfrm>
            <a:off x="7391400" y="304801"/>
            <a:ext cx="1447800" cy="5851525"/>
          </a:xfrm>
        </p:spPr>
        <p:txBody>
          <a:bodyPr vert="eaVert"/>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3">
                    <a:shade val="75000"/>
                  </a:schemeClr>
                </a:solidFill>
              </a:defRPr>
            </a:lvl1p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4361688" y="1026372"/>
            <a:ext cx="457200" cy="441325"/>
          </a:xfrm>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301752" y="1527048"/>
            <a:ext cx="850392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3" name="Прямоугольник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Прямоугольник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Нижний колонтитул 4"/>
          <p:cNvSpPr>
            <a:spLocks noGrp="1"/>
          </p:cNvSpPr>
          <p:nvPr>
            <p:ph type="ftr" sz="quarter" idx="11"/>
          </p:nvPr>
        </p:nvSpPr>
        <p:spPr/>
        <p:txBody>
          <a:bodyPr/>
          <a:lstStyle/>
          <a:p>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22.05.2017</a:t>
            </a:fld>
            <a:endParaRPr lang="ru-RU"/>
          </a:p>
        </p:txBody>
      </p:sp>
      <p:sp>
        <p:nvSpPr>
          <p:cNvPr id="8" name="Прямая соединительная линия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Овал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25C68B6-61C2-468F-89AB-4B9F7531AA68}" type="slidenum">
              <a:rPr lang="ru-RU" smtClean="0"/>
              <a:pPr/>
              <a:t>‹#›</a:t>
            </a:fld>
            <a:endParaRPr lang="ru-RU"/>
          </a:p>
        </p:txBody>
      </p:sp>
      <p:sp>
        <p:nvSpPr>
          <p:cNvPr id="2" name="Заголовок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758952"/>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a:xfrm>
            <a:off x="5791200" y="6409944"/>
            <a:ext cx="3044952" cy="365760"/>
          </a:xfrm>
        </p:spPr>
        <p:txBody>
          <a:bodyPr/>
          <a:lstStyle/>
          <a:p>
            <a:fld id="{5B106E36-FD25-4E2D-B0AA-010F637433A0}" type="datetimeFigureOut">
              <a:rPr lang="ru-RU" smtClean="0"/>
              <a:pPr/>
              <a:t>22.05.2017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ая соединительная линия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Содержимое 9"/>
          <p:cNvSpPr>
            <a:spLocks noGrp="1"/>
          </p:cNvSpPr>
          <p:nvPr>
            <p:ph sz="half" idx="1"/>
          </p:nvPr>
        </p:nvSpPr>
        <p:spPr>
          <a:xfrm>
            <a:off x="301752"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Содержимое 11"/>
          <p:cNvSpPr>
            <a:spLocks noGrp="1"/>
          </p:cNvSpPr>
          <p:nvPr>
            <p:ph sz="half" idx="2"/>
          </p:nvPr>
        </p:nvSpPr>
        <p:spPr>
          <a:xfrm>
            <a:off x="4800600"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1">
        <a:schemeClr val="bg2"/>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Прямоугольник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Прямоугольник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Прямоугольник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22.05.2017</a:t>
            </a:fld>
            <a:endParaRPr lang="ru-RU"/>
          </a:p>
        </p:txBody>
      </p:sp>
      <p:sp>
        <p:nvSpPr>
          <p:cNvPr id="8" name="Нижний колонтитул 7"/>
          <p:cNvSpPr>
            <a:spLocks noGrp="1"/>
          </p:cNvSpPr>
          <p:nvPr>
            <p:ph type="ftr" sz="quarter" idx="11"/>
          </p:nvPr>
        </p:nvSpPr>
        <p:spPr>
          <a:xfrm>
            <a:off x="304800" y="6409944"/>
            <a:ext cx="3581400" cy="365760"/>
          </a:xfrm>
        </p:spPr>
        <p:txBody>
          <a:bodyPr/>
          <a:lstStyle/>
          <a:p>
            <a:endParaRPr lang="ru-RU"/>
          </a:p>
        </p:txBody>
      </p:sp>
      <p:sp>
        <p:nvSpPr>
          <p:cNvPr id="15" name="Прямая соединительная линия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Содержимое 23"/>
          <p:cNvSpPr>
            <a:spLocks noGrp="1"/>
          </p:cNvSpPr>
          <p:nvPr>
            <p:ph sz="quarter" idx="2"/>
          </p:nvPr>
        </p:nvSpPr>
        <p:spPr>
          <a:xfrm>
            <a:off x="301752" y="2471383"/>
            <a:ext cx="4041648" cy="3818404"/>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Содержимое 25"/>
          <p:cNvSpPr>
            <a:spLocks noGrp="1"/>
          </p:cNvSpPr>
          <p:nvPr>
            <p:ph sz="quarter" idx="4"/>
          </p:nvPr>
        </p:nvSpPr>
        <p:spPr>
          <a:xfrm>
            <a:off x="4800600" y="2471383"/>
            <a:ext cx="4038600" cy="382219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Овал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Овал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Номер слайда 8"/>
          <p:cNvSpPr>
            <a:spLocks noGrp="1"/>
          </p:cNvSpPr>
          <p:nvPr>
            <p:ph type="sldNum" sz="quarter" idx="12"/>
          </p:nvPr>
        </p:nvSpPr>
        <p:spPr>
          <a:xfrm>
            <a:off x="4343400" y="1042416"/>
            <a:ext cx="457200" cy="441325"/>
          </a:xfrm>
        </p:spPr>
        <p:txBody>
          <a:bodyPr/>
          <a:lstStyle>
            <a:lvl1pPr algn="ctr">
              <a:defRPr/>
            </a:lvl1pPr>
          </a:lstStyle>
          <a:p>
            <a:fld id="{725C68B6-61C2-468F-89AB-4B9F7531AA68}" type="slidenum">
              <a:rPr lang="ru-RU" smtClean="0"/>
              <a:pPr/>
              <a:t>‹#›</a:t>
            </a:fld>
            <a:endParaRPr lang="ru-RU"/>
          </a:p>
        </p:txBody>
      </p:sp>
      <p:sp>
        <p:nvSpPr>
          <p:cNvPr id="23" name="Заголовок 22"/>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22.05.2017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a:xfrm>
            <a:off x="4343400" y="1036020"/>
            <a:ext cx="457200" cy="441325"/>
          </a:xfrm>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Прямоугольник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Прямоугольник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Дата 1"/>
          <p:cNvSpPr>
            <a:spLocks noGrp="1"/>
          </p:cNvSpPr>
          <p:nvPr>
            <p:ph type="dt" sz="half" idx="10"/>
          </p:nvPr>
        </p:nvSpPr>
        <p:spPr/>
        <p:txBody>
          <a:bodyPr/>
          <a:lstStyle/>
          <a:p>
            <a:fld id="{5B106E36-FD25-4E2D-B0AA-010F637433A0}" type="datetimeFigureOut">
              <a:rPr lang="ru-RU" smtClean="0"/>
              <a:pPr/>
              <a:t>22.05.2017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9" name="Прямоугольник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Прямоугольник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оугольник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Прямая соединительная линия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Содержимое 19"/>
          <p:cNvSpPr>
            <a:spLocks noGrp="1"/>
          </p:cNvSpPr>
          <p:nvPr>
            <p:ph sz="quarter" idx="1"/>
          </p:nvPr>
        </p:nvSpPr>
        <p:spPr>
          <a:xfrm>
            <a:off x="3124200" y="685800"/>
            <a:ext cx="5638800" cy="5410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Овал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25C68B6-61C2-468F-89AB-4B9F7531AA68}" type="slidenum">
              <a:rPr lang="ru-RU" smtClean="0"/>
              <a:pPr/>
              <a:t>‹#›</a:t>
            </a:fld>
            <a:endParaRPr lang="ru-RU"/>
          </a:p>
        </p:txBody>
      </p:sp>
      <p:sp>
        <p:nvSpPr>
          <p:cNvPr id="21" name="Прямоугольник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22.05.2017</a:t>
            </a:fld>
            <a:endParaRPr lang="ru-RU"/>
          </a:p>
        </p:txBody>
      </p:sp>
      <p:sp>
        <p:nvSpPr>
          <p:cNvPr id="6" name="Нижний колонтитул 5"/>
          <p:cNvSpPr>
            <a:spLocks noGrp="1"/>
          </p:cNvSpPr>
          <p:nvPr>
            <p:ph type="ftr" sz="quarter" idx="11"/>
          </p:nvPr>
        </p:nvSpPr>
        <p:spPr>
          <a:xfrm>
            <a:off x="301752" y="6410848"/>
            <a:ext cx="3383280" cy="365760"/>
          </a:xfrm>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1" name="Прямая соединительная линия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Прямоугольник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Прямоугольник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Овал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Овал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3000375" y="609600"/>
            <a:ext cx="5867400" cy="4267200"/>
          </a:xfrm>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22" name="Прямоугольник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a:xfrm>
            <a:off x="5788152" y="6404984"/>
            <a:ext cx="3044952" cy="365760"/>
          </a:xfrm>
        </p:spPr>
        <p:txBody>
          <a:bodyPr/>
          <a:lstStyle/>
          <a:p>
            <a:fld id="{5B106E36-FD25-4E2D-B0AA-010F637433A0}" type="datetimeFigureOut">
              <a:rPr lang="ru-RU" smtClean="0"/>
              <a:pPr/>
              <a:t>22.05.2017</a:t>
            </a:fld>
            <a:endParaRPr lang="ru-RU"/>
          </a:p>
        </p:txBody>
      </p:sp>
      <p:sp>
        <p:nvSpPr>
          <p:cNvPr id="6" name="Нижний колонтитул 5"/>
          <p:cNvSpPr>
            <a:spLocks noGrp="1"/>
          </p:cNvSpPr>
          <p:nvPr>
            <p:ph type="ftr" sz="quarter" idx="11"/>
          </p:nvPr>
        </p:nvSpPr>
        <p:spPr>
          <a:xfrm>
            <a:off x="301752" y="6410848"/>
            <a:ext cx="3584448" cy="365760"/>
          </a:xfrm>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Дата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B106E36-FD25-4E2D-B0AA-010F637433A0}" type="datetimeFigureOut">
              <a:rPr lang="ru-RU" smtClean="0"/>
              <a:pPr/>
              <a:t>22.05.2017</a:t>
            </a:fld>
            <a:endParaRPr lang="ru-RU"/>
          </a:p>
        </p:txBody>
      </p:sp>
      <p:sp>
        <p:nvSpPr>
          <p:cNvPr id="3" name="Нижний колонтитул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ru-RU"/>
          </a:p>
        </p:txBody>
      </p:sp>
      <p:sp>
        <p:nvSpPr>
          <p:cNvPr id="8" name="Прямоугольник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Прямая соединительная линия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Овал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25C68B6-61C2-468F-89AB-4B9F7531AA68}" type="slidenum">
              <a:rPr lang="ru-RU" smtClean="0"/>
              <a:pPr/>
              <a:t>‹#›</a:t>
            </a:fld>
            <a:endParaRPr lang="ru-RU"/>
          </a:p>
        </p:txBody>
      </p:sp>
      <p:sp>
        <p:nvSpPr>
          <p:cNvPr id="22" name="Заголовок 21"/>
          <p:cNvSpPr>
            <a:spLocks noGrp="1"/>
          </p:cNvSpPr>
          <p:nvPr>
            <p:ph type="title"/>
          </p:nvPr>
        </p:nvSpPr>
        <p:spPr>
          <a:xfrm>
            <a:off x="301752" y="228600"/>
            <a:ext cx="8534400" cy="758952"/>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russian-goldenring.ru/Sight.aspx?id=1041&amp;page=1" TargetMode="External"/><Relationship Id="rId2" Type="http://schemas.openxmlformats.org/officeDocument/2006/relationships/hyperlink" Target="https://ru.wikipedia.org/wiki/%D0%92%D0%BE%D0%B7%D0%BD%D0%B5%D1%81%D0%B5%D0%BD%D1%81%D0%BA%D0%B8%D0%B9_%D1%81%D0%BE%D0%B1%D0%BE%D1%80_(%D0%95%D0%BB%D0%B5%D1%86)" TargetMode="External"/><Relationship Id="rId1" Type="http://schemas.openxmlformats.org/officeDocument/2006/relationships/slideLayout" Target="../slideLayouts/slideLayout2.xml"/><Relationship Id="rId4" Type="http://schemas.openxmlformats.org/officeDocument/2006/relationships/hyperlink" Target="http://www.openarium.ru/%D0%A0%D0%BE%D1%81%D1%81%D0%B8%D1%8F/%D0%95%D0%BB%D0%B5%D1%86/%D0%94%D0%BE%D1%81%D1%82%D0%BE%D0%BF%D1%80%D0%B8%D0%BC%D0%B5%D1%87%D0%B0%D1%82%D0%B5%D0%BB%D1%8C%D0%BD%D0%BE%D1%81%D1%82%D0%B8/"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267744" y="4293096"/>
            <a:ext cx="6400800" cy="1752600"/>
          </a:xfrm>
        </p:spPr>
        <p:txBody>
          <a:bodyPr>
            <a:normAutofit lnSpcReduction="10000"/>
          </a:bodyPr>
          <a:lstStyle/>
          <a:p>
            <a:pPr algn="r"/>
            <a:r>
              <a:rPr lang="en-US" sz="2400" dirty="0" smtClean="0"/>
              <a:t>Has </a:t>
            </a:r>
            <a:r>
              <a:rPr lang="en-US" sz="2400" dirty="0" err="1" smtClean="0"/>
              <a:t>Prapared</a:t>
            </a:r>
            <a:endParaRPr lang="en-US" sz="2400" dirty="0" smtClean="0"/>
          </a:p>
          <a:p>
            <a:pPr algn="r"/>
            <a:r>
              <a:rPr lang="en-US" sz="2400" dirty="0" smtClean="0"/>
              <a:t>By the student</a:t>
            </a:r>
          </a:p>
          <a:p>
            <a:pPr algn="r"/>
            <a:r>
              <a:rPr lang="en-US" sz="2400" dirty="0" smtClean="0"/>
              <a:t> of the 10th </a:t>
            </a:r>
            <a:r>
              <a:rPr lang="en-US" sz="2400" dirty="0"/>
              <a:t>grade</a:t>
            </a:r>
            <a:endParaRPr lang="en-US" sz="2400" dirty="0" smtClean="0"/>
          </a:p>
          <a:p>
            <a:pPr algn="r"/>
            <a:r>
              <a:rPr lang="en-US" sz="2400" dirty="0" err="1" smtClean="0"/>
              <a:t>Ivannikova</a:t>
            </a:r>
            <a:r>
              <a:rPr lang="en-US" sz="2400" dirty="0" smtClean="0"/>
              <a:t> </a:t>
            </a:r>
            <a:r>
              <a:rPr lang="en-US" sz="2400" dirty="0" err="1" smtClean="0"/>
              <a:t>Alina</a:t>
            </a:r>
            <a:endParaRPr lang="ru-RU" sz="2400" dirty="0"/>
          </a:p>
        </p:txBody>
      </p:sp>
      <p:sp>
        <p:nvSpPr>
          <p:cNvPr id="2" name="Заголовок 1"/>
          <p:cNvSpPr>
            <a:spLocks noGrp="1"/>
          </p:cNvSpPr>
          <p:nvPr>
            <p:ph type="ctrTitle"/>
          </p:nvPr>
        </p:nvSpPr>
        <p:spPr>
          <a:xfrm>
            <a:off x="683568" y="404664"/>
            <a:ext cx="7846640" cy="1823864"/>
          </a:xfrm>
        </p:spPr>
        <p:txBody>
          <a:bodyPr>
            <a:normAutofit/>
          </a:bodyPr>
          <a:lstStyle/>
          <a:p>
            <a:r>
              <a:rPr lang="en-US" sz="6000" dirty="0" smtClean="0"/>
              <a:t>Project</a:t>
            </a:r>
            <a:r>
              <a:rPr lang="en-US" dirty="0" smtClean="0"/>
              <a:t/>
            </a:r>
            <a:br>
              <a:rPr lang="en-US" dirty="0" smtClean="0"/>
            </a:br>
            <a:r>
              <a:rPr lang="ru-RU" dirty="0" smtClean="0"/>
              <a:t>«</a:t>
            </a:r>
            <a:r>
              <a:rPr lang="en-US" dirty="0" smtClean="0"/>
              <a:t>Yelets</a:t>
            </a:r>
            <a:r>
              <a:rPr lang="ru-RU" dirty="0" smtClean="0"/>
              <a:t> </a:t>
            </a:r>
            <a:r>
              <a:rPr lang="en-US" dirty="0"/>
              <a:t>Attractions</a:t>
            </a:r>
            <a:r>
              <a:rPr lang="ru-RU" dirty="0" smtClean="0"/>
              <a:t>».</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Ascension Cathedral</a:t>
            </a:r>
            <a:endParaRPr lang="ru-RU" dirty="0"/>
          </a:p>
        </p:txBody>
      </p:sp>
      <p:pic>
        <p:nvPicPr>
          <p:cNvPr id="4" name="Содержимое 3" descr="Вознесенский_собор._Главный_храм_г.Ельца.jpg"/>
          <p:cNvPicPr>
            <a:picLocks noGrp="1" noChangeAspect="1"/>
          </p:cNvPicPr>
          <p:nvPr>
            <p:ph sz="quarter" idx="1"/>
          </p:nvPr>
        </p:nvPicPr>
        <p:blipFill>
          <a:blip r:embed="rId2" cstate="print"/>
          <a:stretch>
            <a:fillRect/>
          </a:stretch>
        </p:blipFill>
        <p:spPr>
          <a:xfrm>
            <a:off x="2411760" y="1628800"/>
            <a:ext cx="4176463" cy="4694976"/>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1" y="273050"/>
            <a:ext cx="2818656" cy="59606"/>
          </a:xfrm>
        </p:spPr>
        <p:txBody>
          <a:bodyPr>
            <a:normAutofit fontScale="90000"/>
          </a:bodyPr>
          <a:lstStyle/>
          <a:p>
            <a:endParaRPr lang="ru-RU" dirty="0"/>
          </a:p>
        </p:txBody>
      </p:sp>
      <p:sp>
        <p:nvSpPr>
          <p:cNvPr id="6" name="Текст 5"/>
          <p:cNvSpPr>
            <a:spLocks noGrp="1"/>
          </p:cNvSpPr>
          <p:nvPr>
            <p:ph type="body" idx="2"/>
          </p:nvPr>
        </p:nvSpPr>
        <p:spPr>
          <a:xfrm>
            <a:off x="467544" y="1484784"/>
            <a:ext cx="2362200" cy="4144963"/>
          </a:xfrm>
        </p:spPr>
        <p:txBody>
          <a:bodyPr>
            <a:normAutofit/>
          </a:bodyPr>
          <a:lstStyle/>
          <a:p>
            <a:r>
              <a:rPr lang="en-US" dirty="0" smtClean="0"/>
              <a:t/>
            </a:r>
            <a:br>
              <a:rPr lang="en-US" dirty="0" smtClean="0"/>
            </a:br>
            <a:r>
              <a:rPr lang="en-US" sz="2000" dirty="0" smtClean="0"/>
              <a:t>The Ascension Cathedral is located in the historical part of the city. The church was erected in 1889 on the site of an </a:t>
            </a:r>
            <a:r>
              <a:rPr lang="en-US" sz="2000" dirty="0" smtClean="0"/>
              <a:t>old </a:t>
            </a:r>
            <a:r>
              <a:rPr lang="en-US" sz="2000" dirty="0" smtClean="0"/>
              <a:t>building - the Cathedral of St. Nicholas the Wonderworker, dated 1745.</a:t>
            </a:r>
            <a:endParaRPr lang="ru-RU" sz="2000" dirty="0"/>
          </a:p>
        </p:txBody>
      </p:sp>
      <p:pic>
        <p:nvPicPr>
          <p:cNvPr id="7" name="Содержимое 6" descr="phphFDmVL_448_388-.jpg"/>
          <p:cNvPicPr>
            <a:picLocks noGrp="1" noChangeAspect="1"/>
          </p:cNvPicPr>
          <p:nvPr>
            <p:ph sz="quarter" idx="1"/>
          </p:nvPr>
        </p:nvPicPr>
        <p:blipFill>
          <a:blip r:embed="rId2" cstate="print"/>
          <a:stretch>
            <a:fillRect/>
          </a:stretch>
        </p:blipFill>
        <p:spPr>
          <a:xfrm>
            <a:off x="3810000" y="1543050"/>
            <a:ext cx="4267200" cy="369570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914400"/>
            <a:ext cx="1886744" cy="354360"/>
          </a:xfrm>
        </p:spPr>
        <p:txBody>
          <a:bodyPr/>
          <a:lstStyle/>
          <a:p>
            <a:endParaRPr lang="ru-RU" dirty="0"/>
          </a:p>
        </p:txBody>
      </p:sp>
      <p:sp>
        <p:nvSpPr>
          <p:cNvPr id="3" name="Текст 2"/>
          <p:cNvSpPr>
            <a:spLocks noGrp="1"/>
          </p:cNvSpPr>
          <p:nvPr>
            <p:ph type="body" idx="2"/>
          </p:nvPr>
        </p:nvSpPr>
        <p:spPr>
          <a:xfrm>
            <a:off x="381000" y="1484784"/>
            <a:ext cx="2462808" cy="4641379"/>
          </a:xfrm>
        </p:spPr>
        <p:txBody>
          <a:bodyPr>
            <a:normAutofit/>
          </a:bodyPr>
          <a:lstStyle/>
          <a:p>
            <a:r>
              <a:rPr lang="en-US" sz="1800" dirty="0" smtClean="0"/>
              <a:t/>
            </a:r>
            <a:br>
              <a:rPr lang="en-US" sz="1800" dirty="0" smtClean="0"/>
            </a:br>
            <a:r>
              <a:rPr lang="en-US" sz="1800" dirty="0" smtClean="0"/>
              <a:t>The cathedral was laid in 1845. The project was approved by Nicholas </a:t>
            </a:r>
            <a:r>
              <a:rPr lang="ru-RU" sz="1800" dirty="0" smtClean="0"/>
              <a:t>1</a:t>
            </a:r>
            <a:r>
              <a:rPr lang="en-US" sz="1800" dirty="0" smtClean="0"/>
              <a:t> himself, and the laying of the first stone was accompanied by the sound of bells of other churches. The construction lasted until 1890. The architecture of the temple has elements of eclectic style.</a:t>
            </a:r>
            <a:endParaRPr lang="ru-RU" sz="1800" dirty="0"/>
          </a:p>
        </p:txBody>
      </p:sp>
      <p:pic>
        <p:nvPicPr>
          <p:cNvPr id="5" name="Содержимое 4" descr="gallery_promo23248878.jpg"/>
          <p:cNvPicPr>
            <a:picLocks noGrp="1" noChangeAspect="1"/>
          </p:cNvPicPr>
          <p:nvPr>
            <p:ph sz="quarter" idx="1"/>
          </p:nvPr>
        </p:nvPicPr>
        <p:blipFill>
          <a:blip r:embed="rId2" cstate="print"/>
          <a:stretch>
            <a:fillRect/>
          </a:stretch>
        </p:blipFill>
        <p:spPr>
          <a:xfrm>
            <a:off x="3124200" y="1824566"/>
            <a:ext cx="5768280" cy="320460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914400"/>
            <a:ext cx="1526704" cy="282352"/>
          </a:xfrm>
        </p:spPr>
        <p:txBody>
          <a:bodyPr/>
          <a:lstStyle/>
          <a:p>
            <a:endParaRPr lang="ru-RU" dirty="0"/>
          </a:p>
        </p:txBody>
      </p:sp>
      <p:sp>
        <p:nvSpPr>
          <p:cNvPr id="3" name="Текст 2"/>
          <p:cNvSpPr>
            <a:spLocks noGrp="1"/>
          </p:cNvSpPr>
          <p:nvPr>
            <p:ph type="body" idx="2"/>
          </p:nvPr>
        </p:nvSpPr>
        <p:spPr>
          <a:xfrm>
            <a:off x="381000" y="1412776"/>
            <a:ext cx="2462808" cy="4896544"/>
          </a:xfrm>
        </p:spPr>
        <p:txBody>
          <a:bodyPr>
            <a:normAutofit lnSpcReduction="10000"/>
          </a:bodyPr>
          <a:lstStyle/>
          <a:p>
            <a:r>
              <a:rPr lang="en-US" dirty="0" smtClean="0"/>
              <a:t/>
            </a:r>
            <a:br>
              <a:rPr lang="en-US" dirty="0" smtClean="0"/>
            </a:br>
            <a:r>
              <a:rPr lang="en-US" sz="1800" dirty="0" smtClean="0"/>
              <a:t>The first draft of the cathedral was developed in 1824. </a:t>
            </a:r>
            <a:r>
              <a:rPr lang="en-US" sz="1800" dirty="0" smtClean="0"/>
              <a:t>The </a:t>
            </a:r>
            <a:r>
              <a:rPr lang="en-US" sz="1800" dirty="0" err="1"/>
              <a:t>a</a:t>
            </a:r>
            <a:r>
              <a:rPr lang="en-US" sz="1800" dirty="0" err="1" smtClean="0"/>
              <a:t>rchitector</a:t>
            </a:r>
            <a:r>
              <a:rPr lang="en-US" sz="1800" dirty="0" smtClean="0"/>
              <a:t> was Konstantin </a:t>
            </a:r>
            <a:r>
              <a:rPr lang="en-US" sz="1800" dirty="0" err="1" smtClean="0"/>
              <a:t>Andreevich</a:t>
            </a:r>
            <a:r>
              <a:rPr lang="en-US" sz="1800" dirty="0" smtClean="0"/>
              <a:t> Ton (1794-1881). </a:t>
            </a:r>
            <a:r>
              <a:rPr lang="en-US" sz="1800" dirty="0"/>
              <a:t>T</a:t>
            </a:r>
            <a:r>
              <a:rPr lang="en-US" sz="1800" dirty="0" smtClean="0"/>
              <a:t>he </a:t>
            </a:r>
            <a:r>
              <a:rPr lang="en-US" sz="1800" dirty="0" smtClean="0"/>
              <a:t>Grand Kremlin Palace, the Armory Chamber of the Moscow Kremlin, the station buildings in Moscow and St. Petersburg, the famous Cathedral of Christ the Savior in Moscow were </a:t>
            </a:r>
            <a:r>
              <a:rPr lang="en-US" sz="1800" dirty="0" smtClean="0"/>
              <a:t>also </a:t>
            </a:r>
            <a:r>
              <a:rPr lang="en-US" sz="1800" dirty="0" smtClean="0"/>
              <a:t>built by K</a:t>
            </a:r>
            <a:r>
              <a:rPr lang="en-US" sz="1800" dirty="0"/>
              <a:t>. Ton.</a:t>
            </a:r>
            <a:endParaRPr lang="ru-RU" dirty="0"/>
          </a:p>
        </p:txBody>
      </p:sp>
      <p:pic>
        <p:nvPicPr>
          <p:cNvPr id="5" name="Содержимое 4" descr="001_0_131c27_a76d98ce_XL.jpg"/>
          <p:cNvPicPr>
            <a:picLocks noGrp="1" noChangeAspect="1"/>
          </p:cNvPicPr>
          <p:nvPr>
            <p:ph sz="quarter" idx="1"/>
          </p:nvPr>
        </p:nvPicPr>
        <p:blipFill>
          <a:blip r:embed="rId2" cstate="print"/>
          <a:stretch>
            <a:fillRect/>
          </a:stretch>
        </p:blipFill>
        <p:spPr>
          <a:xfrm>
            <a:off x="3124200" y="1512474"/>
            <a:ext cx="5638800" cy="3756851"/>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620688"/>
            <a:ext cx="2362200" cy="990600"/>
          </a:xfrm>
        </p:spPr>
        <p:txBody>
          <a:bodyPr/>
          <a:lstStyle/>
          <a:p>
            <a:endParaRPr lang="ru-RU"/>
          </a:p>
        </p:txBody>
      </p:sp>
      <p:sp>
        <p:nvSpPr>
          <p:cNvPr id="3" name="Текст 2"/>
          <p:cNvSpPr>
            <a:spLocks noGrp="1"/>
          </p:cNvSpPr>
          <p:nvPr>
            <p:ph type="body" idx="2"/>
          </p:nvPr>
        </p:nvSpPr>
        <p:spPr>
          <a:xfrm>
            <a:off x="395536" y="1772816"/>
            <a:ext cx="2362200" cy="4144963"/>
          </a:xfrm>
        </p:spPr>
        <p:txBody>
          <a:bodyPr/>
          <a:lstStyle/>
          <a:p>
            <a:r>
              <a:rPr lang="en-US" dirty="0" smtClean="0"/>
              <a:t/>
            </a:r>
            <a:br>
              <a:rPr lang="en-US" dirty="0" smtClean="0"/>
            </a:br>
            <a:r>
              <a:rPr lang="en-US" sz="2000" dirty="0" smtClean="0"/>
              <a:t>The temple building is one of the most famous buildings of this kind in Russia. The height of this one-story building is 74 meters, including the cross. The length is 84 meters. The width is 34 meters.</a:t>
            </a:r>
            <a:endParaRPr lang="ru-RU" sz="2000" dirty="0"/>
          </a:p>
        </p:txBody>
      </p:sp>
      <p:pic>
        <p:nvPicPr>
          <p:cNvPr id="5" name="Содержимое 4" descr="106799.jpg"/>
          <p:cNvPicPr>
            <a:picLocks noGrp="1" noChangeAspect="1"/>
          </p:cNvPicPr>
          <p:nvPr>
            <p:ph sz="quarter" idx="1"/>
          </p:nvPr>
        </p:nvPicPr>
        <p:blipFill>
          <a:blip r:embed="rId2" cstate="print"/>
          <a:stretch>
            <a:fillRect/>
          </a:stretch>
        </p:blipFill>
        <p:spPr>
          <a:xfrm>
            <a:off x="3347864" y="1556792"/>
            <a:ext cx="5425194" cy="3616796"/>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Содержимое 7" descr="008.jpg"/>
          <p:cNvPicPr>
            <a:picLocks noGrp="1" noChangeAspect="1"/>
          </p:cNvPicPr>
          <p:nvPr>
            <p:ph sz="quarter" idx="4294967295"/>
          </p:nvPr>
        </p:nvPicPr>
        <p:blipFill>
          <a:blip r:embed="rId2" cstate="print"/>
          <a:stretch>
            <a:fillRect/>
          </a:stretch>
        </p:blipFill>
        <p:spPr>
          <a:xfrm>
            <a:off x="395536" y="260648"/>
            <a:ext cx="4537075" cy="3024188"/>
          </a:xfrm>
        </p:spPr>
      </p:pic>
      <p:pic>
        <p:nvPicPr>
          <p:cNvPr id="3074" name="Picture 2" descr="Похожее изображение"/>
          <p:cNvPicPr>
            <a:picLocks noChangeAspect="1" noChangeArrowheads="1"/>
          </p:cNvPicPr>
          <p:nvPr/>
        </p:nvPicPr>
        <p:blipFill>
          <a:blip r:embed="rId3" cstate="print"/>
          <a:srcRect/>
          <a:stretch>
            <a:fillRect/>
          </a:stretch>
        </p:blipFill>
        <p:spPr bwMode="auto">
          <a:xfrm>
            <a:off x="4211960" y="3429000"/>
            <a:ext cx="4536504" cy="3010589"/>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323528" y="332656"/>
            <a:ext cx="8534400" cy="758952"/>
          </a:xfrm>
        </p:spPr>
        <p:txBody>
          <a:bodyPr>
            <a:noAutofit/>
          </a:bodyPr>
          <a:lstStyle/>
          <a:p>
            <a:r>
              <a:rPr lang="en-US" sz="1800" b="1" dirty="0" smtClean="0">
                <a:solidFill>
                  <a:schemeClr val="tx1"/>
                </a:solidFill>
              </a:rPr>
              <a:t/>
            </a:r>
            <a:br>
              <a:rPr lang="en-US" sz="1800" b="1" dirty="0" smtClean="0">
                <a:solidFill>
                  <a:schemeClr val="tx1"/>
                </a:solidFill>
              </a:rPr>
            </a:br>
            <a:r>
              <a:rPr lang="en-US" sz="1800" b="1" dirty="0" smtClean="0">
                <a:solidFill>
                  <a:schemeClr val="tx1"/>
                </a:solidFill>
              </a:rPr>
              <a:t>The cathedral is valuable as an example of a high building culture of Russia in the middle of the XIX century and as an important element of the town planning structure of Yelets.</a:t>
            </a:r>
            <a:endParaRPr lang="ru-RU" sz="1800" b="1" dirty="0">
              <a:solidFill>
                <a:schemeClr val="tx1"/>
              </a:solidFill>
            </a:endParaRPr>
          </a:p>
        </p:txBody>
      </p:sp>
      <p:pic>
        <p:nvPicPr>
          <p:cNvPr id="6" name="Содержимое 5" descr="0_14d0e0_f8924329_XL.jpg"/>
          <p:cNvPicPr>
            <a:picLocks noGrp="1" noChangeAspect="1"/>
          </p:cNvPicPr>
          <p:nvPr>
            <p:ph sz="quarter" idx="1"/>
          </p:nvPr>
        </p:nvPicPr>
        <p:blipFill>
          <a:blip r:embed="rId2" cstate="print"/>
          <a:stretch>
            <a:fillRect/>
          </a:stretch>
        </p:blipFill>
        <p:spPr>
          <a:xfrm>
            <a:off x="1187624" y="1628800"/>
            <a:ext cx="7128792" cy="4749558"/>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en-US" dirty="0" smtClean="0"/>
              <a:t/>
            </a:r>
            <a:br>
              <a:rPr lang="en-US" dirty="0" smtClean="0"/>
            </a:br>
            <a:r>
              <a:rPr lang="en-US" sz="4400" dirty="0" smtClean="0"/>
              <a:t>Information sources</a:t>
            </a:r>
            <a:r>
              <a:rPr lang="ru-RU" sz="4400" dirty="0" smtClean="0"/>
              <a:t>:</a:t>
            </a:r>
            <a:endParaRPr lang="ru-RU" sz="4400" dirty="0"/>
          </a:p>
        </p:txBody>
      </p:sp>
      <p:sp>
        <p:nvSpPr>
          <p:cNvPr id="3" name="Содержимое 2"/>
          <p:cNvSpPr>
            <a:spLocks noGrp="1"/>
          </p:cNvSpPr>
          <p:nvPr>
            <p:ph sz="quarter" idx="1"/>
          </p:nvPr>
        </p:nvSpPr>
        <p:spPr/>
        <p:txBody>
          <a:bodyPr>
            <a:normAutofit fontScale="92500" lnSpcReduction="20000"/>
          </a:bodyPr>
          <a:lstStyle/>
          <a:p>
            <a:r>
              <a:rPr lang="en-US" dirty="0" smtClean="0">
                <a:hlinkClick r:id="rId2"/>
              </a:rPr>
              <a:t>https://ru.wikipedia.org/wiki/%D0%92%D0%BE%D0%B7%D0%BD%D0%B5%D1%81%D0%B5%D0%BD%D1%81%D0%BA%D0%B8%D0%B9_%D1%81%D0%BE%D0%B1%D0%BE%D1%80_(%D0%95%D0%BB%D0%B5%D1%86)</a:t>
            </a:r>
            <a:endParaRPr lang="ru-RU" dirty="0" smtClean="0"/>
          </a:p>
          <a:p>
            <a:r>
              <a:rPr lang="en-US" dirty="0" smtClean="0">
                <a:hlinkClick r:id="rId3"/>
              </a:rPr>
              <a:t>http://www.russian-goldenring.ru/Sight.aspx?id=1041&amp;page=1</a:t>
            </a:r>
            <a:endParaRPr lang="ru-RU" dirty="0" smtClean="0"/>
          </a:p>
          <a:p>
            <a:r>
              <a:rPr lang="en-US" dirty="0" smtClean="0">
                <a:hlinkClick r:id="rId4"/>
              </a:rPr>
              <a:t>http://www.openarium.ru/%D0%A0%D0%BE%D1%81%D1%81%D0%B8%D1%8F/%D0%95%D0%BB%D0%B5%D1%86/%D0%94%D0%BE%D1%81%D1%82%D0%BE%D0%BF%D1%80%D0%B8%D0%BC%D0%B5%D1%87%D0%B0%D1%82%D0%B5%D0%BB%D1%8C%D0%BD%D0%BE%D1%81%D1%82%D0%B8/</a:t>
            </a:r>
            <a:endParaRPr lang="ru-RU" dirty="0" smtClean="0"/>
          </a:p>
          <a:p>
            <a:endParaRPr lang="ru-RU"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фициаль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Официальная">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60</TotalTime>
  <Words>38</Words>
  <Application>Microsoft Office PowerPoint</Application>
  <PresentationFormat>Экран (4:3)</PresentationFormat>
  <Paragraphs>15</Paragraphs>
  <Slides>9</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9</vt:i4>
      </vt:variant>
    </vt:vector>
  </HeadingPairs>
  <TitlesOfParts>
    <vt:vector size="13" baseType="lpstr">
      <vt:lpstr>Georgia</vt:lpstr>
      <vt:lpstr>Wingdings</vt:lpstr>
      <vt:lpstr>Wingdings 2</vt:lpstr>
      <vt:lpstr>Официальная</vt:lpstr>
      <vt:lpstr>Project «Yelets Attractions».</vt:lpstr>
      <vt:lpstr>Ascension Cathedral</vt:lpstr>
      <vt:lpstr>Презентация PowerPoint</vt:lpstr>
      <vt:lpstr>Презентация PowerPoint</vt:lpstr>
      <vt:lpstr>Презентация PowerPoint</vt:lpstr>
      <vt:lpstr>Презентация PowerPoint</vt:lpstr>
      <vt:lpstr>Презентация PowerPoint</vt:lpstr>
      <vt:lpstr> The cathedral is valuable as an example of a high building culture of Russia in the middle of the XIX century and as an important element of the town planning structure of Yelets.</vt:lpstr>
      <vt:lpstr> Information 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Roman</dc:creator>
  <cp:lastModifiedBy>Пользователь Windows</cp:lastModifiedBy>
  <cp:revision>9</cp:revision>
  <dcterms:created xsi:type="dcterms:W3CDTF">2017-05-10T17:00:49Z</dcterms:created>
  <dcterms:modified xsi:type="dcterms:W3CDTF">2017-05-22T06:22:05Z</dcterms:modified>
</cp:coreProperties>
</file>