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301" r:id="rId5"/>
    <p:sldId id="261" r:id="rId6"/>
    <p:sldId id="263" r:id="rId7"/>
    <p:sldId id="262" r:id="rId8"/>
    <p:sldId id="259" r:id="rId9"/>
    <p:sldId id="260" r:id="rId10"/>
    <p:sldId id="270" r:id="rId11"/>
    <p:sldId id="302" r:id="rId12"/>
    <p:sldId id="275" r:id="rId13"/>
    <p:sldId id="264" r:id="rId14"/>
    <p:sldId id="265" r:id="rId15"/>
    <p:sldId id="268" r:id="rId16"/>
    <p:sldId id="269" r:id="rId17"/>
    <p:sldId id="266" r:id="rId18"/>
    <p:sldId id="267" r:id="rId19"/>
    <p:sldId id="303" r:id="rId20"/>
    <p:sldId id="271" r:id="rId21"/>
    <p:sldId id="272" r:id="rId22"/>
    <p:sldId id="273" r:id="rId23"/>
    <p:sldId id="274" r:id="rId24"/>
    <p:sldId id="276" r:id="rId25"/>
    <p:sldId id="278" r:id="rId26"/>
    <p:sldId id="280" r:id="rId27"/>
    <p:sldId id="285" r:id="rId28"/>
    <p:sldId id="283" r:id="rId29"/>
    <p:sldId id="277" r:id="rId30"/>
    <p:sldId id="282" r:id="rId31"/>
    <p:sldId id="281" r:id="rId32"/>
    <p:sldId id="279" r:id="rId33"/>
    <p:sldId id="284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8" r:id="rId45"/>
    <p:sldId id="299" r:id="rId46"/>
    <p:sldId id="296" r:id="rId47"/>
    <p:sldId id="300" r:id="rId48"/>
    <p:sldId id="304" r:id="rId4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6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aseline="0"/>
              <a:t>конец учебного года)</a:t>
            </a:r>
            <a:endParaRPr lang="ru-RU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социально-коммуникативное развитие</c:v>
                </c:pt>
                <c:pt idx="1">
                  <c:v>познавательное развитие</c:v>
                </c:pt>
                <c:pt idx="2">
                  <c:v>речевое развитие</c:v>
                </c:pt>
                <c:pt idx="3">
                  <c:v>художественно- эстетическое развитие</c:v>
                </c:pt>
                <c:pt idx="4">
                  <c:v>физическое развитие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0.68</c:v>
                </c:pt>
                <c:pt idx="1">
                  <c:v>0.63</c:v>
                </c:pt>
                <c:pt idx="2">
                  <c:v>0.57999999999999996</c:v>
                </c:pt>
                <c:pt idx="3">
                  <c:v>0.59</c:v>
                </c:pt>
                <c:pt idx="4">
                  <c:v>0.93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социально-коммуникативное развитие</c:v>
                </c:pt>
                <c:pt idx="1">
                  <c:v>познавательное развитие</c:v>
                </c:pt>
                <c:pt idx="2">
                  <c:v>речевое развитие</c:v>
                </c:pt>
                <c:pt idx="3">
                  <c:v>художественно- эстетическое развитие</c:v>
                </c:pt>
                <c:pt idx="4">
                  <c:v>физическое развитие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0.3</c:v>
                </c:pt>
                <c:pt idx="1">
                  <c:v>0.36</c:v>
                </c:pt>
                <c:pt idx="2">
                  <c:v>0.36</c:v>
                </c:pt>
                <c:pt idx="3">
                  <c:v>0.41</c:v>
                </c:pt>
                <c:pt idx="4">
                  <c:v>0.06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социально-коммуникативное развитие</c:v>
                </c:pt>
                <c:pt idx="1">
                  <c:v>познавательное развитие</c:v>
                </c:pt>
                <c:pt idx="2">
                  <c:v>речевое развитие</c:v>
                </c:pt>
                <c:pt idx="3">
                  <c:v>художественно- эстетическое развитие</c:v>
                </c:pt>
                <c:pt idx="4">
                  <c:v>физическое развитие</c:v>
                </c:pt>
              </c:strCache>
            </c:strRef>
          </c:cat>
          <c:val>
            <c:numRef>
              <c:f>Лист1!$D$2:$D$6</c:f>
              <c:numCache>
                <c:formatCode>0%</c:formatCode>
                <c:ptCount val="5"/>
                <c:pt idx="0">
                  <c:v>0.02</c:v>
                </c:pt>
                <c:pt idx="1">
                  <c:v>0.01</c:v>
                </c:pt>
                <c:pt idx="2">
                  <c:v>0.06</c:v>
                </c:pt>
                <c:pt idx="3">
                  <c:v>0</c:v>
                </c:pt>
                <c:pt idx="4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79385456"/>
        <c:axId val="779384368"/>
      </c:barChart>
      <c:catAx>
        <c:axId val="779385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79384368"/>
        <c:crosses val="autoZero"/>
        <c:auto val="1"/>
        <c:lblAlgn val="ctr"/>
        <c:lblOffset val="100"/>
        <c:noMultiLvlLbl val="0"/>
      </c:catAx>
      <c:valAx>
        <c:axId val="779384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7938545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7FC1-F36F-420D-A9FE-763D69DFF3F5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31CC-5AC3-4052-BDEB-9CFCEBC7B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602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7FC1-F36F-420D-A9FE-763D69DFF3F5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31CC-5AC3-4052-BDEB-9CFCEBC7B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305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7FC1-F36F-420D-A9FE-763D69DFF3F5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31CC-5AC3-4052-BDEB-9CFCEBC7B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533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7FC1-F36F-420D-A9FE-763D69DFF3F5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31CC-5AC3-4052-BDEB-9CFCEBC7B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77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7FC1-F36F-420D-A9FE-763D69DFF3F5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31CC-5AC3-4052-BDEB-9CFCEBC7B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040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7FC1-F36F-420D-A9FE-763D69DFF3F5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31CC-5AC3-4052-BDEB-9CFCEBC7B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088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7FC1-F36F-420D-A9FE-763D69DFF3F5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31CC-5AC3-4052-BDEB-9CFCEBC7B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863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7FC1-F36F-420D-A9FE-763D69DFF3F5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31CC-5AC3-4052-BDEB-9CFCEBC7B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794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7FC1-F36F-420D-A9FE-763D69DFF3F5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31CC-5AC3-4052-BDEB-9CFCEBC7B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800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7FC1-F36F-420D-A9FE-763D69DFF3F5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31CC-5AC3-4052-BDEB-9CFCEBC7B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312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7FC1-F36F-420D-A9FE-763D69DFF3F5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31CC-5AC3-4052-BDEB-9CFCEBC7B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250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57FC1-F36F-420D-A9FE-763D69DFF3F5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231CC-5AC3-4052-BDEB-9CFCEBC7B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494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sds41.edumsko.ru/uploads/3000/2749/section/188009/itogovyy_pedsovet_3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4399" y="283336"/>
            <a:ext cx="7927301" cy="593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5657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8648" y="1825625"/>
            <a:ext cx="9615152" cy="4497902"/>
          </a:xfrm>
        </p:spPr>
        <p:txBody>
          <a:bodyPr/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обучающихся к регулярным занятиям спортом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педагогов к участию в спортивной деятельности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родителей приобщать детей к занятиям спортом и здоровому образу жизни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Результат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788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8656" y="1233197"/>
            <a:ext cx="10515600" cy="4351338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b="1" dirty="0" smtClean="0">
                <a:solidFill>
                  <a:srgbClr val="FF0000"/>
                </a:solidFill>
                <a:latin typeface="Monotype Corsiva" panose="03010101010201010101" pitchFamily="66" charset="0"/>
                <a:ea typeface="BatangChe" panose="02030609000101010101" pitchFamily="49" charset="-127"/>
              </a:rPr>
              <a:t>Мероприятия </a:t>
            </a:r>
          </a:p>
          <a:p>
            <a:pPr marL="0" indent="0" algn="ctr">
              <a:buNone/>
            </a:pPr>
            <a:r>
              <a:rPr lang="ru-RU" sz="8800" b="1" dirty="0" smtClean="0">
                <a:solidFill>
                  <a:srgbClr val="FF0000"/>
                </a:solidFill>
                <a:latin typeface="Monotype Corsiva" panose="03010101010201010101" pitchFamily="66" charset="0"/>
                <a:ea typeface="BatangChe" panose="02030609000101010101" pitchFamily="49" charset="-127"/>
              </a:rPr>
              <a:t>по выполнению второй годовой задачи</a:t>
            </a:r>
            <a:endParaRPr lang="ru-RU" sz="8800" b="1" dirty="0">
              <a:solidFill>
                <a:srgbClr val="FF0000"/>
              </a:solidFill>
              <a:latin typeface="Monotype Corsiva" panose="03010101010201010101" pitchFamily="66" charset="0"/>
              <a:ea typeface="BatangChe" panose="0203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31049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184821"/>
            <a:ext cx="10515600" cy="1325563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Открытие логопедического пункта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i.mycdn.me/image?id=854672555318&amp;t=3&amp;plc=WEB&amp;tkn=*dAwUSG6QSACOoHefKO9w3t4PAq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15882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mycdn.me/image?id=839806980406&amp;t=3&amp;plc=WEB&amp;tkn=*BnFILoPtyQ7daqBKBT9I20vFUzI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8112" y="2023498"/>
            <a:ext cx="5827116" cy="4370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24248" y="425003"/>
            <a:ext cx="10529552" cy="1265685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чтецов по произведениям поэтов и писателей Республики Адыгея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s://i.mycdn.me/image?id=848666556982&amp;t=3&amp;plc=WEB&amp;tkn=*ZKXfs3FzsECumhAjPs5qdfPGqR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248" y="1839467"/>
            <a:ext cx="4738397" cy="4738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578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86300" y="0"/>
            <a:ext cx="10839093" cy="2648532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городском конкурсе стихов «И в стихах и песнях пусть расцветает край наш родной!» к 25- </a:t>
            </a:r>
            <a:r>
              <a:rPr lang="ru-RU" sz="36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летию</a:t>
            </a:r>
            <a:r>
              <a:rPr lang="ru-RU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Республики Адыгея</a:t>
            </a:r>
            <a:r>
              <a:rPr lang="en-US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социального партнёрства «Детский сад – библиотека»</a:t>
            </a:r>
            <a:endParaRPr lang="ru-RU" sz="36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i.mycdn.me/image?id=848679805494&amp;t=3&amp;plc=WEB&amp;tkn=*H8vRcrzlHHA2YV9we09HnMtJc5w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063" y="2529664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i.mycdn.me/image?id=848679803702&amp;t=3&amp;plc=WEB&amp;tkn=*4gkBApZRJH3CpAweoQMVUMQjpM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5846" y="2608524"/>
            <a:ext cx="5591489" cy="4193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80753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457" y="2038418"/>
            <a:ext cx="5243311" cy="3932483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 речевых уголков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5544" y="1973017"/>
            <a:ext cx="5417712" cy="406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053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918" y="1197737"/>
            <a:ext cx="5469229" cy="410192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936" y="1197737"/>
            <a:ext cx="5469229" cy="410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4071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05307" y="344246"/>
            <a:ext cx="10515600" cy="1325563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Педсовет на тему </a:t>
            </a:r>
            <a:b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«Развиваем речь у обучающихся»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s://i.mycdn.me/image?id=854672234038&amp;t=3&amp;plc=WEB&amp;tkn=*R8dvjEVe33TI9XJqorF4kSbCmv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6085" y="1732446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i.mycdn.me/image?id=854672238390&amp;t=3&amp;plc=WEB&amp;tkn=*JPhpykV4dnnc5QS4yM63Nur6hX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625" y="1690688"/>
            <a:ext cx="5857460" cy="43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24070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3948" y="1825626"/>
            <a:ext cx="9859851" cy="323577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методического и творческого взаимодействия педагогов в образовательной области «Речевое развитие»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обучающихся к художественной литературе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родителей в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образовательный процесс, способствующий развитию речи детей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smtClean="0">
                <a:solidFill>
                  <a:srgbClr val="FF0000"/>
                </a:solidFill>
                <a:latin typeface="Arial Black" panose="020B0A04020102020204" pitchFamily="34" charset="0"/>
              </a:rPr>
              <a:t>Результат</a:t>
            </a:r>
            <a:r>
              <a:rPr lang="ru-RU" b="1" smtClean="0">
                <a:solidFill>
                  <a:srgbClr val="0070C0"/>
                </a:solidFill>
              </a:rPr>
              <a:t> 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862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8656" y="1233197"/>
            <a:ext cx="10515600" cy="4351338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b="1" dirty="0" smtClean="0">
                <a:solidFill>
                  <a:srgbClr val="FF0000"/>
                </a:solidFill>
                <a:latin typeface="Monotype Corsiva" panose="03010101010201010101" pitchFamily="66" charset="0"/>
                <a:ea typeface="BatangChe" panose="02030609000101010101" pitchFamily="49" charset="-127"/>
              </a:rPr>
              <a:t>Мероприятия </a:t>
            </a:r>
          </a:p>
          <a:p>
            <a:pPr marL="0" indent="0" algn="ctr">
              <a:buNone/>
            </a:pPr>
            <a:r>
              <a:rPr lang="ru-RU" sz="8800" b="1" dirty="0" smtClean="0">
                <a:solidFill>
                  <a:srgbClr val="FF0000"/>
                </a:solidFill>
                <a:latin typeface="Monotype Corsiva" panose="03010101010201010101" pitchFamily="66" charset="0"/>
                <a:ea typeface="BatangChe" panose="02030609000101010101" pitchFamily="49" charset="-127"/>
              </a:rPr>
              <a:t>по выполнению третьей годовой задачи</a:t>
            </a:r>
            <a:endParaRPr lang="ru-RU" sz="8800" b="1" dirty="0">
              <a:solidFill>
                <a:srgbClr val="FF0000"/>
              </a:solidFill>
              <a:latin typeface="Monotype Corsiva" panose="03010101010201010101" pitchFamily="66" charset="0"/>
              <a:ea typeface="BatangChe" panose="0203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13177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4625" y="3099375"/>
            <a:ext cx="9144000" cy="23876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Segoe Script" panose="020B0504020000000003" pitchFamily="34" charset="0"/>
                <a:ea typeface="Batang" panose="02030600000101010101" pitchFamily="18" charset="-127"/>
              </a:rPr>
              <a:t>Самоанализ деятельности МБДОУ «Детский сад № 30 «Ручеек» </a:t>
            </a:r>
            <a:br>
              <a:rPr lang="ru-RU" sz="5400" b="1" dirty="0" smtClean="0">
                <a:solidFill>
                  <a:srgbClr val="C00000"/>
                </a:solidFill>
                <a:latin typeface="Segoe Script" panose="020B0504020000000003" pitchFamily="34" charset="0"/>
                <a:ea typeface="Batang" panose="02030600000101010101" pitchFamily="18" charset="-127"/>
              </a:rPr>
            </a:br>
            <a:r>
              <a:rPr lang="ru-RU" sz="5400" b="1" dirty="0" smtClean="0">
                <a:solidFill>
                  <a:srgbClr val="C00000"/>
                </a:solidFill>
                <a:latin typeface="Segoe Script" panose="020B0504020000000003" pitchFamily="34" charset="0"/>
                <a:ea typeface="Batang" panose="02030600000101010101" pitchFamily="18" charset="-127"/>
              </a:rPr>
              <a:t>за 2016-2017 учебный год</a:t>
            </a:r>
            <a:endParaRPr lang="ru-RU" sz="5400" b="1" dirty="0">
              <a:solidFill>
                <a:srgbClr val="C00000"/>
              </a:solidFill>
              <a:latin typeface="Segoe Script" panose="020B0504020000000003" pitchFamily="34" charset="0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364394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обучающихся в городском конкурсе «Открытка ко дню Победы!»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565" y="1690688"/>
            <a:ext cx="7120870" cy="5340652"/>
          </a:xfrm>
        </p:spPr>
      </p:pic>
    </p:spTree>
    <p:extLst>
      <p:ext uri="{BB962C8B-B14F-4D97-AF65-F5344CB8AC3E}">
        <p14:creationId xmlns:p14="http://schemas.microsoft.com/office/powerpoint/2010/main" val="24075738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71" y="1858113"/>
            <a:ext cx="5327559" cy="3995670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обучающихся на городской праздничной площадке ко дню Победы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6240" y="1858113"/>
            <a:ext cx="5327560" cy="399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8476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mage?id=838999194934&amp;t=3&amp;plc=WEB&amp;tkn=*3Qixz1Rp9okVLHgz5gp3N9Hr0zk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9403" y="1983346"/>
            <a:ext cx="5902597" cy="4426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mycdn.me/image?id=838999192118&amp;t=3&amp;plc=WEB&amp;tkn=*Y-QUUSLz11W7krCRVEuVZEuHb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972" y="1983346"/>
            <a:ext cx="5902596" cy="4426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Выездная выставка национального музея «Бабушкин сундучок»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364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6939" y="1690688"/>
            <a:ext cx="6596861" cy="494764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13753" y="2267209"/>
            <a:ext cx="4995572" cy="3746679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Выездная выставка национального музея «Кудесница глина»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1111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4506" y="1669853"/>
            <a:ext cx="6917528" cy="5188147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творческих работ «Овеянные славою флаг наш и герб»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3197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smtClean="0">
                <a:solidFill>
                  <a:srgbClr val="FF0000"/>
                </a:solidFill>
                <a:latin typeface="Arial Black" panose="020B0A04020102020204" pitchFamily="34" charset="0"/>
              </a:rPr>
              <a:t>Результат</a:t>
            </a:r>
            <a:r>
              <a:rPr lang="ru-RU" b="1" smtClean="0">
                <a:solidFill>
                  <a:srgbClr val="0070C0"/>
                </a:solidFill>
              </a:rPr>
              <a:t>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327597" y="1864262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Сформированные компетенции у обучающихся о государственной символике Республики Адыгея и России;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обучающихся к культуре народов Республики Адыгея;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родителей в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образовательный процесс по формированию у детей компетенций по приобщению к истокам народной культуры.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3357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3157" y="1690688"/>
            <a:ext cx="6795997" cy="5102100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конкурс чтецов по произведениям Хамида </a:t>
            </a:r>
            <a:r>
              <a:rPr lang="ru-RU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Беретаря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1292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участи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обучающихся в акции НАБУ-Кавказа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«Покорми птиц»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i.mycdn.me/image?id=849022084662&amp;t=3&amp;plc=WEB&amp;tkn=*REAFhE4XQ2JFEsyQ1Gh4-zwWCeQ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95488"/>
            <a:ext cx="5850908" cy="4388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96628" y="2002435"/>
            <a:ext cx="2464815" cy="4381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F:\Кормушка\DSCF301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3308" y="1995488"/>
            <a:ext cx="3320996" cy="4352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18500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287" y="1948283"/>
            <a:ext cx="6114287" cy="458571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460" y="1948282"/>
            <a:ext cx="6114287" cy="4585715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Городская интеллектуальная Олимпиада для дошкольников, посвящённая году экологии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984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mycdn.me/image?id=853347243830&amp;t=3&amp;plc=WEB&amp;tkn=*cfWOTi8AMkgnBL15p4hwrPhiLXY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289" y="1690688"/>
            <a:ext cx="6889749" cy="516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конкурс рисунков и поделок по пожарной безопасности «Горячие сердца»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290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3534" y="496861"/>
            <a:ext cx="8640580" cy="132876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Анализ выполнения годовых задач в 2016-2017 учебном году 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0" y="1825624"/>
            <a:ext cx="9521252" cy="4348163"/>
          </a:xfrm>
        </p:spPr>
        <p:txBody>
          <a:bodyPr>
            <a:normAutofit fontScale="92500"/>
          </a:bodyPr>
          <a:lstStyle/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совершенствовать работу по оздоровлению детей направленную на обеспечение дифференцированного и индивидуального подхода с учётом состояния их здоровья;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работу по речевому развитию обучающихся, их речевому творчеству посредством использования эффективных методик и произведений художественной литературы;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совершенствовать работу по освоению детьми норм и правил жизнедеятельности на основе приобщения к исторически сложившейся традиционной культуре Республики Адыгея.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42991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mage?id=853150717750&amp;t=3&amp;plc=WEB&amp;tkn=*SshroZjbtxqSLiRlKXmyLdJOv1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6533" y="1644183"/>
            <a:ext cx="6452318" cy="530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Межрегиональный конкурс </a:t>
            </a:r>
            <a:b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«Кавказский первоцвет»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9060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mage?id=855809820214&amp;t=3&amp;plc=WEB&amp;tkn=*uAJEf1-LxuWB452uQ-P6mXK_he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8900" y="1690688"/>
            <a:ext cx="6891770" cy="516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Городской конкурс фотографий 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«Родная сторонка – 2017»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15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107" y="1825624"/>
            <a:ext cx="6709833" cy="5032375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51079" y="365125"/>
            <a:ext cx="10515600" cy="1325563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обучающихся в акции </a:t>
            </a:r>
            <a:b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«Живые символы заповедной России»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47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педагогической диагностики </a:t>
            </a:r>
            <a:b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2016-2017 учебном году 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1542217"/>
              </p:ext>
            </p:extLst>
          </p:nvPr>
        </p:nvGraphicFramePr>
        <p:xfrm>
          <a:off x="2125015" y="1690688"/>
          <a:ext cx="7637172" cy="4665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1172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584099" y="699976"/>
            <a:ext cx="9697794" cy="2133377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Segoe Script" panose="020B0504020000000003" pitchFamily="34" charset="0"/>
              </a:rPr>
              <a:t>Результаты повышения профессионального мастерства педагогов МБДОУ № 30</a:t>
            </a:r>
            <a:endParaRPr lang="ru-RU" b="1" dirty="0">
              <a:solidFill>
                <a:srgbClr val="FFFF00"/>
              </a:solidFill>
              <a:latin typeface="Segoe Script" panose="020B0504020000000003" pitchFamily="34" charset="0"/>
            </a:endParaRPr>
          </a:p>
        </p:txBody>
      </p:sp>
      <p:pic>
        <p:nvPicPr>
          <p:cNvPr id="11266" name="Picture 2" descr="https://i.mycdn.me/image?id=854672234550&amp;t=3&amp;plc=WEB&amp;tkn=*cmFL_Rwe-8UAI5ae4tp-KshJO6I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8144" y="2612658"/>
            <a:ext cx="5864644" cy="439848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07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2890" y="1825625"/>
            <a:ext cx="9640910" cy="4240324"/>
          </a:xfrm>
        </p:spPr>
        <p:txBody>
          <a:bodyPr>
            <a:normAutofit lnSpcReduction="10000"/>
          </a:bodyPr>
          <a:lstStyle/>
          <a:p>
            <a:pPr lvl="0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Вербичева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Анна Вениаминовна, воспитатель</a:t>
            </a:r>
          </a:p>
          <a:p>
            <a:pPr lvl="0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Хачатурян Кристина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Сержиковна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воспитатель</a:t>
            </a:r>
          </a:p>
          <a:p>
            <a:pPr lvl="0"/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Бруяка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Елена Николаевна, воспитатель</a:t>
            </a:r>
          </a:p>
          <a:p>
            <a:pPr lvl="0"/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Газова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Марианна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Тлостамбиевна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воспитатель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34131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на курсах повышения квалификации в соответствии с ФГОС ДО прошли: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50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1678" y="1825625"/>
            <a:ext cx="9512121" cy="4351338"/>
          </a:xfrm>
        </p:spPr>
        <p:txBody>
          <a:bodyPr>
            <a:normAutofit/>
          </a:bodyPr>
          <a:lstStyle/>
          <a:p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Труфанова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Викторовна, высшая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</a:p>
          <a:p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Пруцких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Ивановна, первая категория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Прошли аттестацию в целях подтверждения  категории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47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3949" y="2506662"/>
            <a:ext cx="9859851" cy="4351338"/>
          </a:xfrm>
        </p:spPr>
        <p:txBody>
          <a:bodyPr/>
          <a:lstStyle/>
          <a:p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Болдарева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Юлия Александровна,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высшая категория</a:t>
            </a:r>
          </a:p>
          <a:p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Бруяка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Елена Николаевна, высшая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Прошли аттестацию в целях получения  категории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01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86366" y="0"/>
            <a:ext cx="10967434" cy="2588003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объединение воспитателей групп раннего и младшего дошкольного возраста. Тема. </a:t>
            </a:r>
            <a:br>
              <a:rPr lang="ru-RU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«Инклюзивное воспитание и образование в ДОО» (январь, 2016 г.)</a:t>
            </a:r>
            <a:endParaRPr lang="ru-RU" sz="36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s://i.mycdn.me/image?id=852833657910&amp;t=3&amp;plc=WEB&amp;tkn=*KcWJitwzDZLjXEevddQF6mJlZvw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2588653"/>
            <a:ext cx="5356464" cy="4017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i.mycdn.me/image?id=852833659446&amp;t=3&amp;plc=WEB&amp;tkn=*sgDVALtSnzt8IG5RlP25RiMRMNk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4664" y="2588328"/>
            <a:ext cx="5357331" cy="401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90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798526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Городской конкурс педагогических работников МБДОУ «Воспитатель года г. Майкопа - 2017»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16386" name="Picture 2" descr="https://i.mycdn.me/image?id=852833562678&amp;t=3&amp;plc=WEB&amp;tkn=*hM4bneXI8FLJOLCzu0ovokyJ_w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064" y="1892501"/>
            <a:ext cx="6620665" cy="496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8865" y="1923603"/>
            <a:ext cx="3700798" cy="493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52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8656" y="1233197"/>
            <a:ext cx="10515600" cy="4351338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b="1" dirty="0" smtClean="0">
                <a:solidFill>
                  <a:srgbClr val="FF0000"/>
                </a:solidFill>
                <a:latin typeface="Monotype Corsiva" panose="03010101010201010101" pitchFamily="66" charset="0"/>
                <a:ea typeface="BatangChe" panose="02030609000101010101" pitchFamily="49" charset="-127"/>
              </a:rPr>
              <a:t>Мероприятия </a:t>
            </a:r>
          </a:p>
          <a:p>
            <a:pPr marL="0" indent="0" algn="ctr">
              <a:buNone/>
            </a:pPr>
            <a:r>
              <a:rPr lang="ru-RU" sz="8800" b="1" dirty="0" smtClean="0">
                <a:solidFill>
                  <a:srgbClr val="FF0000"/>
                </a:solidFill>
                <a:latin typeface="Monotype Corsiva" panose="03010101010201010101" pitchFamily="66" charset="0"/>
                <a:ea typeface="BatangChe" panose="02030609000101010101" pitchFamily="49" charset="-127"/>
              </a:rPr>
              <a:t>по выполнению первой годовой задачи</a:t>
            </a:r>
            <a:endParaRPr lang="ru-RU" sz="8800" b="1" dirty="0">
              <a:solidFill>
                <a:srgbClr val="FF0000"/>
              </a:solidFill>
              <a:latin typeface="Monotype Corsiva" panose="03010101010201010101" pitchFamily="66" charset="0"/>
              <a:ea typeface="BatangChe" panose="0203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395477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59134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чтения «Современное образовательное пространство – условие достижения стратегических ориентиров национальной политики в сфере образования» (март, 2017 г.)</a:t>
            </a:r>
            <a:endParaRPr lang="ru-RU" sz="36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 descr="https://i.mycdn.me/image?id=854581329778&amp;t=3&amp;plc=WEB&amp;tkn=*31EOps-yCWJe3y2c5pEjq-vxyD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9572" y="2506662"/>
            <a:ext cx="326350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1429556" y="2807595"/>
            <a:ext cx="4945486" cy="36962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Бруяка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Елена Николаевна, воспитатель, (диплом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степени)</a:t>
            </a:r>
          </a:p>
          <a:p>
            <a:pPr lvl="0"/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Болдарева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Юлия Александровна, воспитатель (диплом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/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Газова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Марианна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Тлостамбиевна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(сертификат о распространении опыта)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31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9556" y="2807595"/>
            <a:ext cx="4945486" cy="3696236"/>
          </a:xfrm>
        </p:spPr>
        <p:txBody>
          <a:bodyPr>
            <a:normAutofit/>
          </a:bodyPr>
          <a:lstStyle/>
          <a:p>
            <a:pPr lvl="0"/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Ивановна, старший воспитатель</a:t>
            </a:r>
          </a:p>
          <a:p>
            <a:pPr lvl="0"/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Харибина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Елена Яковлевна, музыкальный руководитель</a:t>
            </a: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Дубова Валентина Алексеевна, воспитатель</a:t>
            </a:r>
          </a:p>
          <a:p>
            <a:pPr marL="0" indent="0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итогам круглого стола был издан сборник материалов 27 октября 2016 г.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49286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Круглый стол в АГУ «Профессиональный стандарт педагога: новые требования и квалификационные характеристики современного учителя, воспитателя (факультет педагогики и психологии) (октябрь, 2016 г.)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4" name="Picture 2" descr="https://i.mycdn.me/image?id=839679443510&amp;t=3&amp;plc=WEB&amp;tkn=*lv7AZNyayaXFoLRTe9RlyfXp2z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1596" y="2807595"/>
            <a:ext cx="4615208" cy="346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00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1047" y="1925610"/>
            <a:ext cx="6606995" cy="4955245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12442" y="137060"/>
            <a:ext cx="10515600" cy="1811405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конкурс среди образовательных учреждений на лучшую организацию работы по профилактике детского дорожно- транспортного травматизма (декабрь, 2016 г.)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8" name="Picture 2" descr="http://dou30-maykop.ru/images/stories/thumbnails/images-pdd%20diplom-525x7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442" y="1925610"/>
            <a:ext cx="3682151" cy="490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12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74105" y="0"/>
            <a:ext cx="10515600" cy="2287923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 открытого занятия для слушателей курсов АРИПК (январь, 2017 </a:t>
            </a:r>
            <a:r>
              <a:rPr lang="ru-RU" sz="3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г.)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 descr="https://i.mycdn.me/image?id=851387319350&amp;t=3&amp;plc=WEB&amp;tkn=*LyBDl0WYMF68o9Z7B0LAQZcCM8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2094427"/>
            <a:ext cx="6138930" cy="4604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https://i.mycdn.me/image?id=851387320886&amp;t=3&amp;plc=WEB&amp;tkn=*n0WpcVjyPlwdc9MXB1gBz38hqY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26" y="2094426"/>
            <a:ext cx="6138930" cy="4604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3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0918" y="2691685"/>
            <a:ext cx="5937161" cy="3485278"/>
          </a:xfrm>
        </p:spPr>
        <p:txBody>
          <a:bodyPr>
            <a:normAutofit fontScale="92500"/>
          </a:bodyPr>
          <a:lstStyle/>
          <a:p>
            <a:pPr lvl="0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Ивановна, старший воспитатель</a:t>
            </a:r>
          </a:p>
          <a:p>
            <a:pPr lvl="0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Пруцких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Ивановна, воспитатель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Морозова Ирина Леонидовна,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marL="0" lv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итогам педагогических чтений был издан сборник материалов в 2017 г.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91709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Республиканские педагогические чтения «Современные образовательные системы: опыт, проблемы и пути реализации ФГОС» (январь, 2017 г.)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F:\DCIM\104_PANA\P1040074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28079" y="2385814"/>
            <a:ext cx="2716530" cy="40970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3066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7598" y="2871989"/>
            <a:ext cx="4429259" cy="3511036"/>
          </a:xfrm>
        </p:spPr>
        <p:txBody>
          <a:bodyPr/>
          <a:lstStyle/>
          <a:p>
            <a:pPr lvl="0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Ивановна, старший воспитатель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Труфанова Наталья Викторовна, воспитатель</a:t>
            </a:r>
          </a:p>
          <a:p>
            <a:pPr marL="0" indent="0" algn="ctr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частники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300802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Республиканский семинар для педагогов ОО «Формы работы с обучающимися и родителями образовательных организаций по профилактике детского дорожно- транспортного травматизма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56857" y="3065172"/>
            <a:ext cx="2202287" cy="256289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F:\DCIM\104_PANA\P1040075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"/>
          <a:stretch/>
        </p:blipFill>
        <p:spPr bwMode="auto">
          <a:xfrm>
            <a:off x="7946218" y="2587250"/>
            <a:ext cx="3180742" cy="39189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5560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9556" y="3181083"/>
            <a:ext cx="4789868" cy="3322748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Плешкова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 Владимировна, заведующая, сертификат</a:t>
            </a:r>
          </a:p>
          <a:p>
            <a:pPr lvl="0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Ивановна, старший воспитатель, сертификат</a:t>
            </a:r>
          </a:p>
          <a:p>
            <a:pPr lvl="0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Болдарева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Юлия Александровна, инструктор ФЗК, сертификат</a:t>
            </a:r>
          </a:p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итогам фестиваля был издан сборник материалов Круглого стола 25 октября 2016 г.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87923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фестиваль науки «</a:t>
            </a:r>
            <a:r>
              <a:rPr lang="en-US" sz="3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NAUKA</a:t>
            </a:r>
            <a:r>
              <a:rPr lang="ru-RU" sz="3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0+» «Модернизация современного образования: шаг в будущее» АГУ (факультет педагогики и психологии Кафедра педагогики и педагогических технологий) (октябрь, 2016 г.)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429556" y="2807595"/>
            <a:ext cx="4945486" cy="36962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 descr="https://i.mycdn.me/image?id=839612449078&amp;t=3&amp;plc=WEB&amp;tkn=*7-u4Gx9TrkPhQbiSvd0vY6VrKU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5042" y="2972291"/>
            <a:ext cx="5180945" cy="388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45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59889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года методическая база МБДОУ № 30 была пополнена следующими учебно- методическими сборниками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F:\DCIM\104_PANA\P1040077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698545" y="2675016"/>
            <a:ext cx="4485639" cy="33241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F:\DCIM\104_PANA\P1040076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28845" y="2073274"/>
            <a:ext cx="3049994" cy="45066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F:\DCIM\104_PANA\P1040076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72"/>
          <a:stretch/>
        </p:blipFill>
        <p:spPr bwMode="auto">
          <a:xfrm>
            <a:off x="7904225" y="2094290"/>
            <a:ext cx="3110865" cy="44856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4516268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7750" y="1825625"/>
            <a:ext cx="10515600" cy="4351338"/>
          </a:xfrm>
        </p:spPr>
        <p:txBody>
          <a:bodyPr>
            <a:normAutofit fontScale="92500"/>
          </a:bodyPr>
          <a:lstStyle/>
          <a:p>
            <a:endParaRPr lang="ru-RU" dirty="0"/>
          </a:p>
          <a:p>
            <a:pPr lvl="0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работу по социально- коммуникативному развитию воспитанников в условиях реализации ФГОС ДО через проектную деятельность, моделирование, проблемные ситуации</a:t>
            </a:r>
          </a:p>
          <a:p>
            <a:pPr lvl="0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Углубить и совершенствовать работу по развитию речевой активности детей через внедрение новых педагогических технологий и развитие центров познавательно- речевой активности детей</a:t>
            </a:r>
          </a:p>
          <a:p>
            <a:pPr lvl="0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повышению профессиональной компетенции педагогов посредством совершенствования методической службы</a:t>
            </a: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latin typeface="Segoe Script" panose="020B0504020000000003" pitchFamily="34" charset="0"/>
              </a:rPr>
              <a:t>Годовые задачи </a:t>
            </a:r>
            <a:r>
              <a:rPr lang="ru-RU" sz="3200" b="1" dirty="0" smtClean="0">
                <a:solidFill>
                  <a:srgbClr val="FFFF00"/>
                </a:solidFill>
                <a:latin typeface="Segoe Script" panose="020B0504020000000003" pitchFamily="34" charset="0"/>
              </a:rPr>
              <a:t/>
            </a:r>
            <a:br>
              <a:rPr lang="ru-RU" sz="3200" b="1" dirty="0" smtClean="0">
                <a:solidFill>
                  <a:srgbClr val="FFFF00"/>
                </a:solidFill>
                <a:latin typeface="Segoe Script" panose="020B0504020000000003" pitchFamily="34" charset="0"/>
              </a:rPr>
            </a:br>
            <a:r>
              <a:rPr lang="ru-RU" sz="3200" b="1" dirty="0" smtClean="0">
                <a:solidFill>
                  <a:srgbClr val="FFFF00"/>
                </a:solidFill>
                <a:latin typeface="Segoe Script" panose="020B0504020000000003" pitchFamily="34" charset="0"/>
              </a:rPr>
              <a:t>на </a:t>
            </a:r>
            <a:r>
              <a:rPr lang="ru-RU" sz="3200" b="1" dirty="0">
                <a:solidFill>
                  <a:srgbClr val="FFFF00"/>
                </a:solidFill>
                <a:latin typeface="Segoe Script" panose="020B0504020000000003" pitchFamily="34" charset="0"/>
              </a:rPr>
              <a:t>2017-2018 учебный год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359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24032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Соревнования по спортивному ориентированию среди работников образования г. Майкопа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i.mycdn.me/image?id=839612113974&amp;t=3&amp;plc=WEB&amp;tkn=*shyjWGclfDW4ljotKLybAaQY6i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216" y="2025539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.mycdn.me/image?id=839612112950&amp;t=3&amp;plc=WEB&amp;tkn=*qZEWTln2jShM9uqGOCwZIwmHQV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1989157"/>
            <a:ext cx="5850293" cy="438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942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выпуск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 стенгазеты «Моя дружная семья»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 приобщению детей к ЗОЖ) группа «Цыплёнок»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i.mycdn.me/image?id=839853585974&amp;t=3&amp;plc=WEB&amp;tkn=*byT-rfCk2HxXPXvVGzWLVEgmZKQ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6833" y="1831774"/>
            <a:ext cx="7090819" cy="5318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907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35169" y="362721"/>
            <a:ext cx="10515600" cy="1325563"/>
          </a:xfrm>
          <a:solidFill>
            <a:srgbClr val="FF0000"/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Мероприятие «Дорожные старты»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i.mycdn.me/image?id=849385268022&amp;t=3&amp;plc=WEB&amp;tkn=*dH3d_KpanJJ2cpDPYiKTRT2eT2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155" y="1596788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i.mycdn.me/image?id=849385320758&amp;t=3&amp;plc=WEB&amp;tkn=*eHJNgomu2KvpCiMmuRlZbQ-etX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2969" y="1596788"/>
            <a:ext cx="5802544" cy="4351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859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1383" y="-61581"/>
            <a:ext cx="10515600" cy="1325563"/>
          </a:xfrm>
          <a:solidFill>
            <a:srgbClr val="FF0000"/>
          </a:solidFill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Военно-патриотическая игра «Зарница»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i.mycdn.me/image?id=855202837558&amp;t=52&amp;plc=WEB&amp;tkn=*xFRXWYwK7jQnq1xmDhaGsshXO8Y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2341" y="1341767"/>
            <a:ext cx="4666647" cy="466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mycdn.me/image?id=855202834486&amp;t=3&amp;plc=WEB&amp;tkn=*8ZiSUF5fyJMw-xSFv0dUHAEVduY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0838" y="1263982"/>
            <a:ext cx="3616661" cy="4822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554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i.mycdn.me/image?id=848862165558&amp;t=3&amp;plc=WEB&amp;tkn=*4hotRFzi4n8ji73SApOP7fP87u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8308" y="1864261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«</a:t>
            </a:r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Весёлые старты» в рамках социального партнёрства «Детский сад -школа»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80" name="Picture 8" descr="https://i.mycdn.me/image?id=848862171446&amp;t=3&amp;plc=WEB&amp;tkn=*uGXnaRyselsKrcjaAvTw2jLfQf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584" y="1864262"/>
            <a:ext cx="580178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085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863</Words>
  <Application>Microsoft Office PowerPoint</Application>
  <PresentationFormat>Широкоэкранный</PresentationFormat>
  <Paragraphs>99</Paragraphs>
  <Slides>48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60" baseType="lpstr">
      <vt:lpstr>Batang</vt:lpstr>
      <vt:lpstr>BatangChe</vt:lpstr>
      <vt:lpstr>Arial</vt:lpstr>
      <vt:lpstr>Arial Black</vt:lpstr>
      <vt:lpstr>Arial Narrow</vt:lpstr>
      <vt:lpstr>Calibri</vt:lpstr>
      <vt:lpstr>Calibri Light</vt:lpstr>
      <vt:lpstr>Monotype Corsiva</vt:lpstr>
      <vt:lpstr>Segoe Script</vt:lpstr>
      <vt:lpstr>Times New Roman</vt:lpstr>
      <vt:lpstr>Wingdings</vt:lpstr>
      <vt:lpstr>Тема Office</vt:lpstr>
      <vt:lpstr>Презентация PowerPoint</vt:lpstr>
      <vt:lpstr>Самоанализ деятельности МБДОУ «Детский сад № 30 «Ручеек»  за 2016-2017 учебный год</vt:lpstr>
      <vt:lpstr>Анализ выполнения годовых задач в 2016-2017 учебном году </vt:lpstr>
      <vt:lpstr>Презентация PowerPoint</vt:lpstr>
      <vt:lpstr>Соревнования по спортивному ориентированию среди работников образования г. Майкопа</vt:lpstr>
      <vt:lpstr>выпуск</vt:lpstr>
      <vt:lpstr>Мероприятие «Дорожные старты»</vt:lpstr>
      <vt:lpstr>Военно-патриотическая игра «Зарница»</vt:lpstr>
      <vt:lpstr>«Весёлые старты» в рамках социального партнёрства «Детский сад -школа»</vt:lpstr>
      <vt:lpstr>Результат </vt:lpstr>
      <vt:lpstr>Презентация PowerPoint</vt:lpstr>
      <vt:lpstr>Открытие логопедического пункта</vt:lpstr>
      <vt:lpstr>Конкурс чтецов по произведениям поэтов и писателей Республики Адыгея</vt:lpstr>
      <vt:lpstr>Участие в городском конкурсе стихов «И в стихах и песнях пусть расцветает край наш родной!» к 25- летию Республики Адыгея в рамках социального партнёрства «Детский сад – библиотека»</vt:lpstr>
      <vt:lpstr>Смотр речевых уголков</vt:lpstr>
      <vt:lpstr>Презентация PowerPoint</vt:lpstr>
      <vt:lpstr>Педсовет на тему  «Развиваем речь у обучающихся»</vt:lpstr>
      <vt:lpstr>Презентация PowerPoint</vt:lpstr>
      <vt:lpstr>Презентация PowerPoint</vt:lpstr>
      <vt:lpstr>Участие обучающихся в городском конкурсе «Открытка ко дню Победы!»</vt:lpstr>
      <vt:lpstr>Выступление обучающихся на городской праздничной площадке ко дню Победы</vt:lpstr>
      <vt:lpstr>Выездная выставка национального музея «Бабушкин сундучок»</vt:lpstr>
      <vt:lpstr>Выездная выставка национального музея «Кудесница глина»</vt:lpstr>
      <vt:lpstr>Выставка творческих работ «Овеянные славою флаг наш и герб»</vt:lpstr>
      <vt:lpstr>Результат </vt:lpstr>
      <vt:lpstr>Городской конкурс чтецов по произведениям Хамида Беретаря</vt:lpstr>
      <vt:lpstr>участи</vt:lpstr>
      <vt:lpstr>Городская интеллектуальная Олимпиада для дошкольников, посвящённая году экологии</vt:lpstr>
      <vt:lpstr>Городской конкурс рисунков и поделок по пожарной безопасности «Горячие сердца»</vt:lpstr>
      <vt:lpstr>Межрегиональный конкурс  «Кавказский первоцвет»</vt:lpstr>
      <vt:lpstr>Городской конкурс фотографий  «Родная сторонка – 2017»</vt:lpstr>
      <vt:lpstr>Участие обучающихся в акции  «Живые символы заповедной России»</vt:lpstr>
      <vt:lpstr>Результаты педагогической диагностики  в 2016-2017 учебном году </vt:lpstr>
      <vt:lpstr>Результаты повышения профессионального мастерства педагогов МБДОУ № 30</vt:lpstr>
      <vt:lpstr>Обучение на курсах повышения квалификации в соответствии с ФГОС ДО прошли:</vt:lpstr>
      <vt:lpstr>Прошли аттестацию в целях подтверждения  категории</vt:lpstr>
      <vt:lpstr>Прошли аттестацию в целях получения  категории</vt:lpstr>
      <vt:lpstr>Методическое объединение воспитателей групп раннего и младшего дошкольного возраста. Тема.  «Инклюзивное воспитание и образование в ДОО» (январь, 2016 г.)</vt:lpstr>
      <vt:lpstr>Городской конкурс педагогических работников МБДОУ «Воспитатель года г. Майкопа - 2017»</vt:lpstr>
      <vt:lpstr>Педагогические чтения «Современное образовательное пространство – условие достижения стратегических ориентиров национальной политики в сфере образования» (март, 2017 г.)</vt:lpstr>
      <vt:lpstr>Круглый стол в АГУ «Профессиональный стандарт педагога: новые требования и квалификационные характеристики современного учителя, воспитателя (факультет педагогики и психологии) (октябрь, 2016 г.)</vt:lpstr>
      <vt:lpstr>Профессиональный конкурс среди образовательных учреждений на лучшую организацию работы по профилактике детского дорожно- транспортного травматизма (декабрь, 2016 г.)</vt:lpstr>
      <vt:lpstr>Показ открытого занятия для слушателей курсов АРИПК (январь, 2017 г.)</vt:lpstr>
      <vt:lpstr>Республиканские педагогические чтения «Современные образовательные системы: опыт, проблемы и пути реализации ФГОС» (январь, 2017 г.)</vt:lpstr>
      <vt:lpstr>Республиканский семинар для педагогов ОО «Формы работы с обучающимися и родителями образовательных организаций по профилактике детского дорожно- транспортного травматизма</vt:lpstr>
      <vt:lpstr>Всероссийский фестиваль науки «NAUKA 0+» «Модернизация современного образования: шаг в будущее» АГУ (факультет педагогики и психологии Кафедра педагогики и педагогических технологий) (октябрь, 2016 г.)</vt:lpstr>
      <vt:lpstr>В течение года методическая база МБДОУ № 30 была пополнена следующими учебно- методическими сборниками</vt:lpstr>
      <vt:lpstr>Годовые задачи  на 2017-2018 учебный год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Самоанализ деятельности МБДОУ «Детский сад  общеразвивающего вида № 30»  за 2006-2017 учебный год</dc:title>
  <dc:creator>idea-ПК</dc:creator>
  <cp:lastModifiedBy>idea-ПК</cp:lastModifiedBy>
  <cp:revision>53</cp:revision>
  <dcterms:created xsi:type="dcterms:W3CDTF">2017-05-02T11:51:21Z</dcterms:created>
  <dcterms:modified xsi:type="dcterms:W3CDTF">2017-06-07T12:03:57Z</dcterms:modified>
</cp:coreProperties>
</file>