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20"/>
  </p:notesMasterIdLst>
  <p:sldIdLst>
    <p:sldId id="256" r:id="rId2"/>
    <p:sldId id="257" r:id="rId3"/>
    <p:sldId id="273" r:id="rId4"/>
    <p:sldId id="258" r:id="rId5"/>
    <p:sldId id="268" r:id="rId6"/>
    <p:sldId id="259" r:id="rId7"/>
    <p:sldId id="283" r:id="rId8"/>
    <p:sldId id="260" r:id="rId9"/>
    <p:sldId id="261" r:id="rId10"/>
    <p:sldId id="274" r:id="rId11"/>
    <p:sldId id="279" r:id="rId12"/>
    <p:sldId id="280" r:id="rId13"/>
    <p:sldId id="281" r:id="rId14"/>
    <p:sldId id="277" r:id="rId15"/>
    <p:sldId id="265" r:id="rId16"/>
    <p:sldId id="266" r:id="rId17"/>
    <p:sldId id="275" r:id="rId18"/>
    <p:sldId id="267" r:id="rId19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2" autoAdjust="0"/>
    <p:restoredTop sz="98420" autoAdjust="0"/>
  </p:normalViewPr>
  <p:slideViewPr>
    <p:cSldViewPr>
      <p:cViewPr>
        <p:scale>
          <a:sx n="107" d="100"/>
          <a:sy n="107" d="100"/>
        </p:scale>
        <p:origin x="-84" y="-90"/>
      </p:cViewPr>
      <p:guideLst>
        <p:guide orient="horz" pos="2880"/>
        <p:guide orient="horz" pos="2160"/>
        <p:guide pos="2160"/>
        <p:guide pos="2880"/>
      </p:guideLst>
    </p:cSldViewPr>
  </p:slideViewPr>
  <p:outlineViewPr>
    <p:cViewPr>
      <p:scale>
        <a:sx n="33" d="100"/>
        <a:sy n="33" d="100"/>
      </p:scale>
      <p:origin x="0" y="146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830" cy="493474"/>
          </a:xfrm>
          <a:prstGeom prst="rect">
            <a:avLst/>
          </a:prstGeom>
        </p:spPr>
        <p:txBody>
          <a:bodyPr vert="horz" lIns="87517" tIns="43759" rIns="87517" bIns="43759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4" y="1"/>
            <a:ext cx="2918830" cy="493474"/>
          </a:xfrm>
          <a:prstGeom prst="rect">
            <a:avLst/>
          </a:prstGeom>
        </p:spPr>
        <p:txBody>
          <a:bodyPr vert="horz" lIns="87517" tIns="43759" rIns="87517" bIns="43759" rtlCol="0"/>
          <a:lstStyle>
            <a:lvl1pPr algn="r">
              <a:defRPr sz="1100"/>
            </a:lvl1pPr>
          </a:lstStyle>
          <a:p>
            <a:fld id="{8D704BB1-ADE2-4C1E-B5BB-E2D751F187FF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8525" y="738188"/>
            <a:ext cx="4938713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517" tIns="43759" rIns="87517" bIns="4375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87517" tIns="43759" rIns="87517" bIns="4375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4302"/>
            <a:ext cx="2918830" cy="493474"/>
          </a:xfrm>
          <a:prstGeom prst="rect">
            <a:avLst/>
          </a:prstGeom>
        </p:spPr>
        <p:txBody>
          <a:bodyPr vert="horz" lIns="87517" tIns="43759" rIns="87517" bIns="43759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4" y="9374302"/>
            <a:ext cx="2918830" cy="493474"/>
          </a:xfrm>
          <a:prstGeom prst="rect">
            <a:avLst/>
          </a:prstGeom>
        </p:spPr>
        <p:txBody>
          <a:bodyPr vert="horz" lIns="87517" tIns="43759" rIns="87517" bIns="43759" rtlCol="0" anchor="b"/>
          <a:lstStyle>
            <a:lvl1pPr algn="r">
              <a:defRPr sz="1100"/>
            </a:lvl1pPr>
          </a:lstStyle>
          <a:p>
            <a:fld id="{705026F2-54BE-4216-914E-CDE78EAF37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119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98525" y="738188"/>
            <a:ext cx="4938713" cy="37052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026F2-54BE-4216-914E-CDE78EAF37A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394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98525" y="738188"/>
            <a:ext cx="4938713" cy="37052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026F2-54BE-4216-914E-CDE78EAF37A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322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5349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2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1F54-831B-443C-8B59-95DF3FBB105C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239E838-FDED-4F48-95C7-28BC5BEF0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1F54-831B-443C-8B59-95DF3FBB105C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E838-FDED-4F48-95C7-28BC5BEF0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7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7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1F54-831B-443C-8B59-95DF3FBB105C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E838-FDED-4F48-95C7-28BC5BEF0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1F54-831B-443C-8B59-95DF3FBB105C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1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239E838-FDED-4F48-95C7-28BC5BEF0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3444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1F54-831B-443C-8B59-95DF3FBB105C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E838-FDED-4F48-95C7-28BC5BEF08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1F54-831B-443C-8B59-95DF3FBB105C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E838-FDED-4F48-95C7-28BC5BEF0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1316038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1" y="1316038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1F54-831B-443C-8B59-95DF3FBB105C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239E838-FDED-4F48-95C7-28BC5BEF08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49" y="60198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1F54-831B-443C-8B59-95DF3FBB105C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E838-FDED-4F48-95C7-28BC5BEF0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1F54-831B-443C-8B59-95DF3FBB105C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E838-FDED-4F48-95C7-28BC5BEF0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49" y="5849118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1F54-831B-443C-8B59-95DF3FBB105C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E838-FDED-4F48-95C7-28BC5BEF0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1F54-831B-443C-8B59-95DF3FBB105C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E838-FDED-4F48-95C7-28BC5BEF08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1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AD1F54-831B-443C-8B59-95DF3FBB105C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239E838-FDED-4F48-95C7-28BC5BEF08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49" y="105798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 spd="med">
    <p:newsflash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66723" y="160712"/>
            <a:ext cx="7772400" cy="1178727"/>
          </a:xfrm>
        </p:spPr>
        <p:txBody>
          <a:bodyPr>
            <a:normAutofit/>
          </a:bodyPr>
          <a:lstStyle/>
          <a:p>
            <a:pPr algn="ctr"/>
            <a:r>
              <a:rPr lang="ru-RU" sz="1200" b="1" dirty="0" smtClean="0"/>
              <a:t>Муниципальное казенное образовательное учреждение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Приморская средняя школа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с углубленным изучением отдельных предметов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им. Героя Советского Союза Семенова П.А.»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Быковского муниципального  района Волгоградской области</a:t>
            </a:r>
            <a:endParaRPr lang="ru-RU" sz="1200" dirty="0"/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571473" y="3053951"/>
            <a:ext cx="7912100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C000"/>
                    </a:gs>
                    <a:gs pos="50000">
                      <a:srgbClr val="000000"/>
                    </a:gs>
                    <a:gs pos="100000">
                      <a:srgbClr val="FFC000"/>
                    </a:gs>
                  </a:gsLst>
                  <a:lin ang="5400000" scaled="1"/>
                </a:gradFill>
                <a:effectLst>
                  <a:outerShdw dist="107763" dir="18900000" algn="ctr" rotWithShape="0">
                    <a:srgbClr val="868686">
                      <a:alpha val="50000"/>
                    </a:srgbClr>
                  </a:outerShdw>
                </a:effectLst>
                <a:latin typeface="Comic Sans MS" pitchFamily="66" charset="0"/>
              </a:rPr>
              <a:t>«</a:t>
            </a:r>
            <a:r>
              <a:rPr lang="ru-RU" sz="2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C000"/>
                    </a:gs>
                    <a:gs pos="50000">
                      <a:srgbClr val="000000"/>
                    </a:gs>
                    <a:gs pos="100000">
                      <a:srgbClr val="FFC000"/>
                    </a:gs>
                  </a:gsLst>
                  <a:lin ang="5400000" scaled="1"/>
                </a:gradFill>
                <a:effectLst>
                  <a:outerShdw dist="107763" dir="18900000" algn="ctr" rotWithShape="0">
                    <a:srgbClr val="868686">
                      <a:alpha val="50000"/>
                    </a:srgbClr>
                  </a:outerShdw>
                </a:effectLst>
                <a:latin typeface="Comic Sans MS" pitchFamily="66" charset="0"/>
              </a:rPr>
              <a:t>Подставка под цветы</a:t>
            </a:r>
            <a:r>
              <a:rPr lang="ru-RU" sz="2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C000"/>
                    </a:gs>
                    <a:gs pos="50000">
                      <a:srgbClr val="000000"/>
                    </a:gs>
                    <a:gs pos="100000">
                      <a:srgbClr val="FFC000"/>
                    </a:gs>
                  </a:gsLst>
                  <a:lin ang="5400000" scaled="1"/>
                </a:gradFill>
                <a:effectLst>
                  <a:outerShdw dist="107763" dir="18900000" algn="ctr" rotWithShape="0">
                    <a:srgbClr val="868686">
                      <a:alpha val="50000"/>
                    </a:srgbClr>
                  </a:outerShdw>
                </a:effectLst>
                <a:latin typeface="Comic Sans MS" pitchFamily="66" charset="0"/>
              </a:rPr>
              <a:t>»</a:t>
            </a:r>
          </a:p>
        </p:txBody>
      </p:sp>
      <p:sp>
        <p:nvSpPr>
          <p:cNvPr id="6152" name="WordArt 8"/>
          <p:cNvSpPr>
            <a:spLocks noChangeArrowheads="1" noChangeShapeType="1" noTextEdit="1"/>
          </p:cNvSpPr>
          <p:nvPr/>
        </p:nvSpPr>
        <p:spPr bwMode="auto">
          <a:xfrm>
            <a:off x="1523979" y="1285860"/>
            <a:ext cx="6223000" cy="1014413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 rtl="0"/>
            <a:r>
              <a:rPr lang="ru-RU" sz="4400" b="1" kern="1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</a:rPr>
              <a:t>Творческий проект</a:t>
            </a:r>
            <a:endParaRPr lang="ru-RU" sz="4400" b="1" kern="1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154" name="WordArt 10"/>
          <p:cNvSpPr>
            <a:spLocks noChangeArrowheads="1" noChangeShapeType="1" noTextEdit="1"/>
          </p:cNvSpPr>
          <p:nvPr/>
        </p:nvSpPr>
        <p:spPr bwMode="auto">
          <a:xfrm>
            <a:off x="2673337" y="2518166"/>
            <a:ext cx="3746500" cy="392906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 algn="ctr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B050"/>
                    </a:gs>
                    <a:gs pos="100000">
                      <a:srgbClr val="00B05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effectLst>
                  <a:outerShdw dist="107763" dir="18900000" algn="ctr" rotWithShape="0">
                    <a:srgbClr val="9999FF">
                      <a:alpha val="50000"/>
                    </a:srgbClr>
                  </a:outerShdw>
                </a:effectLst>
                <a:latin typeface="Arial Black"/>
              </a:rPr>
              <a:t>по технологии</a:t>
            </a:r>
            <a:endParaRPr lang="ru-RU" sz="3600" kern="10" spc="0" dirty="0">
              <a:ln w="12700" algn="ctr">
                <a:solidFill>
                  <a:srgbClr val="FFFF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B050"/>
                  </a:gs>
                  <a:gs pos="100000">
                    <a:srgbClr val="00B0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effectLst>
                <a:outerShdw dist="107763" dir="18900000" algn="ctr" rotWithShape="0">
                  <a:srgbClr val="9999FF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31744" y="4302406"/>
            <a:ext cx="8191557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ученик  </a:t>
            </a: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Грибенников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Роман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en-US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 Жуков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Е.А.                                            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год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686800" cy="4525963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Надёжно закреплять заготовку при строгании, пилении.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только с исправным электрическим лобзиком. 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осторожность, четкость, точность, быть внимательным.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рашпиль только с исправной ручкой.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руки устали – отложите инструмент, расслабьте мышцы, опустите руки вниз, слегка потрясите ими для восстановления кровотока.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внимательны: сколы могут занозить руку. При зачистке кромок изделия берегите пальцы.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Работайте в хорошо проветриваемом помещении. Наносите лак в респираторе.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Избегайте попадания лака на открытые участки тела. Лаки огнеопасны и токсичны. </a:t>
            </a:r>
          </a:p>
          <a:p>
            <a:pPr marL="457200" indent="-457200">
              <a:buFont typeface="Wingdings 2"/>
              <a:buAutoNum type="arabicPeriod"/>
            </a:pPr>
            <a:r>
              <a:rPr lang="ru-RU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Древесную пыль удаляйте щеткой-сметкой или влажной тряпкой.</a:t>
            </a:r>
          </a:p>
          <a:p>
            <a:pPr marL="457200" indent="-457200">
              <a:buAutoNum type="arabicPeriod"/>
            </a:pPr>
            <a:endParaRPr lang="ru-RU" sz="2800" dirty="0"/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761974" y="267868"/>
            <a:ext cx="7912100" cy="614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4400" kern="10" spc="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/>
                <a:latin typeface="Impact" panose="020B0806030902050204" pitchFamily="34" charset="0"/>
              </a:rPr>
              <a:t>Техника безопасности при выполнении работы</a:t>
            </a:r>
            <a:endParaRPr lang="ru-RU" sz="4400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0070C0"/>
              </a:solidFill>
              <a:effectLst/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036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Impact" panose="020B0806030902050204" pitchFamily="34" charset="0"/>
              </a:rPr>
              <a:t>Технологическая карта</a:t>
            </a:r>
            <a:br>
              <a:rPr lang="ru-RU" sz="2400" dirty="0" smtClean="0">
                <a:solidFill>
                  <a:srgbClr val="0070C0"/>
                </a:solidFill>
                <a:latin typeface="Impact" panose="020B0806030902050204" pitchFamily="34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Impact" panose="020B0806030902050204" pitchFamily="34" charset="0"/>
              </a:rPr>
              <a:t>«Изготовление стойки для хранения лыж»</a:t>
            </a:r>
            <a:endParaRPr lang="ru-RU" sz="24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3280005"/>
              </p:ext>
            </p:extLst>
          </p:nvPr>
        </p:nvGraphicFramePr>
        <p:xfrm>
          <a:off x="476222" y="1232282"/>
          <a:ext cx="8418430" cy="51292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1027"/>
                <a:gridCol w="2000264"/>
                <a:gridCol w="3810027"/>
                <a:gridCol w="1827112"/>
              </a:tblGrid>
              <a:tr h="342900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Технологическая операция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Последовательность выполнения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Инструменты и оборудование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</a:tr>
              <a:tr h="1250165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Выбрать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заготовки (4шт.) для основания</a:t>
                      </a:r>
                      <a:endParaRPr lang="en-US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Верстак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рубанок, угольник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</a:tr>
              <a:tr h="1250165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Разметить заготовки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(4шт.) по длине 300 мм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Верстак,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линейка, карандаш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</a:tr>
              <a:tr h="1120140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Выпилить заготовки под ножки подставки (4шт.)</a:t>
                      </a:r>
                      <a:endParaRPr lang="en-US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Верстак,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электролобзик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</a:tr>
              <a:tr h="1120140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Разметить круглую часть подставки</a:t>
                      </a:r>
                      <a:endParaRPr lang="en-US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Циркуль, верстак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027" y="1734035"/>
            <a:ext cx="1618880" cy="11051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669" y="1700808"/>
            <a:ext cx="1618880" cy="110517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124" y="5272857"/>
            <a:ext cx="1050926" cy="103646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076" y="4149080"/>
            <a:ext cx="1651021" cy="105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734326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062486"/>
              </p:ext>
            </p:extLst>
          </p:nvPr>
        </p:nvGraphicFramePr>
        <p:xfrm>
          <a:off x="251520" y="512677"/>
          <a:ext cx="8382058" cy="57363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1465"/>
                <a:gridCol w="1843289"/>
                <a:gridCol w="3589564"/>
                <a:gridCol w="2347740"/>
              </a:tblGrid>
              <a:tr h="918101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Выпилить круглую часть подставки</a:t>
                      </a:r>
                      <a:endParaRPr lang="ru-RU" sz="105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Верстак,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электролобзик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</a:tr>
              <a:tr h="77408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Разметить брусок размером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25х25х300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мм (1 шт.)</a:t>
                      </a:r>
                      <a:endParaRPr lang="ru-RU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 rowSpan="2">
                  <a:txBody>
                    <a:bodyPr/>
                    <a:lstStyle/>
                    <a:p>
                      <a:endParaRPr lang="ru-RU" sz="105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Верстак, линейка, карандаш</a:t>
                      </a:r>
                    </a:p>
                  </a:txBody>
                  <a:tcPr marL="121920" marR="121920" marT="34290" marB="34290"/>
                </a:tc>
              </a:tr>
              <a:tr h="619580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Выпилить брусок размером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25х25х300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мм (1 шт.)</a:t>
                      </a:r>
                      <a:endParaRPr lang="ru-RU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Верстак,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электролобзик</a:t>
                      </a:r>
                      <a:endParaRPr lang="ru-RU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6604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Прикрутить шурупами 4 ножки к бруску</a:t>
                      </a:r>
                      <a:endParaRPr lang="en-US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шурупа,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шуруповерт</a:t>
                      </a:r>
                      <a:endParaRPr lang="ru-RU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0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Выпилить из фанеры основание под ножки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Линейка, карандаш,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фанера,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электролобзик</a:t>
                      </a:r>
                      <a:endParaRPr lang="ru-RU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087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Прибить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гвоздями основание из фанеры к ножкам подставки</a:t>
                      </a:r>
                      <a:endParaRPr lang="ru-RU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Гвозди, молоток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9831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Прикрутить 2 уголка к крышке подставки</a:t>
                      </a:r>
                      <a:endParaRPr lang="en-US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самореза</a:t>
                      </a: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2 уголка,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шуруповерт</a:t>
                      </a: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верстак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280" y="476672"/>
            <a:ext cx="1152127" cy="9361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342" y="1484784"/>
            <a:ext cx="1768010" cy="12628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110" y="2897570"/>
            <a:ext cx="1264284" cy="86409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136" y="5373216"/>
            <a:ext cx="1302271" cy="797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281691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196201"/>
              </p:ext>
            </p:extLst>
          </p:nvPr>
        </p:nvGraphicFramePr>
        <p:xfrm>
          <a:off x="611560" y="339056"/>
          <a:ext cx="8064896" cy="52165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1632181"/>
                <a:gridCol w="4082483"/>
                <a:gridCol w="1774168"/>
              </a:tblGrid>
              <a:tr h="2009824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Прикрутить крышку подставки к бруску</a:t>
                      </a: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самореза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шуруповерт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верстак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</a:tr>
              <a:tr h="3206695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Покрыть изделие бесцветным лаком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Кисточка, бесцветный лак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76672"/>
            <a:ext cx="2664296" cy="163259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127" y="2420888"/>
            <a:ext cx="2281818" cy="304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754166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178768"/>
          </a:xfrm>
        </p:spPr>
        <p:txBody>
          <a:bodyPr/>
          <a:lstStyle/>
          <a:p>
            <a:pPr algn="ctr"/>
            <a:r>
              <a:rPr lang="ru-RU" dirty="0" smtClean="0"/>
              <a:t>   </a:t>
            </a:r>
            <a:r>
              <a:rPr lang="ru-RU" dirty="0" smtClean="0">
                <a:solidFill>
                  <a:srgbClr val="0070C0"/>
                </a:solidFill>
                <a:latin typeface="Impact" panose="020B0806030902050204" pitchFamily="34" charset="0"/>
              </a:rPr>
              <a:t>Изготовление изделия</a:t>
            </a:r>
            <a:endParaRPr lang="ru-RU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60848"/>
            <a:ext cx="4067944" cy="30509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340768"/>
            <a:ext cx="3867894" cy="5157192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96044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3600" dirty="0" smtClean="0"/>
              <a:t> </a:t>
            </a:r>
          </a:p>
          <a:p>
            <a:pPr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изготовлении подставки под цветы, я не затратил ни копейки денег, так как все инструменты и материалы были у меня дома и в школьной мастерской.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1238227" y="321447"/>
            <a:ext cx="6902447" cy="589364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44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  <a:cs typeface="Times New Roman"/>
              </a:rPr>
              <a:t>Экономический расчёт</a:t>
            </a:r>
            <a:endParaRPr lang="ru-RU" sz="4400" kern="10" spc="0" dirty="0">
              <a:ln w="9525">
                <a:noFill/>
                <a:round/>
                <a:headEnd/>
                <a:tailEnd/>
              </a:ln>
              <a:solidFill>
                <a:srgbClr val="0070C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213901"/>
            <a:ext cx="5004048" cy="3753036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1232281"/>
            <a:ext cx="3898776" cy="51936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     </a:t>
            </a:r>
          </a:p>
          <a:p>
            <a:pPr>
              <a:buNone/>
            </a:pP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Закончив работу над своим изделием, мне очень захотелось посмотреть, как моя подставка для цветов будет гармонировать с домашним интерьером. Я думаю, мое изделие очень пригодится у нас в доме и создаст уют.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571472" y="214290"/>
            <a:ext cx="8115328" cy="62242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 rtl="0"/>
            <a:r>
              <a:rPr lang="ru-RU" sz="4400" kern="10" spc="0" dirty="0" smtClean="0">
                <a:ln w="12700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prstShdw prst="shdw17" dist="17961" dir="2700000">
                    <a:srgbClr val="520402">
                      <a:gamma/>
                      <a:shade val="60000"/>
                      <a:invGamma/>
                    </a:srgbClr>
                  </a:prstShdw>
                </a:effectLst>
                <a:latin typeface="Impact" panose="020B0806030902050204" pitchFamily="34" charset="0"/>
              </a:rPr>
              <a:t>Оценка качества проекта</a:t>
            </a:r>
            <a:endParaRPr lang="ru-RU" sz="4400" kern="10" spc="0" dirty="0">
              <a:ln w="12700">
                <a:noFill/>
                <a:round/>
                <a:headEnd/>
                <a:tailEnd/>
              </a:ln>
              <a:solidFill>
                <a:srgbClr val="0070C0"/>
              </a:solidFill>
              <a:effectLst>
                <a:prstShdw prst="shdw17" dist="17961" dir="2700000">
                  <a:srgbClr val="520402">
                    <a:gamma/>
                    <a:shade val="60000"/>
                    <a:invGamma/>
                  </a:srgbClr>
                </a:prstShdw>
              </a:effectLst>
              <a:latin typeface="Impact" panose="020B080603090205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1268760"/>
            <a:ext cx="3942438" cy="5256584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221" y="1178703"/>
            <a:ext cx="8515379" cy="109816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/>
              <a:t>   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Подставка под цветы – это удобное, оригинальное, экологически чистое изделие, которое добавит особенную нотку в ваш  домашний интерьер.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619672" y="404664"/>
            <a:ext cx="6264697" cy="53369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44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sy="50000" rotWithShape="0">
                    <a:srgbClr val="C0C0C0">
                      <a:alpha val="50000"/>
                    </a:srgbClr>
                  </a:outerShdw>
                </a:effectLst>
                <a:latin typeface="Impact" panose="020B0806030902050204" pitchFamily="34" charset="0"/>
              </a:rPr>
              <a:t>Реклама изделия</a:t>
            </a:r>
            <a:endParaRPr lang="ru-RU" sz="44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rgbClr val="0070C0"/>
              </a:solidFill>
              <a:effectLst>
                <a:outerShdw sy="50000" rotWithShape="0">
                  <a:srgbClr val="C0C0C0">
                    <a:alpha val="5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372880"/>
            <a:ext cx="3147814" cy="41970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372881"/>
            <a:ext cx="3147814" cy="4197086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971" y="2276872"/>
            <a:ext cx="8229600" cy="194421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 algn="ctr">
              <a:buNone/>
            </a:pPr>
            <a:r>
              <a:rPr lang="ru-RU" sz="4800" dirty="0" smtClean="0">
                <a:solidFill>
                  <a:srgbClr val="0070C0"/>
                </a:solidFill>
                <a:latin typeface="Impact" panose="020B0806030902050204" pitchFamily="34" charset="0"/>
              </a:rPr>
              <a:t>Спасибо за внимание!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048549" cy="778098"/>
          </a:xfrm>
        </p:spPr>
        <p:txBody>
          <a:bodyPr>
            <a:prstTxWarp prst="textTriangleInverted">
              <a:avLst/>
            </a:prstTxWarp>
            <a:noAutofit/>
          </a:bodyPr>
          <a:lstStyle/>
          <a:p>
            <a:r>
              <a:rPr lang="ru-RU" sz="3600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Impact" panose="020B0806030902050204" pitchFamily="34" charset="0"/>
              </a:rPr>
              <a:t>Содержание</a:t>
            </a:r>
            <a:r>
              <a:rPr lang="ru-RU" sz="3600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</a:t>
            </a:r>
            <a:endParaRPr lang="ru-RU" sz="3600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40769"/>
            <a:ext cx="8686800" cy="473935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идеи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изделию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 и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инструментов</a:t>
            </a:r>
            <a:endParaRPr lang="en-US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безопасности при выполнении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Технологическая карта «Подставка для цветов»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изделия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Экономический расчёт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качества проекта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Реклама изделия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32693"/>
          </a:xfrm>
        </p:spPr>
        <p:txBody>
          <a:bodyPr>
            <a:prstTxWarp prst="textStop">
              <a:avLst/>
            </a:prstTxWarp>
            <a:normAutofit/>
          </a:bodyPr>
          <a:lstStyle/>
          <a:p>
            <a:r>
              <a:rPr lang="ru-RU" u="sng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Impact" panose="020B0806030902050204" pitchFamily="34" charset="0"/>
              </a:rPr>
              <a:t>Актуальность</a:t>
            </a:r>
            <a:r>
              <a:rPr lang="ru-RU" u="sng" dirty="0" smtClean="0">
                <a:ln>
                  <a:solidFill>
                    <a:srgbClr val="00B0F0"/>
                  </a:solidFill>
                </a:ln>
              </a:rPr>
              <a:t> </a:t>
            </a:r>
            <a:r>
              <a:rPr lang="ru-RU" u="sng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Impact" panose="020B0806030902050204" pitchFamily="34" charset="0"/>
              </a:rPr>
              <a:t>проблемы</a:t>
            </a:r>
            <a:r>
              <a:rPr lang="ru-RU" u="sng" dirty="0" smtClean="0">
                <a:ln>
                  <a:solidFill>
                    <a:srgbClr val="00B0F0"/>
                  </a:solidFill>
                </a:ln>
              </a:rPr>
              <a:t>:</a:t>
            </a:r>
            <a:r>
              <a:rPr lang="ru-RU" u="sng" dirty="0" smtClean="0"/>
              <a:t/>
            </a:r>
            <a:br>
              <a:rPr lang="ru-RU" u="sng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78703"/>
            <a:ext cx="8229600" cy="530427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  Моя мама очень любит выращивать комнатные цветы, у нас их очень много. Возникла проблема, где и как лучше разместить эти цветы? Я посоветовался с учителем технологии и решил устранить эту проблему, т.е. изготовить подставку для цветов своими руками.</a:t>
            </a: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6723" y="620688"/>
            <a:ext cx="7772400" cy="1944217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dirty="0" smtClean="0">
                <a:ln w="11430"/>
                <a:solidFill>
                  <a:srgbClr val="0070C0"/>
                </a:solidFill>
              </a:rPr>
              <a:t/>
            </a:r>
            <a:br>
              <a:rPr lang="ru-RU" sz="2400" dirty="0" smtClean="0">
                <a:ln w="11430"/>
                <a:solidFill>
                  <a:srgbClr val="0070C0"/>
                </a:solidFill>
              </a:rPr>
            </a:br>
            <a:r>
              <a:rPr lang="ru-RU" sz="2700" dirty="0" smtClean="0">
                <a:ln w="11430"/>
                <a:solidFill>
                  <a:srgbClr val="0070C0"/>
                </a:solidFill>
              </a:rPr>
              <a:t/>
            </a:r>
            <a:br>
              <a:rPr lang="ru-RU" sz="2700" dirty="0" smtClean="0">
                <a:ln w="11430"/>
                <a:solidFill>
                  <a:srgbClr val="0070C0"/>
                </a:solidFill>
              </a:rPr>
            </a:br>
            <a:r>
              <a:rPr lang="ru-RU" sz="3100" b="1" dirty="0" smtClean="0">
                <a:ln w="1143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Изготовить необычную подставку для цветов и для удобства использования. Изделие должно быть изготовлено быстро, просто, дешево, оригинально и из экологически чистого материала.</a:t>
            </a:r>
            <a:endParaRPr lang="ru-RU" sz="3100" b="1" dirty="0">
              <a:ln w="11430"/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666723" y="476672"/>
            <a:ext cx="1961061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44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70C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Impact" panose="020B0806030902050204" pitchFamily="34" charset="0"/>
              </a:rPr>
              <a:t>Цель</a:t>
            </a:r>
            <a:r>
              <a:rPr lang="ru-RU" sz="44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:</a:t>
            </a:r>
            <a:endParaRPr lang="ru-RU" sz="4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680" y="1156638"/>
            <a:ext cx="883081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своими руками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подставку для цветов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творческое мышление, самостоятельную творческую деятельность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и развивать навыки работы с инструментами </a:t>
            </a:r>
          </a:p>
          <a:p>
            <a:endParaRPr lang="ru-RU" dirty="0"/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2571736" y="375027"/>
            <a:ext cx="3822704" cy="60570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 rtl="0"/>
            <a:r>
              <a:rPr lang="ru-RU" sz="4400" kern="10" spc="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Impact" panose="020B0806030902050204" pitchFamily="34" charset="0"/>
              </a:rPr>
              <a:t>Задачи</a:t>
            </a:r>
            <a:r>
              <a:rPr lang="ru-RU" sz="4400" kern="10" spc="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:</a:t>
            </a:r>
            <a:endParaRPr lang="ru-RU" sz="4400" kern="10" spc="0" dirty="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971" y="1125124"/>
            <a:ext cx="8572560" cy="562574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Сделав выбор объектов труда, я стал обдумывать форму подставки для цветов. 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прошел по магазинам, изучили иллюстрации в книгах, журналах, в сети </a:t>
            </a:r>
            <a:r>
              <a:rPr lang="en-US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Internet. </a:t>
            </a:r>
            <a:endParaRPr lang="ru-RU" sz="1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Подставки для цветов могут иметь разнообразные формы.</a:t>
            </a:r>
            <a:endParaRPr lang="ru-RU" sz="1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Рис.1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         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Рис.2                                                             </a:t>
            </a:r>
            <a:r>
              <a:rPr lang="ru-RU" sz="1400" dirty="0"/>
              <a:t>Рис.3                                                       </a:t>
            </a:r>
            <a:r>
              <a:rPr lang="ru-RU" sz="1400" dirty="0" smtClean="0"/>
              <a:t>Рис.4</a:t>
            </a:r>
            <a:endParaRPr lang="ru-RU" sz="1400" dirty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Из найденных форм подставок для цветов,</a:t>
            </a:r>
            <a:r>
              <a:rPr lang="en-US" sz="1400" b="1" dirty="0" smtClean="0"/>
              <a:t> </a:t>
            </a:r>
            <a:r>
              <a:rPr lang="ru-RU" sz="1400" b="1" dirty="0"/>
              <a:t>я</a:t>
            </a:r>
            <a:r>
              <a:rPr lang="ru-RU" sz="1400" b="1" dirty="0" smtClean="0"/>
              <a:t> выбрал образец, изображенный на Рис.1</a:t>
            </a:r>
          </a:p>
          <a:p>
            <a:pPr>
              <a:buNone/>
            </a:pPr>
            <a:r>
              <a:rPr lang="ru-RU" sz="1400" b="1" dirty="0" smtClean="0"/>
              <a:t>Я думаю, что эта подставка для цветов очень понравится маме, да и всем членам семьи и создаст уют доме.</a:t>
            </a: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2285984" y="321448"/>
            <a:ext cx="4699000" cy="592931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44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Развитие</a:t>
            </a:r>
            <a:r>
              <a:rPr lang="ru-RU" sz="44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 </a:t>
            </a:r>
            <a:r>
              <a:rPr lang="ru-RU" sz="44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идеи</a:t>
            </a:r>
            <a:endParaRPr lang="ru-RU" sz="44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0070C0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987" y="1762125"/>
            <a:ext cx="2190993" cy="17388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39952" y="3789040"/>
            <a:ext cx="1106894" cy="18448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03648" y="3789040"/>
            <a:ext cx="1382388" cy="18448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60232" y="3789040"/>
            <a:ext cx="1844824" cy="1844824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5077710"/>
              </p:ext>
            </p:extLst>
          </p:nvPr>
        </p:nvGraphicFramePr>
        <p:xfrm>
          <a:off x="304800" y="1553766"/>
          <a:ext cx="8686802" cy="38366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95192"/>
                <a:gridCol w="4491610"/>
              </a:tblGrid>
              <a:tr h="36306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 изделия</a:t>
                      </a:r>
                      <a:endParaRPr lang="ru-RU" sz="20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693" marR="128693" marT="34290" marB="3429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Подставка для цветов</a:t>
                      </a:r>
                      <a:endParaRPr lang="ru-RU" sz="20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693" marR="128693" marT="34290" marB="34290"/>
                </a:tc>
              </a:tr>
              <a:tr h="68195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Функциональное назначение</a:t>
                      </a:r>
                      <a:endParaRPr lang="ru-RU" sz="20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693" marR="128693" marT="34290" marB="3429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создания уюта, красоты при выращивании цветов</a:t>
                      </a:r>
                      <a:endParaRPr lang="ru-RU" sz="20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693" marR="128693" marT="34290" marB="34290"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Пользователь</a:t>
                      </a:r>
                      <a:endParaRPr lang="ru-RU" sz="20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693" marR="128693" marT="34290" marB="3429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 члены семьи</a:t>
                      </a:r>
                      <a:endParaRPr lang="ru-RU" sz="20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693" marR="128693" marT="34290" marB="34290"/>
                </a:tc>
              </a:tr>
              <a:tr h="59963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Единичное или массовое производство</a:t>
                      </a:r>
                      <a:endParaRPr lang="ru-RU" sz="20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693" marR="128693" marT="34290" marB="3429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Единичное</a:t>
                      </a:r>
                      <a:endParaRPr lang="ru-RU" sz="20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693" marR="128693" marT="34290" marB="34290"/>
                </a:tc>
              </a:tr>
              <a:tr h="34440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 к материалам</a:t>
                      </a:r>
                      <a:endParaRPr lang="ru-RU" sz="20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693" marR="128693" marT="34290" marB="3429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Натуральные</a:t>
                      </a:r>
                      <a:endParaRPr lang="ru-RU" sz="20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693" marR="128693" marT="34290" marB="34290"/>
                </a:tc>
              </a:tr>
              <a:tr h="66329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 с точки зрения безопасности использования</a:t>
                      </a:r>
                      <a:endParaRPr lang="ru-RU" sz="20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693" marR="128693" marT="34290" marB="3429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Гладкая, без заусенцев поверхность</a:t>
                      </a:r>
                      <a:endParaRPr lang="ru-RU" sz="20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693" marR="128693" marT="34290" marB="34290"/>
                </a:tc>
              </a:tr>
              <a:tr h="61722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Экологические требования</a:t>
                      </a:r>
                      <a:endParaRPr lang="ru-RU" sz="20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693" marR="128693" marT="34290" marB="3429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Экологически чистый материал - древесина</a:t>
                      </a:r>
                      <a:endParaRPr lang="ru-RU" sz="20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693" marR="128693" marT="34290" marB="34290"/>
                </a:tc>
              </a:tr>
            </a:tbl>
          </a:graphicData>
        </a:graphic>
      </p:graphicFrame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857225" y="375025"/>
            <a:ext cx="7556500" cy="5857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r>
              <a:rPr lang="ru-RU" sz="4400" kern="10" spc="-44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rgbClr val="0070C0"/>
                    </a:gs>
                  </a:gsLst>
                  <a:path path="rect">
                    <a:fillToRect l="50000" t="50000" r="50000" b="50000"/>
                  </a:path>
                </a:gradFill>
                <a:effectLst/>
                <a:latin typeface="Impact" panose="020B0806030902050204" pitchFamily="34" charset="0"/>
              </a:rPr>
              <a:t>Тр</a:t>
            </a:r>
            <a:r>
              <a:rPr lang="ru-RU" sz="4400" kern="10" spc="-44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rgbClr val="0070C0"/>
                    </a:gs>
                  </a:gsLst>
                  <a:path path="rect">
                    <a:fillToRect l="50000" t="50000" r="50000" b="50000"/>
                  </a:path>
                </a:gradFill>
                <a:effectLst/>
                <a:latin typeface="Impact" panose="020B0806030902050204" pitchFamily="34" charset="0"/>
              </a:rPr>
              <a:t> е б о в а </a:t>
            </a:r>
            <a:r>
              <a:rPr lang="ru-RU" sz="4400" kern="10" spc="-44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rgbClr val="0070C0"/>
                    </a:gs>
                  </a:gsLst>
                  <a:path path="rect">
                    <a:fillToRect l="50000" t="50000" r="50000" b="50000"/>
                  </a:path>
                </a:gradFill>
                <a:effectLst/>
                <a:latin typeface="Impact" panose="020B0806030902050204" pitchFamily="34" charset="0"/>
              </a:rPr>
              <a:t>н</a:t>
            </a:r>
            <a:r>
              <a:rPr lang="ru-RU" sz="4400" kern="10" spc="-44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rgbClr val="0070C0"/>
                    </a:gs>
                  </a:gsLst>
                  <a:path path="rect">
                    <a:fillToRect l="50000" t="50000" r="50000" b="50000"/>
                  </a:path>
                </a:gradFill>
                <a:effectLst/>
                <a:latin typeface="Impact" panose="020B0806030902050204" pitchFamily="34" charset="0"/>
              </a:rPr>
              <a:t>  и я     к      и </a:t>
            </a:r>
            <a:r>
              <a:rPr lang="ru-RU" sz="4400" kern="10" spc="-44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rgbClr val="0070C0"/>
                    </a:gs>
                  </a:gsLst>
                  <a:path path="rect">
                    <a:fillToRect l="50000" t="50000" r="50000" b="50000"/>
                  </a:path>
                </a:gradFill>
                <a:effectLst/>
                <a:latin typeface="Impact" panose="020B0806030902050204" pitchFamily="34" charset="0"/>
              </a:rPr>
              <a:t>з</a:t>
            </a:r>
            <a:r>
              <a:rPr lang="ru-RU" sz="4400" kern="10" spc="-44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rgbClr val="0070C0"/>
                    </a:gs>
                  </a:gsLst>
                  <a:path path="rect">
                    <a:fillToRect l="50000" t="50000" r="50000" b="50000"/>
                  </a:path>
                </a:gradFill>
                <a:effectLst/>
                <a:latin typeface="Impact" panose="020B0806030902050204" pitchFamily="34" charset="0"/>
              </a:rPr>
              <a:t> </a:t>
            </a:r>
            <a:r>
              <a:rPr lang="ru-RU" sz="4400" kern="10" spc="-44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rgbClr val="0070C0"/>
                    </a:gs>
                  </a:gsLst>
                  <a:path path="rect">
                    <a:fillToRect l="50000" t="50000" r="50000" b="50000"/>
                  </a:path>
                </a:gradFill>
                <a:effectLst/>
                <a:latin typeface="Impact" panose="020B0806030902050204" pitchFamily="34" charset="0"/>
              </a:rPr>
              <a:t>д</a:t>
            </a:r>
            <a:r>
              <a:rPr lang="ru-RU" sz="4400" kern="10" spc="-44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rgbClr val="0070C0"/>
                    </a:gs>
                  </a:gsLst>
                  <a:path path="rect">
                    <a:fillToRect l="50000" t="50000" r="50000" b="50000"/>
                  </a:path>
                </a:gradFill>
                <a:effectLst/>
                <a:latin typeface="Impact" panose="020B0806030902050204" pitchFamily="34" charset="0"/>
              </a:rPr>
              <a:t> е л  и </a:t>
            </a:r>
            <a:r>
              <a:rPr lang="ru-RU" sz="4400" kern="10" spc="-44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rgbClr val="0070C0"/>
                    </a:gs>
                  </a:gsLst>
                  <a:path path="rect">
                    <a:fillToRect l="50000" t="50000" r="50000" b="50000"/>
                  </a:path>
                </a:gradFill>
                <a:effectLst/>
                <a:latin typeface="Impact" panose="020B0806030902050204" pitchFamily="34" charset="0"/>
              </a:rPr>
              <a:t>ю</a:t>
            </a:r>
            <a:endParaRPr lang="ru-RU" sz="4400" kern="10" spc="-440" dirty="0">
              <a:ln w="12700">
                <a:solidFill>
                  <a:srgbClr val="000099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FF"/>
                  </a:gs>
                  <a:gs pos="100000">
                    <a:srgbClr val="0070C0"/>
                  </a:gs>
                </a:gsLst>
                <a:path path="rect">
                  <a:fillToRect l="50000" t="50000" r="50000" b="50000"/>
                </a:path>
              </a:gradFill>
              <a:effectLst/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936272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1"/>
            <a:ext cx="8229600" cy="52894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/>
              <a:t>       </a:t>
            </a:r>
          </a:p>
          <a:p>
            <a:pPr>
              <a:buNone/>
            </a:pPr>
            <a:r>
              <a:rPr lang="ru-RU" sz="1600" b="1" dirty="0" smtClean="0"/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изготовления подставки под цветы, мне понадобится материал: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Доски длиной 1200 мм</a:t>
            </a:r>
            <a:r>
              <a:rPr lang="en-US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None/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шириной 120 мм.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Толщиной 25 мм.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8" name="WordArt 2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809731" y="428605"/>
            <a:ext cx="5600700" cy="4786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4400" kern="10" spc="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Impact" panose="020B0806030902050204" pitchFamily="34" charset="0"/>
                <a:cs typeface="Times New Roman"/>
              </a:rPr>
              <a:t>Выбор</a:t>
            </a:r>
            <a:r>
              <a:rPr lang="ru-RU" sz="4400" kern="10" spc="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Impact" panose="020B0806030902050204" pitchFamily="34" charset="0"/>
                <a:cs typeface="Times New Roman"/>
              </a:rPr>
              <a:t> </a:t>
            </a:r>
            <a:r>
              <a:rPr lang="ru-RU" sz="4400" kern="10" spc="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Impact" panose="020B0806030902050204" pitchFamily="34" charset="0"/>
                <a:cs typeface="Times New Roman"/>
              </a:rPr>
              <a:t>материала</a:t>
            </a:r>
            <a:endParaRPr lang="ru-RU" sz="4400" kern="10" spc="0" dirty="0">
              <a:ln w="9525">
                <a:solidFill>
                  <a:srgbClr val="008000"/>
                </a:solidFill>
                <a:round/>
                <a:headEnd/>
                <a:tailEnd/>
              </a:ln>
              <a:solidFill>
                <a:srgbClr val="0070C0"/>
              </a:solid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Impact" panose="020B0806030902050204" pitchFamily="34" charset="0"/>
              <a:cs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31" y="2708920"/>
            <a:ext cx="5600700" cy="3823486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32282"/>
            <a:ext cx="8229600" cy="4893882"/>
          </a:xfrm>
        </p:spPr>
        <p:txBody>
          <a:bodyPr>
            <a:normAutofit lnSpcReduction="10000"/>
          </a:bodyPr>
          <a:lstStyle/>
          <a:p>
            <a:pPr marL="514350" indent="-514350" algn="ctr">
              <a:buNone/>
            </a:pPr>
            <a:r>
              <a:rPr lang="ru-RU" sz="1400" dirty="0" smtClean="0"/>
              <a:t>               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работы нам понадобились следующие инструменты: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Рулетка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Чертёж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Молоток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Электрический лобзик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Гвозди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Наждачная бумага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Рашпиль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Столярный угольник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Шурупы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Кисточка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Бесцветный лак</a:t>
            </a:r>
          </a:p>
        </p:txBody>
      </p:sp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395536" y="321448"/>
            <a:ext cx="8291263" cy="58727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 rtl="0"/>
            <a:r>
              <a:rPr lang="ru-RU" sz="4400" b="1" kern="1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Impact" panose="020B0806030902050204" pitchFamily="34" charset="0"/>
              </a:rPr>
              <a:t>Выбор инструментов </a:t>
            </a:r>
            <a:endParaRPr lang="ru-RU" sz="4400" b="1" kern="1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innerShdw blurRad="177800">
                  <a:schemeClr val="accent3">
                    <a:lumMod val="50000"/>
                  </a:schemeClr>
                </a:innerShdw>
                <a:reflection blurRad="6350" stA="55000" endA="300" endPos="45500" dir="5400000" sy="-100000" algn="bl" rotWithShape="0"/>
              </a:effectLst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1493</TotalTime>
  <Words>722</Words>
  <Application>Microsoft Office PowerPoint</Application>
  <PresentationFormat>Экран (4:3)</PresentationFormat>
  <Paragraphs>170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Муниципальное казенное образовательное учреждение Приморская средняя школа с углубленным изучением отдельных предметов им. Героя Советского Союза Семенова П.А.» Быковского муниципального  района Волгоградской области</vt:lpstr>
      <vt:lpstr>Содержание:</vt:lpstr>
      <vt:lpstr>Актуальность проблемы: </vt:lpstr>
      <vt:lpstr>  Изготовить необычную подставку для цветов и для удобства использования. Изделие должно быть изготовлено быстро, просто, дешево, оригинально и из экологически чистого материала.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Технологическая карта «Изготовление стойки для хранения лыж»</vt:lpstr>
      <vt:lpstr>Презентация PowerPoint</vt:lpstr>
      <vt:lpstr>Презентация PowerPoint</vt:lpstr>
      <vt:lpstr>   Изготовление изделия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Приморская средняя общеобразовательная школа с углубленным изученим отдельных</dc:title>
  <dc:creator>Пользователь</dc:creator>
  <cp:lastModifiedBy>PLEXURA</cp:lastModifiedBy>
  <cp:revision>170</cp:revision>
  <cp:lastPrinted>2015-03-19T16:28:17Z</cp:lastPrinted>
  <dcterms:created xsi:type="dcterms:W3CDTF">2009-01-29T19:10:18Z</dcterms:created>
  <dcterms:modified xsi:type="dcterms:W3CDTF">2017-06-07T15:08:08Z</dcterms:modified>
</cp:coreProperties>
</file>