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76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5" r:id="rId21"/>
    <p:sldId id="274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User" initials="U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Rg st="1" end="21"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612" autoAdjust="0"/>
    <p:restoredTop sz="86370" autoAdjust="0"/>
  </p:normalViewPr>
  <p:slideViewPr>
    <p:cSldViewPr>
      <p:cViewPr varScale="1">
        <p:scale>
          <a:sx n="97" d="100"/>
          <a:sy n="97" d="100"/>
        </p:scale>
        <p:origin x="-95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A9275-6C1A-4D0A-8EF4-0553C45F028A}" type="datetimeFigureOut">
              <a:rPr lang="ru-RU" smtClean="0"/>
              <a:pPr/>
              <a:t>07.06.2017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DBAC73A-184F-47E2-A5A3-0C752B07A3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A9275-6C1A-4D0A-8EF4-0553C45F028A}" type="datetimeFigureOut">
              <a:rPr lang="ru-RU" smtClean="0"/>
              <a:pPr/>
              <a:t>07.06.2017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AC73A-184F-47E2-A5A3-0C752B07A3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A9275-6C1A-4D0A-8EF4-0553C45F028A}" type="datetimeFigureOut">
              <a:rPr lang="ru-RU" smtClean="0"/>
              <a:pPr/>
              <a:t>07.06.2017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AC73A-184F-47E2-A5A3-0C752B07A3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A9275-6C1A-4D0A-8EF4-0553C45F028A}" type="datetimeFigureOut">
              <a:rPr lang="ru-RU" smtClean="0"/>
              <a:pPr/>
              <a:t>07.06.2017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DBAC73A-184F-47E2-A5A3-0C752B07A3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A9275-6C1A-4D0A-8EF4-0553C45F028A}" type="datetimeFigureOut">
              <a:rPr lang="ru-RU" smtClean="0"/>
              <a:pPr/>
              <a:t>07.06.2017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AC73A-184F-47E2-A5A3-0C752B07A3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A9275-6C1A-4D0A-8EF4-0553C45F028A}" type="datetimeFigureOut">
              <a:rPr lang="ru-RU" smtClean="0"/>
              <a:pPr/>
              <a:t>07.06.2017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AC73A-184F-47E2-A5A3-0C752B07A3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A9275-6C1A-4D0A-8EF4-0553C45F028A}" type="datetimeFigureOut">
              <a:rPr lang="ru-RU" smtClean="0"/>
              <a:pPr/>
              <a:t>07.06.2017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4DBAC73A-184F-47E2-A5A3-0C752B07A3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A9275-6C1A-4D0A-8EF4-0553C45F028A}" type="datetimeFigureOut">
              <a:rPr lang="ru-RU" smtClean="0"/>
              <a:pPr/>
              <a:t>07.06.2017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AC73A-184F-47E2-A5A3-0C752B07A3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A9275-6C1A-4D0A-8EF4-0553C45F028A}" type="datetimeFigureOut">
              <a:rPr lang="ru-RU" smtClean="0"/>
              <a:pPr/>
              <a:t>07.06.2017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AC73A-184F-47E2-A5A3-0C752B07A3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A9275-6C1A-4D0A-8EF4-0553C45F028A}" type="datetimeFigureOut">
              <a:rPr lang="ru-RU" smtClean="0"/>
              <a:pPr/>
              <a:t>07.06.2017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AC73A-184F-47E2-A5A3-0C752B07A3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A9275-6C1A-4D0A-8EF4-0553C45F028A}" type="datetimeFigureOut">
              <a:rPr lang="ru-RU" smtClean="0"/>
              <a:pPr/>
              <a:t>07.06.2017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AC73A-184F-47E2-A5A3-0C752B07A3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33A9275-6C1A-4D0A-8EF4-0553C45F028A}" type="datetimeFigureOut">
              <a:rPr lang="ru-RU" smtClean="0"/>
              <a:pPr/>
              <a:t>07.06.2017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DBAC73A-184F-47E2-A5A3-0C752B07A3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User\&#1056;&#1072;&#1073;&#1086;&#1095;&#1080;&#1081;%20&#1089;&#1090;&#1086;&#1083;\&#1082;&#1083;&#1072;&#1089;&#1089;&#1080;&#1082;&#1072;\&#1041;&#1072;&#1088;&#1073;&#1072;&#1088;&#1080;&#1082;&#1080;%20-%20&#1056;&#1072;&#1079;&#1091;&#1082;&#1088;&#1072;&#1089;&#1080;&#1084;%20&#1074;&#1089;&#1077;%20&#1087;&#1083;&#1072;&#1085;&#1077;&#1090;&#1099;%20(&#1052;&#1080;&#1085;&#1091;&#1089;&#1086;&#1074;&#1082;&#1072;).mp3" TargetMode="Externa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png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3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0a2aebcc868d5d7888a7b6b7b184e9c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14282" y="428604"/>
            <a:ext cx="57593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СЦЕНАРИЙ ПРАЗДНИКА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14348" y="2071678"/>
            <a:ext cx="784715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i="1" dirty="0" smtClean="0">
                <a:solidFill>
                  <a:srgbClr val="FF0000"/>
                </a:solidFill>
                <a:latin typeface="Monotype Corsiva" pitchFamily="66" charset="0"/>
              </a:rPr>
              <a:t>«Праздник  Лета»</a:t>
            </a:r>
            <a:endParaRPr lang="ru-RU" sz="8000" b="1" i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143768" y="3929066"/>
            <a:ext cx="15941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Разработал:</a:t>
            </a:r>
            <a:endParaRPr lang="ru-RU" b="1" dirty="0">
              <a:solidFill>
                <a:schemeClr val="accent4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643306" y="4357694"/>
            <a:ext cx="53578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Воспитатель МБОУ СОШ №30 структурного подразделения – детский сад</a:t>
            </a:r>
            <a:endParaRPr lang="ru-RU" b="1" dirty="0">
              <a:solidFill>
                <a:schemeClr val="accent4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57818" y="5072074"/>
            <a:ext cx="397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dirty="0" smtClean="0">
              <a:solidFill>
                <a:schemeClr val="accent4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Блохина Наталья Михайловна</a:t>
            </a:r>
            <a:endParaRPr lang="ru-RU" b="1" dirty="0">
              <a:solidFill>
                <a:schemeClr val="accent4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786182" y="6215082"/>
            <a:ext cx="1656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Воронеж 2014</a:t>
            </a:r>
            <a:endParaRPr lang="ru-RU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12" name="Барбарики - Разукрасим все планеты (Минусовка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572528" y="2714620"/>
            <a:ext cx="223838" cy="3048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571736" y="3214686"/>
            <a:ext cx="40421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(вторая младшая группа)</a:t>
            </a:r>
            <a:endParaRPr lang="ru-RU" sz="2400" b="1" dirty="0">
              <a:solidFill>
                <a:schemeClr val="accent4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Click="0"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49" presetClass="entr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000"/>
                            </p:stCondLst>
                            <p:childTnLst>
                              <p:par>
                                <p:cTn id="26" presetID="49" presetClass="entr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9000"/>
                            </p:stCondLst>
                            <p:childTnLst>
                              <p:par>
                                <p:cTn id="33" presetID="49" presetClass="entr" presetSubtype="0" decel="10000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1000"/>
                            </p:stCondLst>
                            <p:childTnLst>
                              <p:par>
                                <p:cTn id="40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3000"/>
                            </p:stCondLst>
                            <p:childTnLst>
                              <p:par>
                                <p:cTn id="44" presetID="49" presetClass="entr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50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  <p:bldLst>
      <p:bldP spid="4" grpId="1"/>
      <p:bldP spid="5" grpId="1"/>
      <p:bldP spid="6" grpId="1"/>
      <p:bldP spid="9" grpId="1"/>
      <p:bldP spid="10" grpId="1"/>
      <p:bldP spid="11" grpId="1"/>
      <p:bldP spid="1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57356" y="571480"/>
            <a:ext cx="54729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>
                <a:solidFill>
                  <a:schemeClr val="accent4">
                    <a:lumMod val="50000"/>
                  </a:schemeClr>
                </a:solidFill>
              </a:rPr>
              <a:t>П. и. «кто быстрее соберет цветы»</a:t>
            </a:r>
            <a:endParaRPr lang="ru-RU" sz="28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5" name="Рисунок 4" descr="DSC_0989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000100" y="1285860"/>
            <a:ext cx="3000396" cy="2000264"/>
          </a:xfrm>
          <a:prstGeom prst="rect">
            <a:avLst/>
          </a:prstGeom>
        </p:spPr>
      </p:pic>
      <p:pic>
        <p:nvPicPr>
          <p:cNvPr id="6" name="Рисунок 5" descr="DSC_0990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000232" y="3357562"/>
            <a:ext cx="5000596" cy="3333731"/>
          </a:xfrm>
          <a:prstGeom prst="rect">
            <a:avLst/>
          </a:prstGeom>
        </p:spPr>
      </p:pic>
      <p:pic>
        <p:nvPicPr>
          <p:cNvPr id="8" name="Рисунок 7" descr="DSC_0991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286380" y="1238235"/>
            <a:ext cx="3000364" cy="2000242"/>
          </a:xfrm>
          <a:prstGeom prst="rect">
            <a:avLst/>
          </a:prstGeom>
        </p:spPr>
      </p:pic>
      <p:pic>
        <p:nvPicPr>
          <p:cNvPr id="7" name="Рисунок 6" descr="0b01ef5bfe217ebda85514adce773fcc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162796" y="4876796"/>
            <a:ext cx="1981204" cy="1981204"/>
          </a:xfrm>
          <a:prstGeom prst="rect">
            <a:avLst/>
          </a:prstGeom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285728"/>
            <a:ext cx="7659213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u="sng" dirty="0">
                <a:solidFill>
                  <a:schemeClr val="accent4">
                    <a:lumMod val="50000"/>
                  </a:schemeClr>
                </a:solidFill>
              </a:rPr>
              <a:t>Ведущая: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  А теперь я загадаю загадку, попробуйте ее отгадать.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                          Ты весь мир обогреваешь,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                          И усталости не знаешь,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                          Улыбаешься в оконце, а зовут тебя все ….          </a:t>
            </a:r>
            <a:r>
              <a:rPr lang="ru-RU" b="1" i="1" dirty="0">
                <a:solidFill>
                  <a:schemeClr val="accent4">
                    <a:lumMod val="50000"/>
                  </a:schemeClr>
                </a:solidFill>
              </a:rPr>
              <a:t>(солнце.)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 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b="1" u="sng" dirty="0">
                <a:solidFill>
                  <a:schemeClr val="accent4">
                    <a:lumMod val="50000"/>
                  </a:schemeClr>
                </a:solidFill>
              </a:rPr>
              <a:t>Ведущая: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 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А маленькие детки расскажут стихи про солнышко. 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b="1" u="sng" dirty="0">
                <a:solidFill>
                  <a:schemeClr val="accent4">
                    <a:lumMod val="50000"/>
                  </a:schemeClr>
                </a:solidFill>
              </a:rPr>
              <a:t>1 ребенок: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 Солнышко, солнышко выгляни в окошко,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                          Любят детки, детки – малолетки. 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b="1" u="sng" dirty="0">
                <a:solidFill>
                  <a:schemeClr val="accent4">
                    <a:lumMod val="50000"/>
                  </a:schemeClr>
                </a:solidFill>
              </a:rPr>
              <a:t>2 ребенок: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 Смотрит солнышко в окошко, светит в нашу                 комнатку.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                      Мы захлопали в ладошки, очень рады солнышку. 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b="1" u="sng" dirty="0">
                <a:solidFill>
                  <a:schemeClr val="accent4">
                    <a:lumMod val="50000"/>
                  </a:schemeClr>
                </a:solidFill>
              </a:rPr>
              <a:t>3 ребенок: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 Тучка прячется за лес, смотрит солнышко с небес,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                            И такое чистое, доброе, лучистое. 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b="1" u="sng" dirty="0">
                <a:solidFill>
                  <a:schemeClr val="accent4">
                    <a:lumMod val="50000"/>
                  </a:schemeClr>
                </a:solidFill>
              </a:rPr>
              <a:t>Ведущая: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   мама как солнышко тоже согревает своей любовью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3" name="Рисунок 2" descr="DSC_099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488" y="3857628"/>
            <a:ext cx="4071934" cy="2714622"/>
          </a:xfrm>
          <a:prstGeom prst="rect">
            <a:avLst/>
          </a:prstGeom>
        </p:spPr>
      </p:pic>
      <p:pic>
        <p:nvPicPr>
          <p:cNvPr id="4" name="Рисунок 3" descr="0b01ef5bfe217ebda85514adce773fcc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72330" y="4876796"/>
            <a:ext cx="1981204" cy="1981204"/>
          </a:xfrm>
          <a:prstGeom prst="rect">
            <a:avLst/>
          </a:prstGeom>
        </p:spPr>
      </p:pic>
    </p:spTree>
  </p:cSld>
  <p:clrMapOvr>
    <a:masterClrMapping/>
  </p:clrMapOvr>
  <p:transition advClick="0" advTm="19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4282" y="357166"/>
            <a:ext cx="6228180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u="sng" dirty="0">
                <a:solidFill>
                  <a:schemeClr val="accent4">
                    <a:lumMod val="50000"/>
                  </a:schemeClr>
                </a:solidFill>
              </a:rPr>
              <a:t>Песня « Мамочка милая, мама моя</a:t>
            </a:r>
            <a:r>
              <a:rPr lang="ru-RU" b="1" i="1" u="sng" dirty="0" smtClean="0">
                <a:solidFill>
                  <a:schemeClr val="accent4">
                    <a:lumMod val="50000"/>
                  </a:schemeClr>
                </a:solidFill>
              </a:rPr>
              <a:t>».</a:t>
            </a:r>
            <a:r>
              <a:rPr lang="ru-RU" dirty="0" smtClean="0"/>
              <a:t> </a:t>
            </a:r>
          </a:p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(Музыка В. Канищева, слова Л. </a:t>
            </a:r>
            <a:r>
              <a:rPr lang="ru-RU" dirty="0" err="1" smtClean="0">
                <a:solidFill>
                  <a:schemeClr val="accent4">
                    <a:lumMod val="50000"/>
                  </a:schemeClr>
                </a:solidFill>
              </a:rPr>
              <a:t>Афлятуновой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.)</a:t>
            </a:r>
            <a:endParaRPr lang="ru-RU" b="1" dirty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b="1" u="sng" dirty="0">
                <a:solidFill>
                  <a:schemeClr val="accent4">
                    <a:lumMod val="50000"/>
                  </a:schemeClr>
                </a:solidFill>
              </a:rPr>
              <a:t>3 ребенок: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 Если был бы я машиной, я бы ездил, где хотел.</a:t>
            </a:r>
          </a:p>
          <a:p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                           И визжали мои шины, ну а я вперед  летел.   </a:t>
            </a:r>
          </a:p>
          <a:p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                            По дороге, по бульвару, а потом по тротуару.</a:t>
            </a:r>
          </a:p>
          <a:p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                             Я бы ездил, где хотел. </a:t>
            </a:r>
          </a:p>
          <a:p>
            <a:r>
              <a:rPr lang="ru-RU" b="1" u="sng" dirty="0">
                <a:solidFill>
                  <a:schemeClr val="accent4">
                    <a:lumMod val="50000"/>
                  </a:schemeClr>
                </a:solidFill>
              </a:rPr>
              <a:t>Ведущая: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  Соблюдайте правила движения, </a:t>
            </a:r>
          </a:p>
          <a:p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                         Чтоб не оказаться в трудном положении. </a:t>
            </a:r>
          </a:p>
          <a:p>
            <a:r>
              <a:rPr lang="ru-RU" b="1" i="1" u="sng" dirty="0">
                <a:solidFill>
                  <a:schemeClr val="accent4">
                    <a:lumMod val="50000"/>
                  </a:schemeClr>
                </a:solidFill>
              </a:rPr>
              <a:t>Музыкальное упражнение «автобус» (Железнова Е.)</a:t>
            </a:r>
            <a:endParaRPr lang="ru-RU" b="1" dirty="0">
              <a:solidFill>
                <a:schemeClr val="accent4">
                  <a:lumMod val="50000"/>
                </a:schemeClr>
              </a:solidFill>
            </a:endParaRPr>
          </a:p>
          <a:p>
            <a:endParaRPr lang="ru-RU" dirty="0"/>
          </a:p>
        </p:txBody>
      </p:sp>
      <p:pic>
        <p:nvPicPr>
          <p:cNvPr id="6" name="Рисунок 5" descr="DSC_0997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85720" y="3214686"/>
            <a:ext cx="5286348" cy="3524232"/>
          </a:xfrm>
          <a:prstGeom prst="rect">
            <a:avLst/>
          </a:prstGeom>
        </p:spPr>
      </p:pic>
      <p:pic>
        <p:nvPicPr>
          <p:cNvPr id="7" name="Рисунок 6" descr="DSC_0995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072198" y="1785926"/>
            <a:ext cx="2786082" cy="1857388"/>
          </a:xfrm>
          <a:prstGeom prst="rect">
            <a:avLst/>
          </a:prstGeom>
        </p:spPr>
      </p:pic>
      <p:pic>
        <p:nvPicPr>
          <p:cNvPr id="8" name="Рисунок 7" descr="DSC_1011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857884" y="4500570"/>
            <a:ext cx="3107554" cy="2071702"/>
          </a:xfrm>
          <a:prstGeom prst="rect">
            <a:avLst/>
          </a:prstGeom>
        </p:spPr>
      </p:pic>
      <p:pic>
        <p:nvPicPr>
          <p:cNvPr id="9" name="Рисунок 8" descr="0b01ef5bfe217ebda85514adce773fcc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358082" y="142852"/>
            <a:ext cx="1624038" cy="1624038"/>
          </a:xfrm>
          <a:prstGeom prst="rect">
            <a:avLst/>
          </a:prstGeom>
        </p:spPr>
      </p:pic>
    </p:spTree>
  </p:cSld>
  <p:clrMapOvr>
    <a:masterClrMapping/>
  </p:clrMapOvr>
  <p:transition advClick="0" advTm="1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000"/>
                            </p:stCondLst>
                            <p:childTnLst>
                              <p:par>
                                <p:cTn id="43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8000"/>
                            </p:stCondLst>
                            <p:childTnLst>
                              <p:par>
                                <p:cTn id="6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одержимое 11"/>
          <p:cNvSpPr>
            <a:spLocks noGrp="1"/>
          </p:cNvSpPr>
          <p:nvPr>
            <p:ph sz="half" idx="4294967295"/>
          </p:nvPr>
        </p:nvSpPr>
        <p:spPr>
          <a:xfrm>
            <a:off x="0" y="357166"/>
            <a:ext cx="4191000" cy="6357982"/>
          </a:xfrm>
        </p:spPr>
        <p:txBody>
          <a:bodyPr>
            <a:normAutofit/>
          </a:bodyPr>
          <a:lstStyle/>
          <a:p>
            <a:r>
              <a:rPr lang="ru-RU" sz="1100" b="1" u="sng" dirty="0" smtClean="0">
                <a:solidFill>
                  <a:schemeClr val="accent4">
                    <a:lumMod val="50000"/>
                  </a:schemeClr>
                </a:solidFill>
              </a:rPr>
              <a:t>Ведущая:</a:t>
            </a:r>
            <a:r>
              <a:rPr lang="ru-RU" sz="1100" b="1" dirty="0" smtClean="0">
                <a:solidFill>
                  <a:schemeClr val="accent4">
                    <a:lumMod val="50000"/>
                  </a:schemeClr>
                </a:solidFill>
              </a:rPr>
              <a:t>  Ребята, к нам кто то в гости идет </a:t>
            </a:r>
          </a:p>
          <a:p>
            <a:r>
              <a:rPr lang="ru-RU" sz="1100" b="1" dirty="0" smtClean="0">
                <a:solidFill>
                  <a:schemeClr val="accent4">
                    <a:lumMod val="50000"/>
                  </a:schemeClr>
                </a:solidFill>
              </a:rPr>
              <a:t>Вбегает Шапокляк.</a:t>
            </a:r>
            <a:r>
              <a:rPr lang="en-US" sz="1100" b="1" dirty="0" smtClean="0">
                <a:solidFill>
                  <a:schemeClr val="accent4">
                    <a:lumMod val="50000"/>
                  </a:schemeClr>
                </a:solidFill>
              </a:rPr>
              <a:t>.</a:t>
            </a:r>
            <a:r>
              <a:rPr lang="ru-RU" sz="1100" b="1" dirty="0" smtClean="0">
                <a:solidFill>
                  <a:schemeClr val="accent4">
                    <a:lumMod val="50000"/>
                  </a:schemeClr>
                </a:solidFill>
              </a:rPr>
              <a:t>(под песню «Старуха </a:t>
            </a:r>
            <a:r>
              <a:rPr lang="ru-RU" sz="1100" b="1" dirty="0" err="1" smtClean="0">
                <a:solidFill>
                  <a:schemeClr val="accent4">
                    <a:lumMod val="50000"/>
                  </a:schemeClr>
                </a:solidFill>
              </a:rPr>
              <a:t>Шепокляк</a:t>
            </a:r>
            <a:r>
              <a:rPr lang="ru-RU" sz="1100" b="1" dirty="0" smtClean="0">
                <a:solidFill>
                  <a:schemeClr val="accent4">
                    <a:lumMod val="50000"/>
                  </a:schemeClr>
                </a:solidFill>
              </a:rPr>
              <a:t>» в исполнение Глюкозы)</a:t>
            </a:r>
          </a:p>
          <a:p>
            <a:r>
              <a:rPr lang="ru-RU" sz="1100" b="1" u="sng" dirty="0" smtClean="0">
                <a:solidFill>
                  <a:schemeClr val="accent4">
                    <a:lumMod val="50000"/>
                  </a:schemeClr>
                </a:solidFill>
              </a:rPr>
              <a:t>Шапокляк:</a:t>
            </a:r>
            <a:r>
              <a:rPr lang="ru-RU" sz="1100" b="1" dirty="0" smtClean="0">
                <a:solidFill>
                  <a:schemeClr val="accent4">
                    <a:lumMod val="50000"/>
                  </a:schemeClr>
                </a:solidFill>
              </a:rPr>
              <a:t>  Всем привет, девочки </a:t>
            </a:r>
            <a:r>
              <a:rPr lang="ru-RU" sz="1100" b="1" dirty="0" err="1" smtClean="0">
                <a:solidFill>
                  <a:schemeClr val="accent4">
                    <a:lumMod val="50000"/>
                  </a:schemeClr>
                </a:solidFill>
              </a:rPr>
              <a:t>вертелочки</a:t>
            </a:r>
            <a:r>
              <a:rPr lang="ru-RU" sz="1100" b="1" dirty="0" smtClean="0">
                <a:solidFill>
                  <a:schemeClr val="accent4">
                    <a:lumMod val="50000"/>
                  </a:schemeClr>
                </a:solidFill>
              </a:rPr>
              <a:t>, мальчишки кочерыжки Вы меня узнали, кто я? </a:t>
            </a:r>
          </a:p>
          <a:p>
            <a:r>
              <a:rPr lang="ru-RU" sz="1100" b="1" u="sng" dirty="0" smtClean="0">
                <a:solidFill>
                  <a:schemeClr val="accent4">
                    <a:lumMod val="50000"/>
                  </a:schemeClr>
                </a:solidFill>
              </a:rPr>
              <a:t>Дети:</a:t>
            </a:r>
            <a:r>
              <a:rPr lang="ru-RU" sz="1100" b="1" dirty="0" smtClean="0">
                <a:solidFill>
                  <a:schemeClr val="accent4">
                    <a:lumMod val="50000"/>
                  </a:schemeClr>
                </a:solidFill>
              </a:rPr>
              <a:t> Шапокляк. </a:t>
            </a:r>
          </a:p>
          <a:p>
            <a:r>
              <a:rPr lang="ru-RU" sz="1100" b="1" u="sng" dirty="0" smtClean="0">
                <a:solidFill>
                  <a:schemeClr val="accent4">
                    <a:lumMod val="50000"/>
                  </a:schemeClr>
                </a:solidFill>
              </a:rPr>
              <a:t>Шапокляк:</a:t>
            </a:r>
            <a:r>
              <a:rPr lang="ru-RU" sz="1100" b="1" dirty="0" smtClean="0">
                <a:solidFill>
                  <a:schemeClr val="accent4">
                    <a:lumMod val="50000"/>
                  </a:schemeClr>
                </a:solidFill>
              </a:rPr>
              <a:t>   Я тут на автобус не успела. Вижу садик какой-то. Дай, думаю, зайду. Погляжу, что дети делают. А что у вас здесь? </a:t>
            </a:r>
          </a:p>
          <a:p>
            <a:r>
              <a:rPr lang="ru-RU" sz="1100" b="1" u="sng" dirty="0" smtClean="0">
                <a:solidFill>
                  <a:schemeClr val="accent4">
                    <a:lumMod val="50000"/>
                  </a:schemeClr>
                </a:solidFill>
              </a:rPr>
              <a:t>Дети:</a:t>
            </a:r>
            <a:r>
              <a:rPr lang="ru-RU" sz="1100" b="1" dirty="0" smtClean="0">
                <a:solidFill>
                  <a:schemeClr val="accent4">
                    <a:lumMod val="50000"/>
                  </a:schemeClr>
                </a:solidFill>
              </a:rPr>
              <a:t> Праздник лета!</a:t>
            </a:r>
          </a:p>
          <a:p>
            <a:r>
              <a:rPr lang="ru-RU" sz="1100" b="1" u="sng" dirty="0" smtClean="0">
                <a:solidFill>
                  <a:schemeClr val="accent4">
                    <a:lumMod val="50000"/>
                  </a:schemeClr>
                </a:solidFill>
              </a:rPr>
              <a:t>Шапокляк:</a:t>
            </a:r>
            <a:r>
              <a:rPr lang="ru-RU" sz="1100" b="1" dirty="0" smtClean="0">
                <a:solidFill>
                  <a:schemeClr val="accent4">
                    <a:lumMod val="50000"/>
                  </a:schemeClr>
                </a:solidFill>
              </a:rPr>
              <a:t>   Да? Я тоже очень люблю праздники. А что на них делают? (дети отвечают). Играют? Как я играть люблю, я такие игры замечательные знаю! Например: кого – </a:t>
            </a:r>
            <a:r>
              <a:rPr lang="ru-RU" sz="1100" b="1" dirty="0" err="1" smtClean="0">
                <a:solidFill>
                  <a:schemeClr val="accent4">
                    <a:lumMod val="50000"/>
                  </a:schemeClr>
                </a:solidFill>
              </a:rPr>
              <a:t>нибудь</a:t>
            </a:r>
            <a:r>
              <a:rPr lang="ru-RU" sz="1100" b="1" dirty="0" smtClean="0">
                <a:solidFill>
                  <a:schemeClr val="accent4">
                    <a:lumMod val="50000"/>
                  </a:schemeClr>
                </a:solidFill>
              </a:rPr>
              <a:t> сильно толкнуть, или дразниться вот веселье-то! Хорошая игра? </a:t>
            </a:r>
          </a:p>
          <a:p>
            <a:r>
              <a:rPr lang="ru-RU" sz="1100" b="1" dirty="0" smtClean="0">
                <a:solidFill>
                  <a:schemeClr val="accent4">
                    <a:lumMod val="50000"/>
                  </a:schemeClr>
                </a:solidFill>
              </a:rPr>
              <a:t>Дети: Нет!!! </a:t>
            </a:r>
          </a:p>
          <a:p>
            <a:r>
              <a:rPr lang="ru-RU" sz="1100" b="1" u="sng" dirty="0" smtClean="0">
                <a:solidFill>
                  <a:schemeClr val="accent4">
                    <a:lumMod val="50000"/>
                  </a:schemeClr>
                </a:solidFill>
              </a:rPr>
              <a:t>Шапокляк:</a:t>
            </a:r>
            <a:r>
              <a:rPr lang="ru-RU" sz="1100" b="1" dirty="0" smtClean="0">
                <a:solidFill>
                  <a:schemeClr val="accent4">
                    <a:lumMod val="50000"/>
                  </a:schemeClr>
                </a:solidFill>
              </a:rPr>
              <a:t>  почему это?</a:t>
            </a:r>
          </a:p>
          <a:p>
            <a:r>
              <a:rPr lang="ru-RU" sz="1100" b="1" dirty="0" smtClean="0">
                <a:solidFill>
                  <a:schemeClr val="accent4">
                    <a:lumMod val="50000"/>
                  </a:schemeClr>
                </a:solidFill>
              </a:rPr>
              <a:t> </a:t>
            </a:r>
            <a:r>
              <a:rPr lang="ru-RU" sz="1100" b="1" u="sng" dirty="0" smtClean="0">
                <a:solidFill>
                  <a:schemeClr val="accent4">
                    <a:lumMod val="50000"/>
                  </a:schemeClr>
                </a:solidFill>
              </a:rPr>
              <a:t>Дети: ответы детей</a:t>
            </a:r>
            <a:endParaRPr lang="ru-RU" sz="1100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sz="1100" b="1" u="sng" dirty="0" smtClean="0">
                <a:solidFill>
                  <a:schemeClr val="accent4">
                    <a:lumMod val="50000"/>
                  </a:schemeClr>
                </a:solidFill>
              </a:rPr>
              <a:t>Ведущая:</a:t>
            </a:r>
            <a:r>
              <a:rPr lang="ru-RU" sz="1100" b="1" dirty="0" smtClean="0">
                <a:solidFill>
                  <a:schemeClr val="accent4">
                    <a:lumMod val="50000"/>
                  </a:schemeClr>
                </a:solidFill>
              </a:rPr>
              <a:t> Слушай, Шапокляк, шла бы ты от сюда. Ты каким играм детей учишь? </a:t>
            </a:r>
          </a:p>
          <a:p>
            <a:r>
              <a:rPr lang="ru-RU" sz="1100" b="1" u="sng" dirty="0" smtClean="0">
                <a:solidFill>
                  <a:schemeClr val="accent4">
                    <a:lumMod val="50000"/>
                  </a:schemeClr>
                </a:solidFill>
              </a:rPr>
              <a:t>Шапокляк:</a:t>
            </a:r>
            <a:r>
              <a:rPr lang="ru-RU" sz="1100" b="1" dirty="0" smtClean="0">
                <a:solidFill>
                  <a:schemeClr val="accent4">
                    <a:lumMod val="50000"/>
                  </a:schemeClr>
                </a:solidFill>
              </a:rPr>
              <a:t>  Все, все, все, больше не буду. Наталья Михайловна  вы можете мне помочь? Тут в магазине я видела очень вкусные конфеты, сходите, купите. </a:t>
            </a:r>
          </a:p>
          <a:p>
            <a:r>
              <a:rPr lang="ru-RU" sz="1100" b="1" u="sng" dirty="0" smtClean="0">
                <a:solidFill>
                  <a:schemeClr val="accent4">
                    <a:lumMod val="50000"/>
                  </a:schemeClr>
                </a:solidFill>
              </a:rPr>
              <a:t>Ведущая:</a:t>
            </a:r>
            <a:r>
              <a:rPr lang="ru-RU" sz="1100" b="1" dirty="0" smtClean="0">
                <a:solidFill>
                  <a:schemeClr val="accent4">
                    <a:lumMod val="50000"/>
                  </a:schemeClr>
                </a:solidFill>
              </a:rPr>
              <a:t> Ты забыла кое-что сказать. </a:t>
            </a:r>
          </a:p>
          <a:p>
            <a:r>
              <a:rPr lang="ru-RU" sz="1100" b="1" u="sng" dirty="0" smtClean="0">
                <a:solidFill>
                  <a:schemeClr val="accent4">
                    <a:lumMod val="50000"/>
                  </a:schemeClr>
                </a:solidFill>
              </a:rPr>
              <a:t>Шапокляк:</a:t>
            </a:r>
            <a:r>
              <a:rPr lang="ru-RU" sz="1100" b="1" dirty="0" smtClean="0">
                <a:solidFill>
                  <a:schemeClr val="accent4">
                    <a:lumMod val="50000"/>
                  </a:schemeClr>
                </a:solidFill>
              </a:rPr>
              <a:t>   Ну, пожалуйста. </a:t>
            </a:r>
          </a:p>
          <a:p>
            <a:r>
              <a:rPr lang="ru-RU" sz="1100" b="1" u="sng" dirty="0" smtClean="0">
                <a:solidFill>
                  <a:schemeClr val="accent4">
                    <a:lumMod val="50000"/>
                  </a:schemeClr>
                </a:solidFill>
              </a:rPr>
              <a:t>Ведущая:</a:t>
            </a:r>
            <a:r>
              <a:rPr lang="ru-RU" sz="1100" b="1" dirty="0" smtClean="0">
                <a:solidFill>
                  <a:schemeClr val="accent4">
                    <a:lumMod val="50000"/>
                  </a:schemeClr>
                </a:solidFill>
              </a:rPr>
              <a:t> Хорошо, я схожу, только ты ничему плохому детей не учи. А вы, ребята, мне потом расскажете. (уходит) </a:t>
            </a:r>
          </a:p>
          <a:p>
            <a:r>
              <a:rPr lang="ru-RU" sz="1100" b="1" u="sng" dirty="0" smtClean="0">
                <a:solidFill>
                  <a:schemeClr val="accent4">
                    <a:lumMod val="50000"/>
                  </a:schemeClr>
                </a:solidFill>
              </a:rPr>
              <a:t>Шапокляк:</a:t>
            </a:r>
            <a:r>
              <a:rPr lang="ru-RU" sz="1100" b="1" dirty="0" smtClean="0">
                <a:solidFill>
                  <a:schemeClr val="accent4">
                    <a:lumMod val="50000"/>
                  </a:schemeClr>
                </a:solidFill>
              </a:rPr>
              <a:t>   Ну, ушла, наконец-то.  Я приглашаю вот этого мальчика (выбирает), поиграть со мной в игру. Шла я по улице и потеряла кошелек (роняет на пол кошелек, привязанный на ниточке). Мальчик, помоги, подними кошелек, пожалуйста. (Ребенок наклоняется за кошельком, а Шапокляк дергает за веревочку. Кошелек «Убегает»). Не умеешь ты, мальчик.  (Приглашает другого). </a:t>
            </a:r>
          </a:p>
          <a:p>
            <a:endParaRPr lang="ru-RU" sz="1100" dirty="0"/>
          </a:p>
        </p:txBody>
      </p:sp>
      <p:pic>
        <p:nvPicPr>
          <p:cNvPr id="14" name="Рисунок 13" descr="DSC_10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43438" y="214290"/>
            <a:ext cx="3786214" cy="2524143"/>
          </a:xfrm>
          <a:prstGeom prst="rect">
            <a:avLst/>
          </a:prstGeom>
        </p:spPr>
      </p:pic>
      <p:pic>
        <p:nvPicPr>
          <p:cNvPr id="15" name="Рисунок 14" descr="DSC_100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00562" y="3714752"/>
            <a:ext cx="4214842" cy="2809894"/>
          </a:xfrm>
          <a:prstGeom prst="rect">
            <a:avLst/>
          </a:prstGeom>
        </p:spPr>
      </p:pic>
      <p:pic>
        <p:nvPicPr>
          <p:cNvPr id="5" name="Рисунок 4" descr="0b01ef5bfe217ebda85514adce773fcc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162796" y="2143116"/>
            <a:ext cx="1981204" cy="1981204"/>
          </a:xfrm>
          <a:prstGeom prst="rect">
            <a:avLst/>
          </a:prstGeom>
        </p:spPr>
      </p:pic>
    </p:spTree>
  </p:cSld>
  <p:clrMapOvr>
    <a:masterClrMapping/>
  </p:clrMapOvr>
  <p:transition advClick="0" advTm="2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000"/>
                            </p:stCondLst>
                            <p:childTnLst>
                              <p:par>
                                <p:cTn id="8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000"/>
                            </p:stCondLst>
                            <p:childTnLst>
                              <p:par>
                                <p:cTn id="89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ChangeArrowheads="1"/>
          </p:cNvSpPr>
          <p:nvPr/>
        </p:nvSpPr>
        <p:spPr bwMode="auto">
          <a:xfrm rot="10800000" flipV="1">
            <a:off x="214282" y="837133"/>
            <a:ext cx="571504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sng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Ведущая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(приходит)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: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Обманула меня, Шапокляк! Нет в магазине никаких конфет. Чему она вас здесь учила? Хорошему? (дети рассказывают). Ну Шапокляк, сейчас мы с тобой в другую игру сыграем.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Calibri"/>
                <a:ea typeface="Times New Roman" pitchFamily="18" charset="0"/>
                <a:cs typeface="Tahoma" pitchFamily="34" charset="0"/>
              </a:rPr>
              <a:t> 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sng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Игра </a:t>
            </a:r>
            <a:r>
              <a:rPr kumimoji="0" lang="ru-RU" sz="1600" b="1" i="1" u="sng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«</a:t>
            </a:r>
            <a:r>
              <a:rPr kumimoji="0" lang="ru-RU" sz="1600" b="1" i="1" u="sng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 Шарами</a:t>
            </a:r>
            <a:r>
              <a:rPr kumimoji="0" lang="ru-RU" sz="1600" b="1" i="1" u="sng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»</a:t>
            </a:r>
            <a:r>
              <a:rPr kumimoji="0" lang="ru-RU" sz="1600" b="1" i="1" u="sng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Arial" pitchFamily="34" charset="0"/>
            </a:endParaRPr>
          </a:p>
        </p:txBody>
      </p:sp>
      <p:pic>
        <p:nvPicPr>
          <p:cNvPr id="7" name="Рисунок 6" descr="DSC_1008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214414" y="2214554"/>
            <a:ext cx="6536545" cy="4357697"/>
          </a:xfrm>
          <a:prstGeom prst="rect">
            <a:avLst/>
          </a:prstGeom>
        </p:spPr>
      </p:pic>
      <p:pic>
        <p:nvPicPr>
          <p:cNvPr id="4" name="Рисунок 3" descr="0b01ef5bfe217ebda85514adce773fcc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00892" y="0"/>
            <a:ext cx="1981204" cy="1981204"/>
          </a:xfrm>
          <a:prstGeom prst="rect">
            <a:avLst/>
          </a:prstGeom>
        </p:spPr>
      </p:pic>
    </p:spTree>
  </p:cSld>
  <p:clrMapOvr>
    <a:masterClrMapping/>
  </p:clrMapOvr>
  <p:transition advClick="0"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5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 rot="10800000" flipV="1">
            <a:off x="285720" y="170345"/>
            <a:ext cx="4214842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sng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Ведущая: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Не огорчайся, мы тебя песенкой повеселим. О том, как мы весело живем в детском саду.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Calibri"/>
                <a:ea typeface="Times New Roman" pitchFamily="18" charset="0"/>
                <a:cs typeface="Tahoma" pitchFamily="34" charset="0"/>
              </a:rPr>
              <a:t> 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sng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Песня </a:t>
            </a:r>
            <a:r>
              <a:rPr kumimoji="0" lang="ru-RU" b="1" i="1" u="sng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«</a:t>
            </a:r>
            <a:r>
              <a:rPr kumimoji="0" lang="ru-RU" b="1" i="1" u="sng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Детский сад</a:t>
            </a:r>
            <a:r>
              <a:rPr kumimoji="0" lang="ru-RU" b="1" i="1" u="sng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»</a:t>
            </a:r>
            <a:r>
              <a:rPr kumimoji="0" lang="ru-RU" b="1" i="1" u="sng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r>
              <a:rPr kumimoji="0" lang="ru-RU" b="1" i="1" u="sng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sng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Ведущая: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Calibri"/>
                <a:ea typeface="Times New Roman" pitchFamily="18" charset="0"/>
                <a:cs typeface="Tahoma" pitchFamily="34" charset="0"/>
              </a:rPr>
              <a:t> 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Ну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что, бабуся, понравилось тебе?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sng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Шапокляк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(обиженно):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Вы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еще и издеваетесь? Какая я вам бабуся! Ну я вам я еще устрою праздник.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(Уходит рассерженная).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Calibri"/>
                <a:ea typeface="Times New Roman" pitchFamily="18" charset="0"/>
                <a:cs typeface="Tahoma" pitchFamily="34" charset="0"/>
              </a:rPr>
              <a:t> 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sng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Ведущая: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Calibri"/>
                <a:ea typeface="Times New Roman" pitchFamily="18" charset="0"/>
                <a:cs typeface="Tahoma" pitchFamily="34" charset="0"/>
              </a:rPr>
              <a:t> 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А мы не боимся, продолжаем праздник. У меня для вас новая загадка. Крашеное коромысло, через реку повисло?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Calibri"/>
                <a:ea typeface="Times New Roman" pitchFamily="18" charset="0"/>
                <a:cs typeface="Tahoma" pitchFamily="34" charset="0"/>
              </a:rPr>
              <a:t> </a:t>
            </a:r>
            <a:r>
              <a:rPr kumimoji="0" lang="ru-RU" b="0" i="1" u="sng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(Радуга)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. А какие цветы у радуги.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Calibri"/>
                <a:ea typeface="Times New Roman" pitchFamily="18" charset="0"/>
                <a:cs typeface="Tahoma" pitchFamily="34" charset="0"/>
              </a:rPr>
              <a:t>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(Дети отвечают).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Calibri"/>
                <a:ea typeface="Times New Roman" pitchFamily="18" charset="0"/>
                <a:cs typeface="Tahoma" pitchFamily="34" charset="0"/>
              </a:rPr>
              <a:t> 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sng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Ребенок: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После летнего дождя, ярче солнышко сияет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Calibri"/>
                <a:ea typeface="Times New Roman" pitchFamily="18" charset="0"/>
                <a:cs typeface="Tahoma" pitchFamily="34" charset="0"/>
              </a:rPr>
              <a:t>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Calibri"/>
                <a:ea typeface="Times New Roman" pitchFamily="18" charset="0"/>
                <a:cs typeface="Tahoma" pitchFamily="34" charset="0"/>
              </a:rPr>
              <a:t>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Calibri"/>
                <a:ea typeface="Times New Roman" pitchFamily="18" charset="0"/>
                <a:cs typeface="Tahoma" pitchFamily="34" charset="0"/>
              </a:rPr>
              <a:t>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Calibri"/>
                <a:ea typeface="Times New Roman" pitchFamily="18" charset="0"/>
                <a:cs typeface="Tahoma" pitchFamily="34" charset="0"/>
              </a:rPr>
              <a:t>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Calibri"/>
                <a:ea typeface="Times New Roman" pitchFamily="18" charset="0"/>
                <a:cs typeface="Tahoma" pitchFamily="34" charset="0"/>
              </a:rPr>
              <a:t>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Calibri"/>
                <a:ea typeface="Times New Roman" pitchFamily="18" charset="0"/>
                <a:cs typeface="Tahoma" pitchFamily="34" charset="0"/>
              </a:rPr>
              <a:t>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Calibri"/>
                <a:ea typeface="Times New Roman" pitchFamily="18" charset="0"/>
                <a:cs typeface="Tahoma" pitchFamily="34" charset="0"/>
              </a:rPr>
              <a:t>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Calibri"/>
                <a:ea typeface="Times New Roman" pitchFamily="18" charset="0"/>
                <a:cs typeface="Tahoma" pitchFamily="34" charset="0"/>
              </a:rPr>
              <a:t>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Calibri"/>
                <a:ea typeface="Times New Roman" pitchFamily="18" charset="0"/>
                <a:cs typeface="Tahoma" pitchFamily="34" charset="0"/>
              </a:rPr>
              <a:t>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Calibri"/>
                <a:ea typeface="Times New Roman" pitchFamily="18" charset="0"/>
                <a:cs typeface="Tahoma" pitchFamily="34" charset="0"/>
              </a:rPr>
              <a:t>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Calibri"/>
                <a:ea typeface="Times New Roman" pitchFamily="18" charset="0"/>
                <a:cs typeface="Tahoma" pitchFamily="34" charset="0"/>
              </a:rPr>
              <a:t>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Calibri"/>
                <a:ea typeface="Times New Roman" pitchFamily="18" charset="0"/>
                <a:cs typeface="Tahoma" pitchFamily="34" charset="0"/>
              </a:rPr>
              <a:t>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Вся цветная, яркая, с нами радуга играет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.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Calibri"/>
                <a:ea typeface="Times New Roman" pitchFamily="18" charset="0"/>
                <a:cs typeface="Tahoma" pitchFamily="34" charset="0"/>
              </a:rPr>
              <a:t> 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Arial" pitchFamily="34" charset="0"/>
            </a:endParaRPr>
          </a:p>
        </p:txBody>
      </p:sp>
      <p:pic>
        <p:nvPicPr>
          <p:cNvPr id="4" name="Рисунок 3" descr="IMG_25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57818" y="714356"/>
            <a:ext cx="2786066" cy="4179099"/>
          </a:xfrm>
          <a:prstGeom prst="rect">
            <a:avLst/>
          </a:prstGeom>
        </p:spPr>
      </p:pic>
      <p:pic>
        <p:nvPicPr>
          <p:cNvPr id="5" name="Рисунок 4" descr="0b01ef5bfe217ebda85514adce773fcc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58016" y="4876796"/>
            <a:ext cx="1981204" cy="1981204"/>
          </a:xfrm>
          <a:prstGeom prst="rect">
            <a:avLst/>
          </a:prstGeom>
        </p:spPr>
      </p:pic>
    </p:spTree>
  </p:cSld>
  <p:clrMapOvr>
    <a:masterClrMapping/>
  </p:clrMapOvr>
  <p:transition advClick="0"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66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357158" y="428604"/>
            <a:ext cx="7215238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sng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Ведущая: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А у нас тоже есть цветные платочки,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розовые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Calibri"/>
                <a:ea typeface="Times New Roman" pitchFamily="18" charset="0"/>
                <a:cs typeface="Tahoma" pitchFamily="34" charset="0"/>
              </a:rPr>
              <a:t>–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как цветочки,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голубые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Calibri"/>
                <a:ea typeface="Times New Roman" pitchFamily="18" charset="0"/>
                <a:cs typeface="Tahoma" pitchFamily="34" charset="0"/>
              </a:rPr>
              <a:t>–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как небо, желтые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Calibri"/>
                <a:ea typeface="Times New Roman" pitchFamily="18" charset="0"/>
                <a:cs typeface="Tahoma" pitchFamily="34" charset="0"/>
              </a:rPr>
              <a:t>–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как солнышко.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Calibri"/>
                <a:ea typeface="Times New Roman" pitchFamily="18" charset="0"/>
                <a:cs typeface="Tahoma" pitchFamily="34" charset="0"/>
              </a:rPr>
              <a:t> 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sng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Танец с платочками.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Arial" pitchFamily="34" charset="0"/>
            </a:endParaRPr>
          </a:p>
        </p:txBody>
      </p:sp>
      <p:pic>
        <p:nvPicPr>
          <p:cNvPr id="4" name="Рисунок 3" descr="DSC_1016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28596" y="1571612"/>
            <a:ext cx="3536181" cy="2357454"/>
          </a:xfrm>
          <a:prstGeom prst="rect">
            <a:avLst/>
          </a:prstGeom>
        </p:spPr>
      </p:pic>
      <p:pic>
        <p:nvPicPr>
          <p:cNvPr id="5" name="Рисунок 4" descr="DSC_1019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500562" y="1357298"/>
            <a:ext cx="3929058" cy="2619372"/>
          </a:xfrm>
          <a:prstGeom prst="rect">
            <a:avLst/>
          </a:prstGeom>
        </p:spPr>
      </p:pic>
      <p:pic>
        <p:nvPicPr>
          <p:cNvPr id="6" name="Рисунок 5" descr="DSC_1021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000232" y="4000504"/>
            <a:ext cx="4000496" cy="2666997"/>
          </a:xfrm>
          <a:prstGeom prst="rect">
            <a:avLst/>
          </a:prstGeom>
        </p:spPr>
      </p:pic>
      <p:pic>
        <p:nvPicPr>
          <p:cNvPr id="7" name="Рисунок 6" descr="0b01ef5bfe217ebda85514adce773fcc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715140" y="4429132"/>
            <a:ext cx="1981204" cy="1981204"/>
          </a:xfrm>
          <a:prstGeom prst="rect">
            <a:avLst/>
          </a:prstGeom>
        </p:spPr>
      </p:pic>
    </p:spTree>
  </p:cSld>
  <p:clrMapOvr>
    <a:masterClrMapping/>
  </p:clrMapOvr>
  <p:transition advClick="0"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56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56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56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56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1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500034" y="285728"/>
            <a:ext cx="5429288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sng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Ведущая: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А сейчас пришла пора для угощенья, сейчас пойду, принесу.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(Уходит)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Calibri"/>
                <a:ea typeface="Times New Roman" pitchFamily="18" charset="0"/>
                <a:cs typeface="Tahoma" pitchFamily="34" charset="0"/>
              </a:rPr>
              <a:t> 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sng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Шапокляк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(появляется с другой стороны):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Ничегошеньки вы не получите! Я все забрала и спрятала.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(Убегает).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Calibri"/>
                <a:ea typeface="Times New Roman" pitchFamily="18" charset="0"/>
                <a:cs typeface="Tahoma" pitchFamily="34" charset="0"/>
              </a:rPr>
              <a:t> 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sng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Ведущая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(возвращается)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: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Вы знаете, ребята, что-то очень странное. Куда-то исчезло все угощенье. Вы не знаете где оно? Никто не приходил? (дети рассказывают про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Calibri"/>
                <a:ea typeface="Times New Roman" pitchFamily="18" charset="0"/>
                <a:cs typeface="Tahoma" pitchFamily="34" charset="0"/>
              </a:rPr>
              <a:t> 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Шапокляк). Что же нам делать? Я знаю, только мне нужна ваша помощь. Вы умеете топать ногами?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Calibri"/>
                <a:ea typeface="Times New Roman" pitchFamily="18" charset="0"/>
                <a:cs typeface="Tahoma" pitchFamily="34" charset="0"/>
              </a:rPr>
              <a:t> 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(дети показывают) Гудеть, как самолеты?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Calibri"/>
                <a:ea typeface="Times New Roman" pitchFamily="18" charset="0"/>
                <a:cs typeface="Tahoma" pitchFamily="34" charset="0"/>
              </a:rPr>
              <a:t> 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Рычать, как дикие звери? А теперь слушайте меня внимательно.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Calibri"/>
                <a:ea typeface="Times New Roman" pitchFamily="18" charset="0"/>
                <a:cs typeface="Tahoma" pitchFamily="34" charset="0"/>
              </a:rPr>
              <a:t> 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sng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Ведущая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(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кричит): Шапокляк, сдавайся, ты окружена! Со мной пришла армия смелых солдат, слышишь, как они идут (дети топают), в небе летят наши самолеты, слышишь их гул? (дети гудят). А в кустах спрятались страшно злые тигры, вот они рычат. (дети рычат).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Calibri"/>
                <a:ea typeface="Times New Roman" pitchFamily="18" charset="0"/>
                <a:cs typeface="Tahoma" pitchFamily="34" charset="0"/>
              </a:rPr>
              <a:t> 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sng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Шапокляк: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Calibri"/>
                <a:ea typeface="Times New Roman" pitchFamily="18" charset="0"/>
                <a:cs typeface="Tahoma" pitchFamily="34" charset="0"/>
              </a:rPr>
              <a:t> 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Ой, боюсь, боюсь. (Выбегает). Забирайте свое угощенье, я к вам больше никогда не приду. (убегает)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Calibri"/>
                <a:ea typeface="Times New Roman" pitchFamily="18" charset="0"/>
                <a:cs typeface="Tahoma" pitchFamily="34" charset="0"/>
              </a:rPr>
              <a:t> 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Arial" pitchFamily="34" charset="0"/>
            </a:endParaRPr>
          </a:p>
        </p:txBody>
      </p:sp>
      <p:pic>
        <p:nvPicPr>
          <p:cNvPr id="5" name="Рисунок 4" descr="DSC_10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5984" y="3500438"/>
            <a:ext cx="4714907" cy="3143272"/>
          </a:xfrm>
          <a:prstGeom prst="rect">
            <a:avLst/>
          </a:prstGeom>
        </p:spPr>
      </p:pic>
      <p:pic>
        <p:nvPicPr>
          <p:cNvPr id="4" name="Рисунок 3" descr="0b01ef5bfe217ebda85514adce773fcc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00892" y="4876796"/>
            <a:ext cx="1981204" cy="1981204"/>
          </a:xfrm>
          <a:prstGeom prst="rect">
            <a:avLst/>
          </a:prstGeom>
        </p:spPr>
      </p:pic>
    </p:spTree>
  </p:cSld>
  <p:clrMapOvr>
    <a:masterClrMapping/>
  </p:clrMapOvr>
  <p:transition advClick="0" advTm="1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571472" y="428604"/>
            <a:ext cx="5857916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sng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Ведущая:</a:t>
            </a:r>
            <a:r>
              <a:rPr kumimoji="0" lang="ru-RU" b="0" i="0" u="sng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Снова лето к нам пришло, это очень хорошо!!!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Calibri"/>
                <a:ea typeface="Times New Roman" pitchFamily="18" charset="0"/>
                <a:cs typeface="Tahoma" pitchFamily="34" charset="0"/>
              </a:rPr>
              <a:t> 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Дети получают угощенье. Праздник заканчивается. Танец???(под песню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«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Моя Россия» в исполнение группы «Непоседы»)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Arial" pitchFamily="34" charset="0"/>
            </a:endParaRPr>
          </a:p>
        </p:txBody>
      </p:sp>
      <p:pic>
        <p:nvPicPr>
          <p:cNvPr id="4" name="Рисунок 3" descr="DSC_1029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14282" y="1928802"/>
            <a:ext cx="4393437" cy="2928958"/>
          </a:xfrm>
          <a:prstGeom prst="rect">
            <a:avLst/>
          </a:prstGeom>
        </p:spPr>
      </p:pic>
      <p:pic>
        <p:nvPicPr>
          <p:cNvPr id="5" name="Рисунок 4" descr="DSC_1034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500562" y="3714752"/>
            <a:ext cx="4500594" cy="3000396"/>
          </a:xfrm>
          <a:prstGeom prst="rect">
            <a:avLst/>
          </a:prstGeom>
        </p:spPr>
      </p:pic>
      <p:pic>
        <p:nvPicPr>
          <p:cNvPr id="6" name="Рисунок 5" descr="0b01ef5bfe217ebda85514adce773fcc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643702" y="571480"/>
            <a:ext cx="1981204" cy="1981204"/>
          </a:xfrm>
          <a:prstGeom prst="rect">
            <a:avLst/>
          </a:prstGeom>
        </p:spPr>
      </p:pic>
    </p:spTree>
  </p:cSld>
  <p:clrMapOvr>
    <a:masterClrMapping/>
  </p:clrMapOvr>
  <p:transition advClick="0" advTm="1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35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57554" y="571480"/>
            <a:ext cx="15346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</a:rPr>
              <a:t>Танцуют все</a:t>
            </a:r>
            <a:endParaRPr lang="ru-RU" sz="20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3" name="Рисунок 2" descr="DSC_105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57224" y="1214422"/>
            <a:ext cx="7643866" cy="5095910"/>
          </a:xfrm>
          <a:prstGeom prst="rect">
            <a:avLst/>
          </a:prstGeom>
        </p:spPr>
      </p:pic>
      <p:pic>
        <p:nvPicPr>
          <p:cNvPr id="4" name="Рисунок 3" descr="0b01ef5bfe217ebda85514adce773fcc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00892" y="0"/>
            <a:ext cx="1981204" cy="1981204"/>
          </a:xfrm>
          <a:prstGeom prst="rect">
            <a:avLst/>
          </a:prstGeom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857232"/>
            <a:ext cx="137890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</a:rPr>
              <a:t>Цель:</a:t>
            </a:r>
            <a:endParaRPr lang="ru-RU" sz="40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85786" y="1643050"/>
            <a:ext cx="678661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Развитие положительных эмоций, радостного настроения, желания участвовать в играх.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4" name="Рисунок 3" descr="0b01ef5bfe217ebda85514adce773fc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86578" y="4643446"/>
            <a:ext cx="1981204" cy="1981204"/>
          </a:xfrm>
          <a:prstGeom prst="rect">
            <a:avLst/>
          </a:prstGeom>
        </p:spPr>
      </p:pic>
    </p:spTree>
  </p:cSld>
  <p:clrMapOvr>
    <a:masterClrMapping/>
  </p:clrMapOvr>
  <p:transition advClick="0"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6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00430" y="357166"/>
            <a:ext cx="16626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</a:rPr>
              <a:t>До свидания!</a:t>
            </a:r>
            <a:endParaRPr lang="ru-RU" sz="20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3" name="Рисунок 2" descr="IMG_251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00034" y="857232"/>
            <a:ext cx="8143932" cy="5429288"/>
          </a:xfrm>
          <a:prstGeom prst="rect">
            <a:avLst/>
          </a:prstGeom>
        </p:spPr>
      </p:pic>
      <p:pic>
        <p:nvPicPr>
          <p:cNvPr id="4" name="Рисунок 3" descr="0b01ef5bfe217ebda85514adce773fcc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62796" y="0"/>
            <a:ext cx="1981204" cy="1981204"/>
          </a:xfrm>
          <a:prstGeom prst="rect">
            <a:avLst/>
          </a:prstGeom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0"/>
                            </p:stCondLst>
                            <p:childTnLst>
                              <p:par>
                                <p:cTn id="1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09788279den0_solnca_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715148"/>
          </a:xfrm>
          <a:prstGeom prst="rect">
            <a:avLst/>
          </a:prstGeom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785794"/>
            <a:ext cx="18893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</a:rPr>
              <a:t>Задачи:</a:t>
            </a:r>
            <a:endParaRPr lang="ru-RU" sz="40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85786" y="1500174"/>
            <a:ext cx="778674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1. Воспитывать интерес к играм, забавам.</a:t>
            </a:r>
            <a:b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2. Закрепить знание основных цветов.</a:t>
            </a:r>
            <a:b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3. Развивать ловкость, быстроту в подвижных играх.</a:t>
            </a:r>
            <a:b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4. Развивать умение отгадывать загадки.</a:t>
            </a:r>
          </a:p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5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.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Прививать любовь к музыке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0b01ef5bfe217ebda85514adce773fc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86578" y="4714884"/>
            <a:ext cx="1981204" cy="1981204"/>
          </a:xfrm>
          <a:prstGeom prst="rect">
            <a:avLst/>
          </a:prstGeom>
        </p:spPr>
      </p:pic>
    </p:spTree>
  </p:cSld>
  <p:clrMapOvr>
    <a:masterClrMapping/>
  </p:clrMapOvr>
  <p:transition advClick="0" advTm="1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000364" y="285728"/>
            <a:ext cx="337143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Действующие лица: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Ведущая, Дети, Шапокляк.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Arial" pitchFamily="34" charset="0"/>
            </a:endParaRPr>
          </a:p>
        </p:txBody>
      </p:sp>
      <p:pic>
        <p:nvPicPr>
          <p:cNvPr id="3" name="Рисунок 2" descr="IMG_2495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572264" y="1500174"/>
            <a:ext cx="2428892" cy="3643338"/>
          </a:xfrm>
          <a:prstGeom prst="rect">
            <a:avLst/>
          </a:prstGeom>
        </p:spPr>
      </p:pic>
      <p:pic>
        <p:nvPicPr>
          <p:cNvPr id="4" name="Рисунок 3" descr="DSC_0998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571736" y="2428868"/>
            <a:ext cx="3857619" cy="2571746"/>
          </a:xfrm>
          <a:prstGeom prst="rect">
            <a:avLst/>
          </a:prstGeom>
        </p:spPr>
      </p:pic>
      <p:pic>
        <p:nvPicPr>
          <p:cNvPr id="5" name="Рисунок 4" descr="DSC_0999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142844" y="1500174"/>
            <a:ext cx="2284234" cy="3714752"/>
          </a:xfrm>
          <a:prstGeom prst="rect">
            <a:avLst/>
          </a:prstGeom>
        </p:spPr>
      </p:pic>
      <p:pic>
        <p:nvPicPr>
          <p:cNvPr id="8" name="Рисунок 7" descr="0b01ef5bfe217ebda85514adce773fcc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929454" y="4857760"/>
            <a:ext cx="2124080" cy="2124080"/>
          </a:xfrm>
          <a:prstGeom prst="rect">
            <a:avLst/>
          </a:prstGeom>
        </p:spPr>
      </p:pic>
    </p:spTree>
  </p:cSld>
  <p:clrMapOvr>
    <a:masterClrMapping/>
  </p:clrMapOvr>
  <p:transition advClick="0"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_097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928662" y="1595426"/>
            <a:ext cx="7500957" cy="5000637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00034" y="785794"/>
            <a:ext cx="83582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0000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500042"/>
            <a:ext cx="77153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Ход праздника: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Дети с игрушками вбегают  в зал с двух сторон (сначала девочки потом мальчики) под музыку и встают в рассыпную.</a:t>
            </a:r>
            <a:endParaRPr lang="ru-RU" sz="4000" dirty="0" smtClean="0">
              <a:solidFill>
                <a:schemeClr val="accent4">
                  <a:lumMod val="50000"/>
                </a:schemeClr>
              </a:solidFill>
              <a:latin typeface="Arial" pitchFamily="34" charset="0"/>
            </a:endParaRPr>
          </a:p>
        </p:txBody>
      </p:sp>
      <p:pic>
        <p:nvPicPr>
          <p:cNvPr id="6" name="Рисунок 5" descr="0b01ef5bfe217ebda85514adce773fcc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62796" y="928670"/>
            <a:ext cx="1981204" cy="1981204"/>
          </a:xfrm>
          <a:prstGeom prst="rect">
            <a:avLst/>
          </a:prstGeom>
        </p:spPr>
      </p:pic>
    </p:spTree>
  </p:cSld>
  <p:clrMapOvr>
    <a:masterClrMapping/>
  </p:clrMapOvr>
  <p:transition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357167"/>
            <a:ext cx="864399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>
                <a:solidFill>
                  <a:schemeClr val="accent4">
                    <a:lumMod val="50000"/>
                  </a:schemeClr>
                </a:solidFill>
              </a:rPr>
              <a:t>Упражнение с игрушками («маленькая страна</a:t>
            </a:r>
            <a:r>
              <a:rPr lang="ru-RU" sz="2000" b="1" i="1" dirty="0" smtClean="0">
                <a:solidFill>
                  <a:schemeClr val="accent4">
                    <a:lumMod val="50000"/>
                  </a:schemeClr>
                </a:solidFill>
              </a:rPr>
              <a:t>»)</a:t>
            </a:r>
          </a:p>
          <a:p>
            <a:r>
              <a:rPr lang="ru-RU" i="1" dirty="0" smtClean="0">
                <a:solidFill>
                  <a:schemeClr val="accent4">
                    <a:lumMod val="50000"/>
                  </a:schemeClr>
                </a:solidFill>
              </a:rPr>
              <a:t>(под песню «Маленькая страна» в исполнение Наташи Королёвой)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  <a:p>
            <a:endParaRPr lang="ru-RU" sz="28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4" name="Рисунок 3" descr="0b01ef5bfe217ebda85514adce773fc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00892" y="428604"/>
            <a:ext cx="1981204" cy="1981204"/>
          </a:xfrm>
          <a:prstGeom prst="rect">
            <a:avLst/>
          </a:prstGeom>
        </p:spPr>
      </p:pic>
      <p:pic>
        <p:nvPicPr>
          <p:cNvPr id="5" name="Рисунок 4" descr="DSC_097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714876" y="3810003"/>
            <a:ext cx="4322035" cy="2881356"/>
          </a:xfrm>
          <a:prstGeom prst="rect">
            <a:avLst/>
          </a:prstGeom>
        </p:spPr>
      </p:pic>
      <p:pic>
        <p:nvPicPr>
          <p:cNvPr id="7" name="Рисунок 6" descr="DSC_0971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57158" y="1357298"/>
            <a:ext cx="4179122" cy="2786082"/>
          </a:xfrm>
          <a:prstGeom prst="rect">
            <a:avLst/>
          </a:prstGeom>
        </p:spPr>
      </p:pic>
    </p:spTree>
  </p:cSld>
  <p:clrMapOvr>
    <a:masterClrMapping/>
  </p:clrMapOvr>
  <p:transition advClick="0" advTm="1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142852"/>
            <a:ext cx="842968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 </a:t>
            </a:r>
            <a:r>
              <a:rPr lang="ru-RU" b="1" u="sng" dirty="0">
                <a:solidFill>
                  <a:schemeClr val="accent4">
                    <a:lumMod val="50000"/>
                  </a:schemeClr>
                </a:solidFill>
              </a:rPr>
              <a:t>Ведущая: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 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Сегодня у нас радостный веселый праздник детства. Мы поздравляем всех детей и взрослых с этим радостным праздником.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дети с игрушками (шары, кукла, машинка). </a:t>
            </a:r>
          </a:p>
          <a:p>
            <a:r>
              <a:rPr lang="ru-RU" b="1" u="sng" dirty="0">
                <a:solidFill>
                  <a:schemeClr val="accent4">
                    <a:lumMod val="50000"/>
                  </a:schemeClr>
                </a:solidFill>
              </a:rPr>
              <a:t>1 ребенок: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С воздушными шарами мы в детский сад идем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                           И всех мы поздравляем с чудесным, летним днем. 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b="1" u="sng" dirty="0">
                <a:solidFill>
                  <a:schemeClr val="accent4">
                    <a:lumMod val="50000"/>
                  </a:schemeClr>
                </a:solidFill>
              </a:rPr>
              <a:t>2 ребенок: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 Сверток </a:t>
            </a:r>
            <a:r>
              <a:rPr lang="ru-RU" b="1" dirty="0" err="1">
                <a:solidFill>
                  <a:schemeClr val="accent4">
                    <a:lumMod val="50000"/>
                  </a:schemeClr>
                </a:solidFill>
              </a:rPr>
              <a:t>розовый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 в кроватке, моя младшая сестра.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                           Рядом я и все в порядке, детство – славная пора.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                           За окном темно как в бочке, все притихло до утра.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                           Я тебя целую в щечку, сладко спи моя сестра. 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  <a:p>
            <a:endParaRPr lang="ru-RU" dirty="0"/>
          </a:p>
        </p:txBody>
      </p:sp>
      <p:pic>
        <p:nvPicPr>
          <p:cNvPr id="3" name="Рисунок 2" descr="DSC_0978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785786" y="2714620"/>
            <a:ext cx="6000760" cy="4000507"/>
          </a:xfrm>
          <a:prstGeom prst="rect">
            <a:avLst/>
          </a:prstGeom>
        </p:spPr>
      </p:pic>
      <p:pic>
        <p:nvPicPr>
          <p:cNvPr id="4" name="Рисунок 3" descr="0b01ef5bfe217ebda85514adce773fcc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00892" y="4876796"/>
            <a:ext cx="1981204" cy="1981204"/>
          </a:xfrm>
          <a:prstGeom prst="rect">
            <a:avLst/>
          </a:prstGeom>
        </p:spPr>
      </p:pic>
    </p:spTree>
  </p:cSld>
  <p:clrMapOvr>
    <a:masterClrMapping/>
  </p:clrMapOvr>
  <p:transition advClick="0" advTm="1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57356" y="357166"/>
            <a:ext cx="47735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>
                <a:solidFill>
                  <a:schemeClr val="accent4">
                    <a:lumMod val="50000"/>
                  </a:schemeClr>
                </a:solidFill>
              </a:rPr>
              <a:t>Танец «дружба» (из репертуара «</a:t>
            </a:r>
            <a:r>
              <a:rPr lang="ru-RU" b="1" i="1" dirty="0" err="1">
                <a:solidFill>
                  <a:schemeClr val="accent4">
                    <a:lumMod val="50000"/>
                  </a:schemeClr>
                </a:solidFill>
              </a:rPr>
              <a:t>барбариков</a:t>
            </a:r>
            <a:r>
              <a:rPr lang="ru-RU" b="1" i="1" dirty="0">
                <a:solidFill>
                  <a:schemeClr val="accent4">
                    <a:lumMod val="50000"/>
                  </a:schemeClr>
                </a:solidFill>
              </a:rPr>
              <a:t>»)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  <a:p>
            <a:endParaRPr lang="ru-RU" dirty="0"/>
          </a:p>
        </p:txBody>
      </p:sp>
      <p:pic>
        <p:nvPicPr>
          <p:cNvPr id="3" name="Рисунок 2" descr="DSC_098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14282" y="1071546"/>
            <a:ext cx="4786314" cy="3190876"/>
          </a:xfrm>
          <a:prstGeom prst="rect">
            <a:avLst/>
          </a:prstGeom>
        </p:spPr>
      </p:pic>
      <p:pic>
        <p:nvPicPr>
          <p:cNvPr id="4" name="Рисунок 3" descr="DSC_0986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072066" y="4143380"/>
            <a:ext cx="3857620" cy="2571747"/>
          </a:xfrm>
          <a:prstGeom prst="rect">
            <a:avLst/>
          </a:prstGeom>
        </p:spPr>
      </p:pic>
      <p:pic>
        <p:nvPicPr>
          <p:cNvPr id="5" name="Рисунок 4" descr="0b01ef5bfe217ebda85514adce773fcc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58016" y="142852"/>
            <a:ext cx="1981204" cy="1981204"/>
          </a:xfrm>
          <a:prstGeom prst="rect">
            <a:avLst/>
          </a:prstGeom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4282" y="214290"/>
            <a:ext cx="52149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ahoma" pitchFamily="34" charset="0"/>
              </a:rPr>
              <a:t> 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Arial" pitchFamily="34" charset="0"/>
            </a:endParaRPr>
          </a:p>
        </p:txBody>
      </p:sp>
      <p:pic>
        <p:nvPicPr>
          <p:cNvPr id="8" name="Рисунок 7" descr="DSC_0988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071934" y="3095623"/>
            <a:ext cx="5072066" cy="3381377"/>
          </a:xfrm>
          <a:prstGeom prst="rect">
            <a:avLst/>
          </a:prstGeom>
        </p:spPr>
      </p:pic>
      <p:sp>
        <p:nvSpPr>
          <p:cNvPr id="18" name="Содержимое 17"/>
          <p:cNvSpPr>
            <a:spLocks noGrp="1"/>
          </p:cNvSpPr>
          <p:nvPr>
            <p:ph sz="half" idx="4294967295"/>
          </p:nvPr>
        </p:nvSpPr>
        <p:spPr>
          <a:xfrm>
            <a:off x="0" y="500042"/>
            <a:ext cx="4191000" cy="5824558"/>
          </a:xfrm>
        </p:spPr>
        <p:txBody>
          <a:bodyPr>
            <a:normAutofit fontScale="47500" lnSpcReduction="20000"/>
          </a:bodyPr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Выходят трое детей.</a:t>
            </a:r>
          </a:p>
          <a:p>
            <a:r>
              <a:rPr lang="ru-RU" b="1" u="sng" dirty="0" smtClean="0">
                <a:solidFill>
                  <a:schemeClr val="accent4">
                    <a:lumMod val="50000"/>
                  </a:schemeClr>
                </a:solidFill>
              </a:rPr>
              <a:t>1 ребенок: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Мы встречаем праздник лета,</a:t>
            </a:r>
            <a:endParaRPr lang="ru-RU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algn="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                           Праздник солнца, праздник     света,</a:t>
            </a:r>
            <a:endParaRPr lang="ru-RU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                           Приходите в гости к нам,</a:t>
            </a:r>
            <a:endParaRPr lang="ru-RU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                            Рады мы всегда гостям. </a:t>
            </a:r>
            <a:endParaRPr lang="ru-RU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b="1" u="sng" dirty="0" smtClean="0">
                <a:solidFill>
                  <a:schemeClr val="accent4">
                    <a:lumMod val="50000"/>
                  </a:schemeClr>
                </a:solidFill>
              </a:rPr>
              <a:t> 2 ребенок: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 Прилетят на праздник птицы,</a:t>
            </a:r>
            <a:endParaRPr lang="ru-RU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                            Дятлы, ласточки, синицы.</a:t>
            </a:r>
            <a:endParaRPr lang="ru-RU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                            Будут щелкать и свистеть,</a:t>
            </a:r>
            <a:endParaRPr lang="ru-RU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                            Вместе с нами песни петь. </a:t>
            </a:r>
            <a:endParaRPr lang="ru-RU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b="1" u="sng" dirty="0" smtClean="0">
                <a:solidFill>
                  <a:schemeClr val="accent4">
                    <a:lumMod val="50000"/>
                  </a:schemeClr>
                </a:solidFill>
              </a:rPr>
              <a:t>3 ребенок: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 Зажужжат вокруг стрекозы,</a:t>
            </a:r>
            <a:endParaRPr lang="ru-RU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                           Улыбнуться маки, розы</a:t>
            </a:r>
            <a:endParaRPr lang="ru-RU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                           И оденется тюльпан, </a:t>
            </a:r>
            <a:endParaRPr lang="ru-RU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                           В самый яркий сарафан. </a:t>
            </a:r>
            <a:endParaRPr lang="ru-RU" dirty="0" smtClean="0">
              <a:solidFill>
                <a:schemeClr val="accent4">
                  <a:lumMod val="50000"/>
                </a:schemeClr>
              </a:solidFill>
            </a:endParaRPr>
          </a:p>
          <a:p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5" name="Рисунок 4" descr="0b01ef5bfe217ebda85514adce773fcc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00892" y="285728"/>
            <a:ext cx="1981204" cy="1981204"/>
          </a:xfrm>
          <a:prstGeom prst="rect">
            <a:avLst/>
          </a:prstGeom>
        </p:spPr>
      </p:pic>
    </p:spTree>
  </p:cSld>
  <p:clrMapOvr>
    <a:masterClrMapping/>
  </p:clrMapOvr>
  <p:transition advClick="0" advTm="1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1000"/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000"/>
                            </p:stCondLst>
                            <p:childTnLst>
                              <p:par>
                                <p:cTn id="5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7" dur="1000"/>
                                        <p:tgtEl>
                                          <p:spTgt spid="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9000"/>
                            </p:stCondLst>
                            <p:childTnLst>
                              <p:par>
                                <p:cTn id="5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3" dur="1000"/>
                                        <p:tgtEl>
                                          <p:spTgt spid="1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0"/>
                            </p:stCondLst>
                            <p:childTnLst>
                              <p:par>
                                <p:cTn id="6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9" dur="1000"/>
                                        <p:tgtEl>
                                          <p:spTgt spid="1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1000"/>
                            </p:stCondLst>
                            <p:childTnLst>
                              <p:par>
                                <p:cTn id="7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5" dur="1000"/>
                                        <p:tgtEl>
                                          <p:spTgt spid="1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2000"/>
                            </p:stCondLst>
                            <p:childTnLst>
                              <p:par>
                                <p:cTn id="7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1" dur="1000"/>
                                        <p:tgtEl>
                                          <p:spTgt spid="1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3000"/>
                            </p:stCondLst>
                            <p:childTnLst>
                              <p:par>
                                <p:cTn id="83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8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5000"/>
                            </p:stCondLst>
                            <p:childTnLst>
                              <p:par>
                                <p:cTn id="8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273</TotalTime>
  <Words>291</Words>
  <Application>Microsoft Office PowerPoint</Application>
  <PresentationFormat>Экран (4:3)</PresentationFormat>
  <Paragraphs>100</Paragraphs>
  <Slides>21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35</cp:revision>
  <dcterms:created xsi:type="dcterms:W3CDTF">2014-07-27T07:43:20Z</dcterms:created>
  <dcterms:modified xsi:type="dcterms:W3CDTF">2017-06-07T09:32:01Z</dcterms:modified>
</cp:coreProperties>
</file>