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70" r:id="rId8"/>
    <p:sldId id="278" r:id="rId9"/>
    <p:sldId id="279" r:id="rId10"/>
    <p:sldId id="264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00166" y="908050"/>
            <a:ext cx="6215106" cy="4664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Синтаксический разбор предложения с однородными членами.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31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 flipH="1">
            <a:off x="785786" y="857232"/>
            <a:ext cx="7848872" cy="4357718"/>
          </a:xfrm>
          <a:prstGeom prst="horizontalScroll">
            <a:avLst/>
          </a:prstGeom>
          <a:solidFill>
            <a:schemeClr val="bg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Придумайте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 запишите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предложения, соответствующие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данной схеме: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[О и О, О и О, О и О -      ].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Блок-схема: узел 1"/>
          <p:cNvSpPr/>
          <p:nvPr/>
        </p:nvSpPr>
        <p:spPr>
          <a:xfrm>
            <a:off x="6143636" y="3000372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•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5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 flipH="1">
            <a:off x="857224" y="571480"/>
            <a:ext cx="7429552" cy="4572032"/>
          </a:xfrm>
          <a:prstGeom prst="horizontalScroll">
            <a:avLst/>
          </a:prstGeom>
          <a:solidFill>
            <a:schemeClr val="bg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Придумайте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 запишите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предложения, соответствующие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данной схеме: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[      : О, О и О, О и О –  … ].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357422" y="2786058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•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15841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Найдите соответствия. Какие предложения соответствуют предложенным схемам?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704856" cy="359021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+mj-lt"/>
              </a:rPr>
              <a:t>А)    </a:t>
            </a:r>
            <a:r>
              <a:rPr lang="ru-RU" b="1" dirty="0" smtClean="0"/>
              <a:t>[    и О, и О, и О, и О -     ].</a:t>
            </a:r>
          </a:p>
          <a:p>
            <a:r>
              <a:rPr lang="ru-RU" dirty="0" smtClean="0"/>
              <a:t>Б</a:t>
            </a:r>
            <a:r>
              <a:rPr lang="ru-RU" b="1" dirty="0" smtClean="0"/>
              <a:t>)    […О, О и О…].</a:t>
            </a:r>
          </a:p>
          <a:p>
            <a:r>
              <a:rPr lang="ru-RU" b="1" dirty="0" smtClean="0">
                <a:latin typeface="+mj-lt"/>
              </a:rPr>
              <a:t>В) </a:t>
            </a:r>
            <a:r>
              <a:rPr lang="ru-RU" b="1" dirty="0" smtClean="0"/>
              <a:t>   [ … то О, то О,  …].</a:t>
            </a:r>
          </a:p>
          <a:p>
            <a:r>
              <a:rPr lang="ru-RU" dirty="0" smtClean="0"/>
              <a:t>Г)    </a:t>
            </a:r>
            <a:r>
              <a:rPr lang="ru-RU" b="1" dirty="0" smtClean="0"/>
              <a:t>[  О : О, О, О ].</a:t>
            </a:r>
          </a:p>
          <a:p>
            <a:r>
              <a:rPr lang="ru-RU" dirty="0" smtClean="0"/>
              <a:t>Д)    </a:t>
            </a:r>
            <a:r>
              <a:rPr lang="ru-RU" b="1" dirty="0" smtClean="0"/>
              <a:t>[   О и О, О и О …].</a:t>
            </a:r>
          </a:p>
          <a:p>
            <a:r>
              <a:rPr lang="ru-RU" b="1" dirty="0" smtClean="0">
                <a:latin typeface="+mj-lt"/>
              </a:rPr>
              <a:t>Е)    </a:t>
            </a:r>
            <a:r>
              <a:rPr lang="ru-RU" b="1" dirty="0" smtClean="0"/>
              <a:t> [  … и О, и О, и О, и О …].</a:t>
            </a:r>
          </a:p>
          <a:p>
            <a:r>
              <a:rPr lang="ru-RU" dirty="0" smtClean="0"/>
              <a:t>Ж)    </a:t>
            </a:r>
            <a:r>
              <a:rPr lang="ru-RU" b="1" dirty="0" smtClean="0"/>
              <a:t>[    : : и О, и О, и О  - …].</a:t>
            </a:r>
          </a:p>
        </p:txBody>
      </p:sp>
      <p:sp>
        <p:nvSpPr>
          <p:cNvPr id="6" name="Кольцо 5"/>
          <p:cNvSpPr/>
          <p:nvPr/>
        </p:nvSpPr>
        <p:spPr>
          <a:xfrm>
            <a:off x="4857752" y="2214554"/>
            <a:ext cx="285752" cy="28575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1857356" y="3500438"/>
            <a:ext cx="357190" cy="35719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1928794" y="4786322"/>
            <a:ext cx="357190" cy="35719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119893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Самопроверка.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Образец ответа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А – 6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Б – 1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В – 4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Г  - 5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Д – 2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 Е – 3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                    Ж - 7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013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Autofit/>
          </a:bodyPr>
          <a:lstStyle/>
          <a:p>
            <a:r>
              <a:rPr lang="ru-RU" sz="3200" dirty="0" smtClean="0"/>
              <a:t>Характеристика простого предложения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772816"/>
            <a:ext cx="7643866" cy="395025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+mj-lt"/>
              </a:rPr>
              <a:t>По цели высказывания </a:t>
            </a:r>
            <a:r>
              <a:rPr lang="ru-RU" sz="2800" b="1" dirty="0" smtClean="0">
                <a:latin typeface="+mj-lt"/>
              </a:rPr>
              <a:t>(повествовательное, вопросительное, побудительное).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+mj-lt"/>
              </a:rPr>
              <a:t>По эмоциональной окраске </a:t>
            </a:r>
            <a:r>
              <a:rPr lang="ru-RU" sz="2800" b="1" dirty="0" smtClean="0">
                <a:latin typeface="+mj-lt"/>
              </a:rPr>
              <a:t>(восклицательное, невосклицательное).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+mj-lt"/>
              </a:rPr>
              <a:t>По количеству грамматических основ</a:t>
            </a:r>
            <a:r>
              <a:rPr lang="ru-RU" sz="2800" b="1" dirty="0" smtClean="0">
                <a:latin typeface="+mj-lt"/>
              </a:rPr>
              <a:t> (простое, сложное).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749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886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+mj-lt"/>
            </a:endParaRPr>
          </a:p>
          <a:p>
            <a:pPr>
              <a:buNone/>
            </a:pPr>
            <a:r>
              <a:rPr lang="ru-RU" sz="2800" dirty="0" smtClean="0">
                <a:latin typeface="+mj-lt"/>
              </a:rPr>
              <a:t>4. По составу грамматической основы (</a:t>
            </a:r>
            <a:r>
              <a:rPr lang="ru-RU" sz="2800" b="1" dirty="0" smtClean="0">
                <a:latin typeface="+mj-lt"/>
              </a:rPr>
              <a:t>двусоставное, односоставное</a:t>
            </a:r>
            <a:r>
              <a:rPr lang="ru-RU" sz="2800" dirty="0" smtClean="0">
                <a:latin typeface="+mj-lt"/>
              </a:rPr>
              <a:t>).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5. По наличию второстепенных членов (</a:t>
            </a:r>
            <a:r>
              <a:rPr lang="ru-RU" sz="2800" b="1" dirty="0" smtClean="0">
                <a:latin typeface="+mj-lt"/>
              </a:rPr>
              <a:t>распространенное, нераспространенное).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6. По наличию осложнений (</a:t>
            </a:r>
            <a:r>
              <a:rPr lang="ru-RU" sz="2800" b="1" dirty="0" smtClean="0">
                <a:latin typeface="+mj-lt"/>
              </a:rPr>
              <a:t>осложнено …., </a:t>
            </a:r>
            <a:r>
              <a:rPr lang="ru-RU" sz="2800" b="1" dirty="0" err="1" smtClean="0">
                <a:latin typeface="+mj-lt"/>
              </a:rPr>
              <a:t>неосложненное</a:t>
            </a:r>
            <a:r>
              <a:rPr lang="ru-RU" sz="2800" dirty="0" smtClean="0">
                <a:latin typeface="+mj-lt"/>
              </a:rPr>
              <a:t>).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7. По наличию всех членов предложения, достаточных для понимания (</a:t>
            </a:r>
            <a:r>
              <a:rPr lang="ru-RU" sz="2800" b="1" dirty="0" smtClean="0">
                <a:latin typeface="+mj-lt"/>
              </a:rPr>
              <a:t>полные , неполные</a:t>
            </a:r>
            <a:r>
              <a:rPr lang="ru-RU" sz="2800" dirty="0" smtClean="0">
                <a:latin typeface="+mj-lt"/>
              </a:rPr>
              <a:t>).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84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715304" cy="10001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Сравните по образцу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643050"/>
            <a:ext cx="7643866" cy="4786345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800" u="sng" dirty="0" smtClean="0">
                <a:latin typeface="+mj-lt"/>
              </a:rPr>
              <a:t>Ветер</a:t>
            </a:r>
            <a:r>
              <a:rPr lang="ru-RU" sz="2800" dirty="0" smtClean="0">
                <a:latin typeface="+mj-lt"/>
              </a:rPr>
              <a:t> осенний в лесах </a:t>
            </a:r>
            <a:r>
              <a:rPr lang="ru-RU" sz="2800" b="1" dirty="0" smtClean="0">
                <a:latin typeface="+mj-lt"/>
              </a:rPr>
              <a:t>подымается</a:t>
            </a:r>
            <a:r>
              <a:rPr lang="ru-RU" sz="2800" dirty="0" smtClean="0">
                <a:latin typeface="+mj-lt"/>
              </a:rPr>
              <a:t>,</a:t>
            </a:r>
          </a:p>
          <a:p>
            <a:pPr marL="457200" indent="-457200">
              <a:buNone/>
            </a:pPr>
            <a:r>
              <a:rPr lang="ru-RU" sz="2800" dirty="0" smtClean="0">
                <a:latin typeface="+mj-lt"/>
              </a:rPr>
              <a:t>Шумно по чащам </a:t>
            </a:r>
            <a:r>
              <a:rPr lang="ru-RU" sz="2800" b="1" dirty="0" smtClean="0">
                <a:latin typeface="+mj-lt"/>
              </a:rPr>
              <a:t>идет</a:t>
            </a:r>
            <a:r>
              <a:rPr lang="ru-RU" sz="2800" dirty="0" smtClean="0">
                <a:latin typeface="+mj-lt"/>
              </a:rPr>
              <a:t>, </a:t>
            </a:r>
          </a:p>
          <a:p>
            <a:pPr marL="457200" indent="-457200">
              <a:buNone/>
            </a:pPr>
            <a:r>
              <a:rPr lang="ru-RU" sz="2800" dirty="0" smtClean="0">
                <a:latin typeface="+mj-lt"/>
              </a:rPr>
              <a:t>Мертвые листья </a:t>
            </a:r>
            <a:r>
              <a:rPr lang="ru-RU" sz="2800" b="1" dirty="0" smtClean="0">
                <a:latin typeface="+mj-lt"/>
              </a:rPr>
              <a:t>срывает</a:t>
            </a:r>
            <a:r>
              <a:rPr lang="ru-RU" sz="2800" dirty="0" smtClean="0">
                <a:latin typeface="+mj-lt"/>
              </a:rPr>
              <a:t> и весело</a:t>
            </a:r>
          </a:p>
          <a:p>
            <a:pPr marL="457200" indent="-457200">
              <a:buNone/>
            </a:pPr>
            <a:r>
              <a:rPr lang="ru-RU" sz="2800" dirty="0" smtClean="0">
                <a:latin typeface="+mj-lt"/>
              </a:rPr>
              <a:t>В бешеной пляске </a:t>
            </a:r>
            <a:r>
              <a:rPr lang="ru-RU" sz="2800" b="1" dirty="0" smtClean="0">
                <a:latin typeface="+mj-lt"/>
              </a:rPr>
              <a:t>несет</a:t>
            </a:r>
            <a:r>
              <a:rPr lang="ru-RU" sz="2800" dirty="0" smtClean="0">
                <a:latin typeface="+mj-lt"/>
              </a:rPr>
              <a:t>. (</a:t>
            </a:r>
            <a:r>
              <a:rPr lang="ru-RU" sz="2800" dirty="0" err="1" smtClean="0">
                <a:latin typeface="+mj-lt"/>
              </a:rPr>
              <a:t>Повеств</a:t>
            </a:r>
            <a:r>
              <a:rPr lang="ru-RU" sz="2800" dirty="0" smtClean="0">
                <a:latin typeface="+mj-lt"/>
              </a:rPr>
              <a:t>., </a:t>
            </a:r>
            <a:r>
              <a:rPr lang="ru-RU" sz="2800" dirty="0" err="1" smtClean="0">
                <a:latin typeface="+mj-lt"/>
              </a:rPr>
              <a:t>невоскл</a:t>
            </a:r>
            <a:r>
              <a:rPr lang="ru-RU" sz="2800" dirty="0" smtClean="0">
                <a:latin typeface="+mj-lt"/>
              </a:rPr>
              <a:t>., простое, </a:t>
            </a:r>
            <a:r>
              <a:rPr lang="ru-RU" sz="2800" dirty="0" err="1" smtClean="0">
                <a:latin typeface="+mj-lt"/>
              </a:rPr>
              <a:t>двусост</a:t>
            </a:r>
            <a:r>
              <a:rPr lang="ru-RU" sz="2800" dirty="0" smtClean="0">
                <a:latin typeface="+mj-lt"/>
              </a:rPr>
              <a:t>., распр., осложнено </a:t>
            </a:r>
            <a:r>
              <a:rPr lang="ru-RU" sz="2800" dirty="0" err="1" smtClean="0">
                <a:latin typeface="+mj-lt"/>
              </a:rPr>
              <a:t>одн</a:t>
            </a:r>
            <a:r>
              <a:rPr lang="ru-RU" sz="2800" dirty="0" smtClean="0">
                <a:latin typeface="+mj-lt"/>
              </a:rPr>
              <a:t>. сказуемыми, полное).</a:t>
            </a:r>
          </a:p>
          <a:p>
            <a:pPr marL="457200" indent="-457200">
              <a:buNone/>
            </a:pPr>
            <a:endParaRPr lang="ru-RU" sz="2800" dirty="0" smtClean="0">
              <a:latin typeface="+mj-lt"/>
            </a:endParaRPr>
          </a:p>
          <a:p>
            <a:pPr marL="457200" indent="-457200">
              <a:buNone/>
            </a:pPr>
            <a:endParaRPr lang="ru-RU" sz="2800" dirty="0" smtClean="0">
              <a:latin typeface="+mj-lt"/>
            </a:endParaRPr>
          </a:p>
          <a:p>
            <a:pPr marL="457200" indent="-457200">
              <a:buNone/>
            </a:pPr>
            <a:endParaRPr lang="ru-RU" sz="2800" b="1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857760"/>
            <a:ext cx="2097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[    О,  О,  О и О ].</a:t>
            </a:r>
          </a:p>
        </p:txBody>
      </p:sp>
    </p:spTree>
    <p:extLst>
      <p:ext uri="{BB962C8B-B14F-4D97-AF65-F5344CB8AC3E}">
        <p14:creationId xmlns:p14="http://schemas.microsoft.com/office/powerpoint/2010/main" val="10550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965245" cy="5715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Найдите ошибки в расстановке знаков препинания при однородных членах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7786742" cy="564360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ru-RU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latin typeface="+mj-lt"/>
              </a:rPr>
              <a:t>По горам, по долам, и в белый день, и по ночам наш витязь едет непрестанно.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+mj-lt"/>
              </a:rPr>
              <a:t>Хотелось застать медведя за едой где-нибудь на полянке, или за рыбной ловлей, или на отдыхе.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+mj-lt"/>
              </a:rPr>
              <a:t>А дождь так и сыплет, так и сечет все чаще, и чаще, и дробит кровли , и окна сильней и сильней.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+mj-lt"/>
              </a:rPr>
              <a:t>Уже не стало видно: ни земли, ни деревьев, ни неба.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+mj-lt"/>
              </a:rPr>
              <a:t>Эти нормы под силу вспомнить как мастерам спорта, так и начинающим.</a:t>
            </a:r>
          </a:p>
          <a:p>
            <a:pPr marL="457200" indent="-457200">
              <a:buAutoNum type="arabicPeriod"/>
            </a:pP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задание: </a:t>
            </a:r>
            <a:br>
              <a:rPr lang="ru-RU" dirty="0" smtClean="0"/>
            </a:br>
            <a:r>
              <a:rPr lang="ru-RU" dirty="0" smtClean="0"/>
              <a:t>параграф 45, упр.277</a:t>
            </a:r>
            <a:endParaRPr lang="ru-RU" dirty="0"/>
          </a:p>
        </p:txBody>
      </p:sp>
      <p:sp>
        <p:nvSpPr>
          <p:cNvPr id="7" name="Круглая лента лицом вверх 6"/>
          <p:cNvSpPr/>
          <p:nvPr/>
        </p:nvSpPr>
        <p:spPr>
          <a:xfrm>
            <a:off x="2699792" y="2132856"/>
            <a:ext cx="5544616" cy="1656184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Благодарю за работу</a:t>
            </a:r>
            <a:r>
              <a:rPr lang="ru-RU" sz="3200" b="1" dirty="0">
                <a:solidFill>
                  <a:srgbClr val="002060"/>
                </a:solidFill>
                <a:latin typeface="+mj-lt"/>
              </a:rPr>
              <a:t>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36044"/>
            <a:ext cx="343217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7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3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344</TotalTime>
  <Words>405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  Синтаксический разбор предложения с однородными членами. </vt:lpstr>
      <vt:lpstr>Найдите соответствия. Какие предложения соответствуют предложенным схемам? </vt:lpstr>
      <vt:lpstr>Презентация PowerPoint</vt:lpstr>
      <vt:lpstr>Характеристика простого предложения </vt:lpstr>
      <vt:lpstr>Презентация PowerPoint</vt:lpstr>
      <vt:lpstr>Сравните по образцу</vt:lpstr>
      <vt:lpstr>  Найдите ошибки в расстановке знаков препинания при однородных членах</vt:lpstr>
      <vt:lpstr>Домашнее задание:  параграф 45, упр.277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Обобщающие слова при однородных членах и знаки препинания при них</dc:title>
  <dc:creator>User</dc:creator>
  <cp:lastModifiedBy>user</cp:lastModifiedBy>
  <cp:revision>96</cp:revision>
  <dcterms:created xsi:type="dcterms:W3CDTF">2014-01-26T14:02:30Z</dcterms:created>
  <dcterms:modified xsi:type="dcterms:W3CDTF">2016-02-08T04:49:22Z</dcterms:modified>
</cp:coreProperties>
</file>