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0" r:id="rId15"/>
    <p:sldId id="269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A75-5A47-4873-82EF-4F6DC8602332}" type="datetimeFigureOut">
              <a:rPr lang="ru-RU" smtClean="0"/>
              <a:t>10.05.2015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B9BC7-E676-4FAF-8731-4354DE20EC2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A75-5A47-4873-82EF-4F6DC8602332}" type="datetimeFigureOut">
              <a:rPr lang="ru-RU" smtClean="0"/>
              <a:t>10.05.2015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B9BC7-E676-4FAF-8731-4354DE20EC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A75-5A47-4873-82EF-4F6DC8602332}" type="datetimeFigureOut">
              <a:rPr lang="ru-RU" smtClean="0"/>
              <a:t>10.05.2015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B9BC7-E676-4FAF-8731-4354DE20EC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A75-5A47-4873-82EF-4F6DC8602332}" type="datetimeFigureOut">
              <a:rPr lang="ru-RU" smtClean="0"/>
              <a:t>10.05.2015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B9BC7-E676-4FAF-8731-4354DE20EC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A75-5A47-4873-82EF-4F6DC8602332}" type="datetimeFigureOut">
              <a:rPr lang="ru-RU" smtClean="0"/>
              <a:t>10.05.2015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84B9BC7-E676-4FAF-8731-4354DE20EC2F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A75-5A47-4873-82EF-4F6DC8602332}" type="datetimeFigureOut">
              <a:rPr lang="ru-RU" smtClean="0"/>
              <a:t>10.05.2015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B9BC7-E676-4FAF-8731-4354DE20EC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A75-5A47-4873-82EF-4F6DC8602332}" type="datetimeFigureOut">
              <a:rPr lang="ru-RU" smtClean="0"/>
              <a:t>10.05.2015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B9BC7-E676-4FAF-8731-4354DE20EC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A75-5A47-4873-82EF-4F6DC8602332}" type="datetimeFigureOut">
              <a:rPr lang="ru-RU" smtClean="0"/>
              <a:t>10.05.2015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B9BC7-E676-4FAF-8731-4354DE20EC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A75-5A47-4873-82EF-4F6DC8602332}" type="datetimeFigureOut">
              <a:rPr lang="ru-RU" smtClean="0"/>
              <a:t>10.05.2015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B9BC7-E676-4FAF-8731-4354DE20EC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A75-5A47-4873-82EF-4F6DC8602332}" type="datetimeFigureOut">
              <a:rPr lang="ru-RU" smtClean="0"/>
              <a:t>10.05.2015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B9BC7-E676-4FAF-8731-4354DE20EC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A75-5A47-4873-82EF-4F6DC8602332}" type="datetimeFigureOut">
              <a:rPr lang="ru-RU" smtClean="0"/>
              <a:t>10.05.2015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B9BC7-E676-4FAF-8731-4354DE20EC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452A75-5A47-4873-82EF-4F6DC8602332}" type="datetimeFigureOut">
              <a:rPr lang="ru-RU" smtClean="0"/>
              <a:t>10.05.2015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84B9BC7-E676-4FAF-8731-4354DE20EC2F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124744"/>
            <a:ext cx="7052320" cy="1238703"/>
          </a:xfrm>
        </p:spPr>
        <p:txBody>
          <a:bodyPr>
            <a:normAutofit fontScale="90000"/>
          </a:bodyPr>
          <a:lstStyle/>
          <a:p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РФ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ФГБОУ ВПО «Нижневартовский государственный  университет»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Естественно-географический факультет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</a:br>
            <a:r>
              <a:rPr lang="ru-RU" alt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66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/>
            </a:r>
            <a:br>
              <a:rPr lang="ru-RU" altLang="ru-RU" sz="66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060848"/>
            <a:ext cx="6400800" cy="201622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Bef>
                <a:spcPct val="0"/>
              </a:spcBef>
            </a:pPr>
            <a:r>
              <a:rPr lang="ru-RU" alt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«Природные пожары»</a:t>
            </a:r>
            <a:endParaRPr lang="ru-RU" altLang="ru-RU" sz="8000" dirty="0" smtClean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</a:pPr>
            <a:r>
              <a:rPr lang="ru-RU" alt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дисциплине </a:t>
            </a:r>
            <a:r>
              <a:rPr lang="ru-RU" alt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/>
              <a:t>Безопасность жизнедеятельности</a:t>
            </a:r>
            <a:r>
              <a:rPr lang="ru-RU" alt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altLang="ru-RU" sz="5000" dirty="0" smtClean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820022"/>
              </p:ext>
            </p:extLst>
          </p:nvPr>
        </p:nvGraphicFramePr>
        <p:xfrm>
          <a:off x="3203848" y="4149080"/>
          <a:ext cx="5807968" cy="1693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7968"/>
              </a:tblGrid>
              <a:tr h="93610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ru-RU" alt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Выполнил: студент</a:t>
                      </a:r>
                    </a:p>
                    <a:p>
                      <a:pPr algn="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ru-RU" alt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                                                        группы </a:t>
                      </a:r>
                      <a:r>
                        <a:rPr lang="ru-RU" alt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31 ПО </a:t>
                      </a:r>
                      <a:r>
                        <a:rPr lang="ru-RU" alt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БЖ</a:t>
                      </a:r>
                    </a:p>
                    <a:p>
                      <a:pPr algn="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ru-RU" alt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				Краилов</a:t>
                      </a:r>
                      <a:r>
                        <a:rPr lang="ru-RU" altLang="ru-RU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 Я.О.</a:t>
                      </a:r>
                      <a:endParaRPr lang="ru-RU" alt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915816" y="609329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Нижневартовск </a:t>
            </a:r>
            <a:r>
              <a:rPr lang="ru-RU" dirty="0" smtClean="0"/>
              <a:t>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7440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579296" cy="6120720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Последствия природных пожаров:</a:t>
            </a:r>
          </a:p>
          <a:p>
            <a:r>
              <a:rPr lang="ru-RU" sz="3200" dirty="0" smtClean="0"/>
              <a:t>Ухудшение экологической ситуации</a:t>
            </a:r>
          </a:p>
          <a:p>
            <a:r>
              <a:rPr lang="ru-RU" sz="3200" dirty="0" smtClean="0"/>
              <a:t>Сокращение лесного фонда</a:t>
            </a:r>
          </a:p>
          <a:p>
            <a:r>
              <a:rPr lang="ru-RU" sz="3200" dirty="0" smtClean="0"/>
              <a:t>Экономические потери</a:t>
            </a:r>
          </a:p>
          <a:p>
            <a:r>
              <a:rPr lang="ru-RU" sz="3200" dirty="0" smtClean="0"/>
              <a:t>Нанесение вреда жизни и здоровью людей</a:t>
            </a:r>
          </a:p>
          <a:p>
            <a:r>
              <a:rPr lang="ru-RU" sz="3200" dirty="0" smtClean="0"/>
              <a:t>Сокращение кормовой базы диких животных</a:t>
            </a:r>
          </a:p>
          <a:p>
            <a:pPr marL="137160" indent="0">
              <a:buNone/>
            </a:pP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819326"/>
            <a:ext cx="5306341" cy="30386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861" y="4143618"/>
            <a:ext cx="3583062" cy="268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06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01736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835696" y="314291"/>
            <a:ext cx="557915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</a:rPr>
              <a:t>Типы лесных пожаров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083732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chemeClr val="bg1"/>
                </a:solidFill>
              </a:rPr>
              <a:t>Низовой </a:t>
            </a:r>
            <a:r>
              <a:rPr lang="ru-RU" sz="2400" b="1" u="sng" dirty="0" smtClean="0">
                <a:solidFill>
                  <a:schemeClr val="bg1"/>
                </a:solidFill>
              </a:rPr>
              <a:t>пожар </a:t>
            </a:r>
            <a:endParaRPr lang="ru-RU" sz="2400" b="1" u="sng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При низовом пожаре сгорает лесная подстилка, лишайники, мхи, травы, опавшие на землю ветки и т. п. Скорость движения пожара по ветру 0,25—5 км/ч. Высота пламени до 2,5 м. Температура горения около 700 °C (иногда выше).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212976"/>
            <a:ext cx="8784976" cy="3168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chemeClr val="bg1"/>
                </a:solidFill>
              </a:rPr>
              <a:t>Верховой </a:t>
            </a:r>
            <a:r>
              <a:rPr lang="ru-RU" sz="2400" b="1" u="sng" dirty="0" smtClean="0">
                <a:solidFill>
                  <a:schemeClr val="bg1"/>
                </a:solidFill>
              </a:rPr>
              <a:t>пожар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Охватывает </a:t>
            </a:r>
            <a:r>
              <a:rPr lang="ru-RU" sz="2400" dirty="0">
                <a:solidFill>
                  <a:schemeClr val="bg1"/>
                </a:solidFill>
              </a:rPr>
              <a:t>листья, хвою, ветви, и всю крону, </a:t>
            </a:r>
            <a:r>
              <a:rPr lang="ru-RU" sz="2400" dirty="0" smtClean="0">
                <a:solidFill>
                  <a:schemeClr val="bg1"/>
                </a:solidFill>
              </a:rPr>
              <a:t>Скорость </a:t>
            </a:r>
            <a:r>
              <a:rPr lang="ru-RU" sz="2400" dirty="0">
                <a:solidFill>
                  <a:schemeClr val="bg1"/>
                </a:solidFill>
              </a:rPr>
              <a:t>распространения от 5—70 км/ч. Температура от 900 °C до </a:t>
            </a:r>
            <a:r>
              <a:rPr lang="ru-RU" sz="2400" dirty="0" smtClean="0">
                <a:solidFill>
                  <a:schemeClr val="bg1"/>
                </a:solidFill>
              </a:rPr>
              <a:t>1200°C</a:t>
            </a:r>
            <a:r>
              <a:rPr lang="ru-RU" sz="2400" dirty="0">
                <a:solidFill>
                  <a:schemeClr val="bg1"/>
                </a:solidFill>
              </a:rPr>
              <a:t>. Развиваются они обычно при засушливой ветреной погоде из низового пожара в насаждениях с низко опущенными кронами, в разновозрастных насаждениях, а также при обильном хвойном подросте. Верховой пожар — это обычно завершающаяся стадия пожара. </a:t>
            </a:r>
          </a:p>
        </p:txBody>
      </p:sp>
    </p:spTree>
    <p:extLst>
      <p:ext uri="{BB962C8B-B14F-4D97-AF65-F5344CB8AC3E}">
        <p14:creationId xmlns:p14="http://schemas.microsoft.com/office/powerpoint/2010/main" val="1105898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Методы борьбы с лесными пожарами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Непосредственное тушение:</a:t>
            </a:r>
          </a:p>
          <a:p>
            <a:pPr marL="137160" indent="0">
              <a:buNone/>
            </a:pPr>
            <a:r>
              <a:rPr lang="ru-RU" dirty="0" smtClean="0"/>
              <a:t>захлёстывание </a:t>
            </a:r>
            <a:r>
              <a:rPr lang="ru-RU" dirty="0"/>
              <a:t>огня ветками</a:t>
            </a:r>
            <a:r>
              <a:rPr lang="ru-RU" dirty="0" smtClean="0"/>
              <a:t>, забрасывание </a:t>
            </a:r>
            <a:r>
              <a:rPr lang="ru-RU" dirty="0"/>
              <a:t>огня песчаным грунтом</a:t>
            </a:r>
            <a:r>
              <a:rPr lang="ru-RU" dirty="0" smtClean="0"/>
              <a:t>, тушение </a:t>
            </a:r>
            <a:r>
              <a:rPr lang="ru-RU" dirty="0"/>
              <a:t>пожаров водой или растворами химикатов</a:t>
            </a:r>
            <a:r>
              <a:rPr lang="ru-RU" dirty="0" smtClean="0"/>
              <a:t>, тушение </a:t>
            </a:r>
            <a:r>
              <a:rPr lang="ru-RU" dirty="0"/>
              <a:t>пожаров искусственно вызванными осадками</a:t>
            </a:r>
            <a:r>
              <a:rPr lang="ru-RU" dirty="0" smtClean="0"/>
              <a:t>.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Косвенный </a:t>
            </a:r>
            <a:r>
              <a:rPr lang="ru-RU" sz="3200" b="1" dirty="0">
                <a:solidFill>
                  <a:schemeClr val="bg1"/>
                </a:solidFill>
              </a:rPr>
              <a:t>метод </a:t>
            </a:r>
            <a:r>
              <a:rPr lang="ru-RU" sz="3200" b="1" dirty="0" smtClean="0">
                <a:solidFill>
                  <a:schemeClr val="bg1"/>
                </a:solidFill>
              </a:rPr>
              <a:t>тушения:</a:t>
            </a:r>
          </a:p>
          <a:p>
            <a:pPr marL="137160" indent="0">
              <a:buNone/>
            </a:pPr>
            <a:r>
              <a:rPr lang="ru-RU" dirty="0" smtClean="0"/>
              <a:t>создание </a:t>
            </a:r>
            <a:r>
              <a:rPr lang="ru-RU" dirty="0"/>
              <a:t>заградительных полос и барьеров на пути распространения огня</a:t>
            </a:r>
            <a:r>
              <a:rPr lang="ru-RU" dirty="0" smtClean="0"/>
              <a:t>, заблаговременный </a:t>
            </a:r>
            <a:r>
              <a:rPr lang="ru-RU" dirty="0"/>
              <a:t>пуск огня от дорог, троп, ручьёв навстречу низовому или верхнему пожару.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6675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smtClean="0"/>
              <a:t/>
            </a:r>
            <a:br>
              <a:rPr lang="ru-RU" sz="2700" smtClean="0"/>
            </a:br>
            <a:r>
              <a:rPr lang="ru-RU" sz="2700" smtClean="0"/>
              <a:t/>
            </a:r>
            <a:br>
              <a:rPr lang="ru-RU" sz="2700" smtClean="0"/>
            </a:br>
            <a:r>
              <a:rPr lang="ru-RU" sz="2700" smtClean="0">
                <a:solidFill>
                  <a:srgbClr val="FF0000"/>
                </a:solidFill>
              </a:rPr>
              <a:t>При тушении крупных лесных и торфяных пожаров применяется автомобильная и авиационная техника</a:t>
            </a:r>
            <a:r>
              <a:rPr lang="ru-RU" sz="2700" smtClean="0"/>
              <a:t/>
            </a:r>
            <a:br>
              <a:rPr lang="ru-RU" sz="2700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 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96752"/>
            <a:ext cx="3218656" cy="21457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345632"/>
            <a:ext cx="6198297" cy="35123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025500"/>
            <a:ext cx="3706842" cy="25599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797152"/>
            <a:ext cx="2960878" cy="222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896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903649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/>
              <a:t>Вывод:</a:t>
            </a:r>
            <a:endParaRPr lang="ru-RU" sz="5400" dirty="0"/>
          </a:p>
          <a:p>
            <a:r>
              <a:rPr lang="ru-RU" sz="2800" dirty="0"/>
              <a:t>В заключении можно выделить такие причины возникновения пожаров: неосторожное обращение с огнём; несоблюдение правил эксплуатации производственного оборудования и электрических устройств; самовозгорание веществ и материалов; разряды статического электричества; грозовые разряды; поджоги; солнечный луч, действующий через различные оптические системы.</a:t>
            </a:r>
          </a:p>
          <a:p>
            <a:r>
              <a:rPr lang="ru-RU" sz="2800" dirty="0"/>
              <a:t>Пожары негативно влияют на состояние, здоровье и нормальную жизнедеятельность человека, уничтожают флору и фауну, причиняют материальный ущерб и вред интересам общества и государства.</a:t>
            </a:r>
          </a:p>
        </p:txBody>
      </p:sp>
    </p:spTree>
    <p:extLst>
      <p:ext uri="{BB962C8B-B14F-4D97-AF65-F5344CB8AC3E}">
        <p14:creationId xmlns:p14="http://schemas.microsoft.com/office/powerpoint/2010/main" val="2417561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Заключение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764704"/>
            <a:ext cx="8291264" cy="5544656"/>
          </a:xfrm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ru-RU" dirty="0"/>
              <a:t> </a:t>
            </a:r>
            <a:r>
              <a:rPr lang="ru-RU" dirty="0"/>
              <a:t> С целью предупреждения и профилактики природных пожаров ограничиваются площади их распространения, осуществляется эвакуация населения из опасной зоны, производится защита животного и растительного мира. Для успешного тушения пожаров разработана и реализуется единая система государственных и общественных мероприятий, названная пожарной профилактикой. Пожарная профилактика достигается: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– разработкой, внедрением и контролем за соблюдением пожарных норм, правил и ГОСТ;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– совершенствованием системы подготовки специалистов, населения, технических средств пожаротушения;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– проведением регулярных пожарно-технических обследований территорий и объектов;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– проведением пропаганды пожарно-технических знаний среди населения.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3324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Список литературы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25658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Ильичев А.А. Зимняя Аварийная Ситуация.-Мурманск, 1999.</a:t>
            </a:r>
          </a:p>
          <a:p>
            <a:r>
              <a:rPr lang="ru-RU" dirty="0" err="1"/>
              <a:t>Ландин</a:t>
            </a:r>
            <a:r>
              <a:rPr lang="ru-RU" dirty="0"/>
              <a:t> К.С. 36,6 градусов. Искусство оставаться в живых,-Каролина. 2001.</a:t>
            </a:r>
          </a:p>
          <a:p>
            <a:r>
              <a:rPr lang="ru-RU" dirty="0" err="1"/>
              <a:t>Бурьяк</a:t>
            </a:r>
            <a:r>
              <a:rPr lang="ru-RU" dirty="0"/>
              <a:t> А.В. Учебник выживания в экстремальных ситуациях. –М.,1995.</a:t>
            </a:r>
          </a:p>
          <a:p>
            <a:r>
              <a:rPr lang="ru-RU" dirty="0"/>
              <a:t>Михайлов Л.А. Способы автономного выживания человека в природе.-М., 2004</a:t>
            </a:r>
          </a:p>
          <a:p>
            <a:r>
              <a:rPr lang="ru-RU" dirty="0"/>
              <a:t>Кудряшов Г.С. Энциклопедия выживания. –Минск, 2002.</a:t>
            </a:r>
          </a:p>
          <a:p>
            <a:r>
              <a:rPr lang="ru-RU" dirty="0"/>
              <a:t>Ильин А.С. Как избежать голодной смерти.-Ростов-на-Дону, 1997.</a:t>
            </a:r>
          </a:p>
          <a:p>
            <a:r>
              <a:rPr lang="ru-RU" dirty="0" err="1"/>
              <a:t>Чеурин</a:t>
            </a:r>
            <a:r>
              <a:rPr lang="ru-RU" dirty="0"/>
              <a:t> Б.В. </a:t>
            </a:r>
            <a:r>
              <a:rPr lang="ru-RU" dirty="0" err="1"/>
              <a:t>Самоспасение</a:t>
            </a:r>
            <a:r>
              <a:rPr lang="ru-RU" dirty="0"/>
              <a:t> без снаряжения.-М.,2003.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326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Содержание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 smtClean="0"/>
              <a:t>Введение</a:t>
            </a:r>
          </a:p>
          <a:p>
            <a:r>
              <a:rPr lang="ru-RU" altLang="ru-RU" dirty="0" smtClean="0"/>
              <a:t>Цель и задачи работы	</a:t>
            </a:r>
          </a:p>
          <a:p>
            <a:r>
              <a:rPr lang="ru-RU" altLang="ru-RU" dirty="0" smtClean="0"/>
              <a:t>Природные пожары, их виды, особенности</a:t>
            </a:r>
            <a:endParaRPr lang="ru-RU" altLang="ru-RU" dirty="0" smtClean="0"/>
          </a:p>
          <a:p>
            <a:r>
              <a:rPr lang="ru-RU" altLang="ru-RU" dirty="0" smtClean="0"/>
              <a:t>Вывод</a:t>
            </a:r>
          </a:p>
          <a:p>
            <a:r>
              <a:rPr lang="ru-RU" altLang="ru-RU" dirty="0" smtClean="0"/>
              <a:t>Заключение</a:t>
            </a:r>
            <a:r>
              <a:rPr lang="ru-RU" altLang="ru-RU" dirty="0" smtClean="0"/>
              <a:t>	</a:t>
            </a:r>
          </a:p>
          <a:p>
            <a:r>
              <a:rPr lang="ru-RU" altLang="ru-RU" dirty="0" smtClean="0"/>
              <a:t>Список литературы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95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Введение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8" y="1726454"/>
            <a:ext cx="9089009" cy="511256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78270" y="2204864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ea typeface="Times New Roman"/>
              </a:rPr>
              <a:t>Природный пожар</a:t>
            </a:r>
            <a:r>
              <a:rPr lang="ru-RU" sz="3600" dirty="0">
                <a:solidFill>
                  <a:srgbClr val="FF0000"/>
                </a:solidFill>
                <a:ea typeface="Times New Roman"/>
              </a:rPr>
              <a:t> – неконтролируемый процесс горения, стихийно возникающий и распространяющийся в природной среде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335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91264" cy="141763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err="1" smtClean="0">
                <a:solidFill>
                  <a:srgbClr val="FF0000"/>
                </a:solidFill>
              </a:rPr>
              <a:t>Цель:Рассмотреть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различные </a:t>
            </a:r>
            <a:r>
              <a:rPr lang="ru-RU" sz="3200" dirty="0" smtClean="0">
                <a:solidFill>
                  <a:srgbClr val="FF0000"/>
                </a:solidFill>
              </a:rPr>
              <a:t>виды природных пожаров.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7220" y="2161456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FFFF00"/>
                </a:solidFill>
              </a:rPr>
              <a:t>  </a:t>
            </a:r>
            <a:r>
              <a:rPr lang="ru-RU" sz="3600" dirty="0" smtClean="0">
                <a:solidFill>
                  <a:srgbClr val="FFFF00"/>
                </a:solidFill>
              </a:rPr>
              <a:t>Понять причины происхождения пожаров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1489720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Задачи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517220" y="3374587"/>
            <a:ext cx="51125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FFFF00"/>
                </a:solidFill>
              </a:rPr>
              <a:t>Способы борьбы с природными пожарами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6083" y="522920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3600" dirty="0" smtClean="0">
                <a:solidFill>
                  <a:srgbClr val="FFFF00"/>
                </a:solidFill>
              </a:rPr>
              <a:t>Профилактика природных пожаров.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247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Основные причины возникновения: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 </a:t>
            </a:r>
            <a:r>
              <a:rPr lang="ru-RU" sz="3600" dirty="0"/>
              <a:t>естественные (разряд молнии, </a:t>
            </a:r>
            <a:r>
              <a:rPr lang="ru-RU" sz="3600" dirty="0" smtClean="0"/>
              <a:t>самовозгорание);</a:t>
            </a:r>
          </a:p>
          <a:p>
            <a:r>
              <a:rPr lang="ru-RU" sz="3600" dirty="0"/>
              <a:t>человеческий фактор (непотушенная сигарета, костер, </a:t>
            </a:r>
            <a:r>
              <a:rPr lang="ru-RU" sz="3600" dirty="0" smtClean="0"/>
              <a:t>масленые тряпки, </a:t>
            </a:r>
            <a:r>
              <a:rPr lang="ru-RU" sz="3600" dirty="0"/>
              <a:t>стеклянная бутылка, </a:t>
            </a:r>
            <a:r>
              <a:rPr lang="ru-RU" sz="3600" dirty="0" smtClean="0"/>
              <a:t>сжигание </a:t>
            </a:r>
            <a:r>
              <a:rPr lang="ru-RU" sz="3600" dirty="0"/>
              <a:t>сухой травы, мусора вблизи </a:t>
            </a:r>
            <a:r>
              <a:rPr lang="ru-RU" sz="3600" dirty="0" smtClean="0"/>
              <a:t>леса;</a:t>
            </a:r>
          </a:p>
          <a:p>
            <a:r>
              <a:rPr lang="ru-RU" sz="3600" dirty="0"/>
              <a:t>умышленный </a:t>
            </a:r>
            <a:r>
              <a:rPr lang="ru-RU" sz="3600" dirty="0" smtClean="0"/>
              <a:t>поджог;</a:t>
            </a:r>
          </a:p>
          <a:p>
            <a:r>
              <a:rPr lang="ru-RU" sz="3600" dirty="0"/>
              <a:t>техногенная авария или катастрофа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79282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843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Поражающие факторы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496944" cy="5256584"/>
          </a:xfrm>
        </p:spPr>
        <p:txBody>
          <a:bodyPr>
            <a:normAutofit lnSpcReduction="10000"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Tahoma"/>
              </a:rPr>
              <a:t>Первичные поражающие факторы</a:t>
            </a:r>
            <a:r>
              <a:rPr lang="ru-RU" sz="3600" b="1" dirty="0" smtClean="0">
                <a:solidFill>
                  <a:srgbClr val="000000"/>
                </a:solidFill>
                <a:latin typeface="Tahoma"/>
              </a:rPr>
              <a:t>:</a:t>
            </a:r>
          </a:p>
          <a:p>
            <a:pPr marL="137160" indent="0">
              <a:buNone/>
            </a:pPr>
            <a:r>
              <a:rPr lang="ru-RU" sz="3600" dirty="0" smtClean="0">
                <a:solidFill>
                  <a:srgbClr val="000000"/>
                </a:solidFill>
                <a:latin typeface="Tahoma"/>
              </a:rPr>
              <a:t>-огонь;</a:t>
            </a:r>
          </a:p>
          <a:p>
            <a:pPr marL="137160" indent="0">
              <a:buNone/>
            </a:pPr>
            <a:r>
              <a:rPr lang="ru-RU" sz="3600" dirty="0" smtClean="0">
                <a:solidFill>
                  <a:srgbClr val="000000"/>
                </a:solidFill>
                <a:latin typeface="Tahoma"/>
              </a:rPr>
              <a:t>-высокая </a:t>
            </a:r>
            <a:r>
              <a:rPr lang="ru-RU" sz="3600" dirty="0">
                <a:solidFill>
                  <a:srgbClr val="000000"/>
                </a:solidFill>
                <a:latin typeface="Tahoma"/>
              </a:rPr>
              <a:t>температура воздуха</a:t>
            </a:r>
            <a:r>
              <a:rPr lang="ru-RU" sz="3600" dirty="0" smtClean="0">
                <a:solidFill>
                  <a:srgbClr val="000000"/>
                </a:solidFill>
                <a:latin typeface="Tahoma"/>
              </a:rPr>
              <a:t>.</a:t>
            </a:r>
          </a:p>
          <a:p>
            <a:r>
              <a:rPr lang="ru-RU" sz="3600" b="1" dirty="0">
                <a:solidFill>
                  <a:srgbClr val="000000"/>
                </a:solidFill>
                <a:latin typeface="Tahoma"/>
              </a:rPr>
              <a:t>Вторичные поражающие факторы: </a:t>
            </a:r>
            <a:endParaRPr lang="ru-RU" sz="3600" b="1" dirty="0" smtClean="0">
              <a:solidFill>
                <a:srgbClr val="000000"/>
              </a:solidFill>
              <a:latin typeface="Tahoma"/>
            </a:endParaRPr>
          </a:p>
          <a:p>
            <a:pPr marL="137160" indent="0">
              <a:buNone/>
            </a:pPr>
            <a:r>
              <a:rPr lang="ru-RU" sz="3600" dirty="0" smtClean="0">
                <a:solidFill>
                  <a:srgbClr val="000000"/>
                </a:solidFill>
                <a:latin typeface="Tahoma"/>
              </a:rPr>
              <a:t>-обширные </a:t>
            </a:r>
            <a:r>
              <a:rPr lang="ru-RU" sz="3600" dirty="0">
                <a:solidFill>
                  <a:srgbClr val="000000"/>
                </a:solidFill>
                <a:latin typeface="Tahoma"/>
              </a:rPr>
              <a:t>зоны </a:t>
            </a:r>
            <a:r>
              <a:rPr lang="ru-RU" sz="3600" dirty="0" smtClean="0">
                <a:solidFill>
                  <a:srgbClr val="000000"/>
                </a:solidFill>
                <a:latin typeface="Tahoma"/>
              </a:rPr>
              <a:t>задымления; </a:t>
            </a:r>
          </a:p>
          <a:p>
            <a:pPr marL="137160" indent="0">
              <a:buNone/>
            </a:pPr>
            <a:r>
              <a:rPr lang="ru-RU" sz="3600" dirty="0" smtClean="0">
                <a:solidFill>
                  <a:srgbClr val="000000"/>
                </a:solidFill>
                <a:latin typeface="Tahoma"/>
              </a:rPr>
              <a:t>-ядовитые газы; </a:t>
            </a:r>
          </a:p>
          <a:p>
            <a:pPr marL="137160" indent="0">
              <a:buNone/>
            </a:pPr>
            <a:r>
              <a:rPr lang="ru-RU" sz="3600" dirty="0" smtClean="0">
                <a:solidFill>
                  <a:srgbClr val="000000"/>
                </a:solidFill>
                <a:latin typeface="Tahoma"/>
              </a:rPr>
              <a:t>-обрушение </a:t>
            </a:r>
            <a:r>
              <a:rPr lang="ru-RU" sz="3600" dirty="0">
                <a:solidFill>
                  <a:srgbClr val="000000"/>
                </a:solidFill>
                <a:latin typeface="Tahoma"/>
              </a:rPr>
              <a:t>деревьев.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49110" y="1268761"/>
            <a:ext cx="1991553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046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363272" cy="6120720"/>
          </a:xfrm>
        </p:spPr>
        <p:txBody>
          <a:bodyPr>
            <a:normAutofit fontScale="77500" lnSpcReduction="20000"/>
          </a:bodyPr>
          <a:lstStyle/>
          <a:p>
            <a:pPr marL="137160" indent="0" algn="ctr">
              <a:buNone/>
            </a:pPr>
            <a:r>
              <a:rPr lang="ru-RU" sz="3800" b="1" i="1" u="sng" dirty="0">
                <a:solidFill>
                  <a:srgbClr val="FF0000"/>
                </a:solidFill>
              </a:rPr>
              <a:t>Правила поведения во время возникновения пожара</a:t>
            </a:r>
            <a:endParaRPr lang="ru-RU" sz="3800" b="1" u="sng" dirty="0">
              <a:solidFill>
                <a:srgbClr val="FF0000"/>
              </a:solidFill>
            </a:endParaRPr>
          </a:p>
          <a:p>
            <a:r>
              <a:rPr lang="ru-RU" i="1" dirty="0"/>
              <a:t>Правила поведения в сухое время года и в пожароопасных местах при разведении костра в лесу:</a:t>
            </a:r>
            <a:endParaRPr lang="ru-RU" dirty="0"/>
          </a:p>
          <a:p>
            <a:r>
              <a:rPr lang="ru-RU" dirty="0"/>
              <a:t>1. Предназначенное под костер место очистите от сухой травы, листьев, веток и другого лесного мусора.</a:t>
            </a:r>
          </a:p>
          <a:p>
            <a:r>
              <a:rPr lang="ru-RU" dirty="0"/>
              <a:t>2. Не разводите огонь вблизи нависающих крон деревьев, в хвойных молодняках, среди сухостойного камыша, на торфянике.</a:t>
            </a:r>
          </a:p>
          <a:p>
            <a:r>
              <a:rPr lang="ru-RU" dirty="0"/>
              <a:t>3. Не оставляйте костер без присмотра.</a:t>
            </a:r>
          </a:p>
          <a:p>
            <a:r>
              <a:rPr lang="ru-RU" dirty="0"/>
              <a:t>4. Не покидайте место привала, не убедившись, что костер полностью потушен.</a:t>
            </a:r>
          </a:p>
          <a:p>
            <a:r>
              <a:rPr lang="ru-RU" dirty="0"/>
              <a:t>5. При возникновении небольших очагов возгорания их необходимо немедленно тушить: залейте водой, засыпьте песком, землей, накройте кусками брезента, прикрывая доступ кислорода, затаптывайте и сбивайте мокрыми тряпками.</a:t>
            </a:r>
          </a:p>
          <a:p>
            <a:r>
              <a:rPr lang="ru-RU" dirty="0"/>
              <a:t>6. Никогда не поджигайте лес с целью подачи сигнала бедствия!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109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 marL="137160" indent="0" algn="ctr">
              <a:buNone/>
            </a:pPr>
            <a:r>
              <a:rPr lang="ru-RU" sz="4200" b="1" i="1" u="sng" dirty="0"/>
              <a:t>При обнаружении пожара:</a:t>
            </a:r>
            <a:endParaRPr lang="ru-RU" sz="4200" b="1" u="sng" dirty="0"/>
          </a:p>
          <a:p>
            <a:r>
              <a:rPr lang="ru-RU" dirty="0"/>
              <a:t>1. Не подавайтесь панике.</a:t>
            </a:r>
          </a:p>
          <a:p>
            <a:r>
              <a:rPr lang="ru-RU" dirty="0"/>
              <a:t>2. Проанализируйте обстановку, определите путь эвакуации: поднимитесь на возвышенную точку на местности или заберитесь на высокое дерево и внимательно осмотритесь по сторонам. Выявите границы очага пожара, направление и примерную скорость его распространения.</a:t>
            </a:r>
          </a:p>
          <a:p>
            <a:r>
              <a:rPr lang="ru-RU" dirty="0"/>
              <a:t>3. Укрывайтесь от пожара на отмелях, расположенных посреди больших озер, на оголенных участках болот, на скальных вершинах хребтов, расположенных выше уровня леса, на ледниках.</a:t>
            </a:r>
          </a:p>
          <a:p>
            <a:r>
              <a:rPr lang="ru-RU" dirty="0"/>
              <a:t>4. Уходите от пожара в наветренную сторону (на ветер), в направлении, перпендикулярном распространению огня, стараясь обойти очаг пожара сбоку. Идти лучше по берегу реки, по дороге или просеке.</a:t>
            </a:r>
          </a:p>
          <a:p>
            <a:r>
              <a:rPr lang="ru-RU" dirty="0"/>
              <a:t>5. Для  защиты органов дыхания используйте простейшие средства (тряпку, платок и т.п.).</a:t>
            </a:r>
          </a:p>
          <a:p>
            <a:r>
              <a:rPr lang="ru-RU" dirty="0"/>
              <a:t>6. После выхода из зоны пожара сообщите о его месте, размерах и характере в администрацию населенного пункта, лесничество или противопожарную службу.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44408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315</TotalTime>
  <Words>593</Words>
  <Application>Microsoft Office PowerPoint</Application>
  <PresentationFormat>Экран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              Министерство образования и науки РФ ФГБОУ ВПО «Нижневартовский государственный  университет» Естественно-географический факультет    </vt:lpstr>
      <vt:lpstr>Содержание</vt:lpstr>
      <vt:lpstr>Введение</vt:lpstr>
      <vt:lpstr> Цель:Рассмотреть различные виды природных пожаров.</vt:lpstr>
      <vt:lpstr>Основные причины возникновения:</vt:lpstr>
      <vt:lpstr>Презентация PowerPoint</vt:lpstr>
      <vt:lpstr>Поражающие факторы 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Методы борьбы с лесными пожарами</vt:lpstr>
      <vt:lpstr>  При тушении крупных лесных и торфяных пожаров применяется автомобильная и авиационная техника   </vt:lpstr>
      <vt:lpstr>Презентация PowerPoint</vt:lpstr>
      <vt:lpstr>Заключение</vt:lpstr>
      <vt:lpstr>Список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РФ ФГБОУ ВПО «Нижневартовский государственный  университет» Естественно-географический факультет</dc:title>
  <dc:creator>Ярик</dc:creator>
  <cp:lastModifiedBy>Ярик</cp:lastModifiedBy>
  <cp:revision>24</cp:revision>
  <dcterms:created xsi:type="dcterms:W3CDTF">2014-01-21T11:46:04Z</dcterms:created>
  <dcterms:modified xsi:type="dcterms:W3CDTF">2015-05-10T20:31:25Z</dcterms:modified>
</cp:coreProperties>
</file>