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6" r:id="rId1"/>
    <p:sldMasterId id="2147483742" r:id="rId2"/>
    <p:sldMasterId id="2147483754" r:id="rId3"/>
  </p:sldMasterIdLst>
  <p:notesMasterIdLst>
    <p:notesMasterId r:id="rId36"/>
  </p:notesMasterIdLst>
  <p:sldIdLst>
    <p:sldId id="256" r:id="rId4"/>
    <p:sldId id="259" r:id="rId5"/>
    <p:sldId id="28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9" r:id="rId20"/>
    <p:sldId id="293" r:id="rId21"/>
    <p:sldId id="294" r:id="rId22"/>
    <p:sldId id="295" r:id="rId23"/>
    <p:sldId id="285" r:id="rId24"/>
    <p:sldId id="286" r:id="rId25"/>
    <p:sldId id="287" r:id="rId26"/>
    <p:sldId id="288" r:id="rId27"/>
    <p:sldId id="289" r:id="rId28"/>
    <p:sldId id="284" r:id="rId29"/>
    <p:sldId id="296" r:id="rId30"/>
    <p:sldId id="297" r:id="rId31"/>
    <p:sldId id="277" r:id="rId32"/>
    <p:sldId id="290" r:id="rId33"/>
    <p:sldId id="292" r:id="rId34"/>
    <p:sldId id="29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3;&#1077;&#1085;&#1072;\Desktop\&#1053;&#1077;&#1083;&#1077;&#1082;&#1089;&#1080;&#1082;&#1072;\&#1082;%20&#1087;&#1088;&#1077;&#1079;&#1077;&#1085;&#1090;&#1072;&#1094;&#1080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Ваше отношение к ненормативной лексике</a:t>
            </a:r>
          </a:p>
        </c:rich>
      </c:tx>
      <c:layout>
        <c:manualLayout>
          <c:xMode val="edge"/>
          <c:yMode val="edge"/>
          <c:x val="0.19642551010237708"/>
          <c:y val="3.5650623885918012E-2"/>
        </c:manualLayout>
      </c:layout>
    </c:title>
    <c:plotArea>
      <c:layout>
        <c:manualLayout>
          <c:layoutTarget val="inner"/>
          <c:xMode val="edge"/>
          <c:yMode val="edge"/>
          <c:x val="6.6658592273579856E-2"/>
          <c:y val="0.30092990447306533"/>
          <c:w val="0.50531077268982261"/>
          <c:h val="0.55303689643479104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Лист1!$A$1:$A$4</c:f>
              <c:strCache>
                <c:ptCount val="4"/>
                <c:pt idx="0">
                  <c:v>отрицательное</c:v>
                </c:pt>
                <c:pt idx="1">
                  <c:v>положительное</c:v>
                </c:pt>
                <c:pt idx="2">
                  <c:v>нейтральное</c:v>
                </c:pt>
                <c:pt idx="3">
                  <c:v>иное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78</c:v>
                </c:pt>
                <c:pt idx="1">
                  <c:v>10</c:v>
                </c:pt>
                <c:pt idx="2">
                  <c:v>31</c:v>
                </c:pt>
                <c:pt idx="3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9190819075658263"/>
          <c:y val="0.36331464012416254"/>
          <c:w val="0.37027259867951273"/>
          <c:h val="0.44888864193981337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ты думаешь, кто чаще всего использует ненормативную лексику среди твоих сверстников?</a:t>
            </a:r>
          </a:p>
        </c:rich>
      </c:tx>
      <c:layout>
        <c:manualLayout>
          <c:xMode val="edge"/>
          <c:yMode val="edge"/>
          <c:x val="0.1386031862778839"/>
          <c:y val="0"/>
        </c:manualLayout>
      </c:layout>
    </c:title>
    <c:plotArea>
      <c:layout>
        <c:manualLayout>
          <c:layoutTarget val="inner"/>
          <c:xMode val="edge"/>
          <c:yMode val="edge"/>
          <c:x val="8.5844839555313565E-2"/>
          <c:y val="0.40708608134449908"/>
          <c:w val="0.47333788272405047"/>
          <c:h val="0.40515531944262084"/>
        </c:manualLayout>
      </c:layout>
      <c:pieChart>
        <c:varyColors val="1"/>
        <c:ser>
          <c:idx val="0"/>
          <c:order val="0"/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Лист1!$A$46:$A$49</c:f>
              <c:strCache>
                <c:ptCount val="4"/>
                <c:pt idx="0">
                  <c:v>отличники </c:v>
                </c:pt>
                <c:pt idx="1">
                  <c:v>хорошисты</c:v>
                </c:pt>
                <c:pt idx="2">
                  <c:v>троечники</c:v>
                </c:pt>
                <c:pt idx="3">
                  <c:v>двоечники</c:v>
                </c:pt>
              </c:strCache>
            </c:strRef>
          </c:cat>
          <c:val>
            <c:numRef>
              <c:f>Лист1!$B$46:$B$49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26</c:v>
                </c:pt>
                <c:pt idx="3">
                  <c:v>91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854881483127562"/>
          <c:y val="0.41336316166890641"/>
          <c:w val="0.39578003040356502"/>
          <c:h val="0.5292189756693700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0.18683392174532104"/>
          <c:y val="0.22685185185185186"/>
          <c:w val="0.46388888888889079"/>
          <c:h val="0.77314814814815025"/>
        </c:manualLayout>
      </c:layout>
      <c:pieChart>
        <c:varyColors val="1"/>
        <c:ser>
          <c:idx val="0"/>
          <c:order val="0"/>
          <c:explosion val="29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Лист1!$A$51:$A$52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Лист1!$B$51:$B$52</c:f>
              <c:numCache>
                <c:formatCode>General</c:formatCode>
                <c:ptCount val="2"/>
                <c:pt idx="0">
                  <c:v>103</c:v>
                </c:pt>
                <c:pt idx="1">
                  <c:v>17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Что нужно сделать, чтобы школьники-подростки не использовали в речи ненормативную лексику?</a:t>
            </a:r>
          </a:p>
        </c:rich>
      </c:tx>
      <c:layout>
        <c:manualLayout>
          <c:xMode val="edge"/>
          <c:yMode val="edge"/>
          <c:x val="0.18822244388304743"/>
          <c:y val="0"/>
        </c:manualLayout>
      </c:layout>
    </c:title>
    <c:plotArea>
      <c:layout>
        <c:manualLayout>
          <c:layoutTarget val="inner"/>
          <c:xMode val="edge"/>
          <c:yMode val="edge"/>
          <c:x val="6.2386444241238542E-2"/>
          <c:y val="0.27195311632040886"/>
          <c:w val="0.6018371147167223"/>
          <c:h val="0.72804688367959491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Лист1!$A$58:$A$63</c:f>
              <c:strCache>
                <c:ptCount val="6"/>
                <c:pt idx="0">
                  <c:v>повышать уровень воспитанности и культуры общения</c:v>
                </c:pt>
                <c:pt idx="1">
                  <c:v>искоренять сквернословие в семье</c:v>
                </c:pt>
                <c:pt idx="2">
                  <c:v>учителя должны показывать пример культуры общения</c:v>
                </c:pt>
                <c:pt idx="3">
                  <c:v>не выводить подростков из себя</c:v>
                </c:pt>
                <c:pt idx="4">
                  <c:v>не знаю</c:v>
                </c:pt>
                <c:pt idx="5">
                  <c:v>иное</c:v>
                </c:pt>
              </c:strCache>
            </c:strRef>
          </c:cat>
          <c:val>
            <c:numRef>
              <c:f>Лист1!$B$58:$B$63</c:f>
              <c:numCache>
                <c:formatCode>General</c:formatCode>
                <c:ptCount val="6"/>
                <c:pt idx="0">
                  <c:v>84</c:v>
                </c:pt>
                <c:pt idx="1">
                  <c:v>43</c:v>
                </c:pt>
                <c:pt idx="2">
                  <c:v>56</c:v>
                </c:pt>
                <c:pt idx="3">
                  <c:v>43</c:v>
                </c:pt>
                <c:pt idx="4">
                  <c:v>13</c:v>
                </c:pt>
                <c:pt idx="5">
                  <c:v>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5087152152176364"/>
          <c:y val="0.27185074674242582"/>
          <c:w val="0.3491284784782368"/>
          <c:h val="0.72814925325757884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 algn="ctr">
              <a:defRPr/>
            </a:pPr>
            <a:r>
              <a:rPr lang="ru-RU" dirty="0"/>
              <a:t>Замечал ли ты использование ненормативной лексики учениками, имеющими по литературе оценки "4" и "5" </a:t>
            </a:r>
          </a:p>
        </c:rich>
      </c:tx>
      <c:layout>
        <c:manualLayout>
          <c:xMode val="edge"/>
          <c:yMode val="edge"/>
          <c:x val="9.1450744155999228E-2"/>
          <c:y val="2.7483228886776876E-4"/>
        </c:manualLayout>
      </c:layout>
    </c:title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Лист1!$A$54:$A$56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Лист1!$B$54:$B$56</c:f>
              <c:numCache>
                <c:formatCode>General</c:formatCode>
                <c:ptCount val="3"/>
                <c:pt idx="0">
                  <c:v>36</c:v>
                </c:pt>
                <c:pt idx="1">
                  <c:v>71</c:v>
                </c:pt>
                <c:pt idx="2">
                  <c:v>13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2400"/>
            </a:pPr>
            <a:r>
              <a:rPr lang="ru-RU" sz="2400"/>
              <a:t>Используешь ли ты ненормативную лексику?</a:t>
            </a:r>
          </a:p>
        </c:rich>
      </c:tx>
    </c:title>
    <c:plotArea>
      <c:layout>
        <c:manualLayout>
          <c:layoutTarget val="inner"/>
          <c:xMode val="edge"/>
          <c:yMode val="edge"/>
          <c:x val="0"/>
          <c:y val="0.31856393060703692"/>
          <c:w val="0.68460648646600164"/>
          <c:h val="0.60661273326532761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Лист1!$A$6:$A$9</c:f>
              <c:strCache>
                <c:ptCount val="4"/>
                <c:pt idx="0">
                  <c:v>не использую вообще</c:v>
                </c:pt>
                <c:pt idx="1">
                  <c:v>иногда</c:v>
                </c:pt>
                <c:pt idx="2">
                  <c:v>в экстренных случаях</c:v>
                </c:pt>
                <c:pt idx="3">
                  <c:v>иное</c:v>
                </c:pt>
              </c:strCache>
            </c:strRef>
          </c:cat>
          <c:val>
            <c:numRef>
              <c:f>Лист1!$B$6:$B$9</c:f>
              <c:numCache>
                <c:formatCode>General</c:formatCode>
                <c:ptCount val="4"/>
                <c:pt idx="0">
                  <c:v>66</c:v>
                </c:pt>
                <c:pt idx="1">
                  <c:v>17</c:v>
                </c:pt>
                <c:pt idx="2">
                  <c:v>34</c:v>
                </c:pt>
                <c:pt idx="3">
                  <c:v>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6039817260448253"/>
          <c:y val="0.30356959496083041"/>
          <c:w val="0.32495896513290895"/>
          <c:h val="0.69643040503917075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/>
              <a:t>Оправдываешь ли ты использование нецензурной лексики в экстренных случаях?</a:t>
            </a:r>
          </a:p>
        </c:rich>
      </c:tx>
    </c:title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Лист1!$A$11:$A$13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иное</c:v>
                </c:pt>
              </c:strCache>
            </c:strRef>
          </c:cat>
          <c:val>
            <c:numRef>
              <c:f>Лист1!$B$11:$B$13</c:f>
              <c:numCache>
                <c:formatCode>General</c:formatCode>
                <c:ptCount val="3"/>
                <c:pt idx="0">
                  <c:v>26</c:v>
                </c:pt>
                <c:pt idx="1">
                  <c:v>90</c:v>
                </c:pt>
                <c:pt idx="2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2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/>
              <a:t>Раздражает ли тебя использование нецензурной лексики в разговоре?</a:t>
            </a:r>
          </a:p>
        </c:rich>
      </c:tx>
    </c:title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Лист1!$A$15:$A$17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иное</c:v>
                </c:pt>
              </c:strCache>
            </c:strRef>
          </c:cat>
          <c:val>
            <c:numRef>
              <c:f>Лист1!$B$15:$B$17</c:f>
              <c:numCache>
                <c:formatCode>General</c:formatCode>
                <c:ptCount val="3"/>
                <c:pt idx="0">
                  <c:v>94</c:v>
                </c:pt>
                <c:pt idx="1">
                  <c:v>22</c:v>
                </c:pt>
                <c:pt idx="2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2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/>
              <a:t>Как часто ты произносишь нецензурные слова?</a:t>
            </a:r>
          </a:p>
        </c:rich>
      </c:tx>
    </c:title>
    <c:plotArea>
      <c:layout>
        <c:manualLayout>
          <c:layoutTarget val="inner"/>
          <c:xMode val="edge"/>
          <c:yMode val="edge"/>
          <c:x val="6.9203517616816534E-2"/>
          <c:y val="0.40796456117670576"/>
          <c:w val="0.56137751935608682"/>
          <c:h val="0.49333175943413693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Лист1!$A$29:$A$31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Лист1!$B$29:$B$31</c:f>
              <c:numCache>
                <c:formatCode>General</c:formatCode>
                <c:ptCount val="3"/>
                <c:pt idx="0">
                  <c:v>2</c:v>
                </c:pt>
                <c:pt idx="1">
                  <c:v>50</c:v>
                </c:pt>
                <c:pt idx="2">
                  <c:v>68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/>
              <a:t>В каких ситуациях это происходит?</a:t>
            </a:r>
          </a:p>
        </c:rich>
      </c:tx>
      <c:layout>
        <c:manualLayout>
          <c:xMode val="edge"/>
          <c:yMode val="edge"/>
          <c:x val="0.24971522309711358"/>
          <c:y val="0.14245212070453711"/>
        </c:manualLayout>
      </c:layout>
    </c:title>
    <c:plotArea>
      <c:layout>
        <c:manualLayout>
          <c:layoutTarget val="inner"/>
          <c:xMode val="edge"/>
          <c:yMode val="edge"/>
          <c:x val="7.7252843394575679E-2"/>
          <c:y val="0.29284691302106147"/>
          <c:w val="0.51487620297462822"/>
          <c:h val="0.7031221958243955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Лист1!$A$23:$A$28</c:f>
              <c:strCache>
                <c:ptCount val="5"/>
                <c:pt idx="0">
                  <c:v>когда ссорюсь</c:v>
                </c:pt>
                <c:pt idx="1">
                  <c:v>когда злюсь</c:v>
                </c:pt>
                <c:pt idx="2">
                  <c:v>просто так</c:v>
                </c:pt>
                <c:pt idx="3">
                  <c:v>это-норма</c:v>
                </c:pt>
                <c:pt idx="4">
                  <c:v>другие причины</c:v>
                </c:pt>
              </c:strCache>
            </c:strRef>
          </c:cat>
          <c:val>
            <c:numRef>
              <c:f>Лист1!$B$23:$B$27</c:f>
              <c:numCache>
                <c:formatCode>General</c:formatCode>
                <c:ptCount val="5"/>
                <c:pt idx="0">
                  <c:v>43</c:v>
                </c:pt>
                <c:pt idx="1">
                  <c:v>67</c:v>
                </c:pt>
                <c:pt idx="2">
                  <c:v>6</c:v>
                </c:pt>
                <c:pt idx="3">
                  <c:v>3</c:v>
                </c:pt>
                <c:pt idx="4">
                  <c:v>28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/>
              <a:t>Используется ли нецензурная брань членами Вашей семьи?</a:t>
            </a:r>
          </a:p>
        </c:rich>
      </c:tx>
      <c:layout>
        <c:manualLayout>
          <c:xMode val="edge"/>
          <c:yMode val="edge"/>
          <c:x val="0.15662066959880275"/>
          <c:y val="4.4057925187799704E-2"/>
        </c:manualLayout>
      </c:layout>
    </c:title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Лист1!$A$37:$A$40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  <c:pt idx="3">
                  <c:v>никогда</c:v>
                </c:pt>
              </c:strCache>
            </c:strRef>
          </c:cat>
          <c:val>
            <c:numRef>
              <c:f>Лист1!$B$37:$B$40</c:f>
              <c:numCache>
                <c:formatCode>General</c:formatCode>
                <c:ptCount val="4"/>
                <c:pt idx="0">
                  <c:v>3</c:v>
                </c:pt>
                <c:pt idx="1">
                  <c:v>39</c:v>
                </c:pt>
                <c:pt idx="2">
                  <c:v>24</c:v>
                </c:pt>
                <c:pt idx="3">
                  <c:v>54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Замечали ли учителя использование  твоими одноклассниками ненормативной лексики во время занятий?</a:t>
            </a:r>
          </a:p>
        </c:rich>
      </c:tx>
    </c:title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Лист1!$A$33:$A$35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иное</c:v>
                </c:pt>
              </c:strCache>
            </c:strRef>
          </c:cat>
          <c:val>
            <c:numRef>
              <c:f>Лист1!$B$33:$B$35</c:f>
              <c:numCache>
                <c:formatCode>General</c:formatCode>
                <c:ptCount val="3"/>
                <c:pt idx="0">
                  <c:v>64</c:v>
                </c:pt>
                <c:pt idx="1">
                  <c:v>54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ты думаешь, сказывается ли использование ненормативной лексики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развитии личности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учащихся?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</c:title>
    <c:plotArea>
      <c:layout>
        <c:manualLayout>
          <c:layoutTarget val="inner"/>
          <c:xMode val="edge"/>
          <c:yMode val="edge"/>
          <c:x val="8.4522317226807225E-2"/>
          <c:y val="0.49221102626024038"/>
          <c:w val="0.61427372849557782"/>
          <c:h val="0.42837510013507357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Лист1!$A$42:$A$44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иное</c:v>
                </c:pt>
              </c:strCache>
            </c:strRef>
          </c:cat>
          <c:val>
            <c:numRef>
              <c:f>Лист1!$B$42:$B$44</c:f>
              <c:numCache>
                <c:formatCode>General</c:formatCode>
                <c:ptCount val="3"/>
                <c:pt idx="0">
                  <c:v>73</c:v>
                </c:pt>
                <c:pt idx="1">
                  <c:v>41</c:v>
                </c:pt>
                <c:pt idx="2">
                  <c:v>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388C0-A093-45D4-B0BB-EEF634BE26C1}" type="doc">
      <dgm:prSet loTypeId="urn:microsoft.com/office/officeart/2005/8/layout/pyramid1" loCatId="pyramid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069F7A5-3B8B-4AFF-905E-0B5D4165BC1C}">
      <dgm:prSet phldrT="[Текст]"/>
      <dgm:spPr/>
      <dgm:t>
        <a:bodyPr/>
        <a:lstStyle/>
        <a:p>
          <a:endParaRPr lang="ru-RU" dirty="0"/>
        </a:p>
      </dgm:t>
    </dgm:pt>
    <dgm:pt modelId="{E920BDFF-BB94-45DB-BB40-5A5C3A2941F1}" type="parTrans" cxnId="{917A466E-8C94-42DE-85D1-37003464F1B5}">
      <dgm:prSet/>
      <dgm:spPr/>
      <dgm:t>
        <a:bodyPr/>
        <a:lstStyle/>
        <a:p>
          <a:endParaRPr lang="ru-RU"/>
        </a:p>
      </dgm:t>
    </dgm:pt>
    <dgm:pt modelId="{BBAE1778-D1F5-4751-B5EF-5E63E3514E3F}" type="sibTrans" cxnId="{917A466E-8C94-42DE-85D1-37003464F1B5}">
      <dgm:prSet/>
      <dgm:spPr/>
      <dgm:t>
        <a:bodyPr/>
        <a:lstStyle/>
        <a:p>
          <a:endParaRPr lang="ru-RU"/>
        </a:p>
      </dgm:t>
    </dgm:pt>
    <dgm:pt modelId="{0FF03D9B-E228-4BEF-AFB8-25BE29762325}">
      <dgm:prSet phldrT="[Текст]"/>
      <dgm:spPr/>
      <dgm:t>
        <a:bodyPr/>
        <a:lstStyle/>
        <a:p>
          <a:endParaRPr lang="ru-RU" dirty="0"/>
        </a:p>
      </dgm:t>
    </dgm:pt>
    <dgm:pt modelId="{FBEF0AD4-D2A8-4208-80A7-073BE50E0272}" type="parTrans" cxnId="{D18AC5D0-0D7C-4743-99A3-946D3CB8118C}">
      <dgm:prSet/>
      <dgm:spPr/>
      <dgm:t>
        <a:bodyPr/>
        <a:lstStyle/>
        <a:p>
          <a:endParaRPr lang="ru-RU"/>
        </a:p>
      </dgm:t>
    </dgm:pt>
    <dgm:pt modelId="{269EFCBF-1527-4270-BDBD-EAF8A627D541}" type="sibTrans" cxnId="{D18AC5D0-0D7C-4743-99A3-946D3CB8118C}">
      <dgm:prSet/>
      <dgm:spPr/>
      <dgm:t>
        <a:bodyPr/>
        <a:lstStyle/>
        <a:p>
          <a:endParaRPr lang="ru-RU"/>
        </a:p>
      </dgm:t>
    </dgm:pt>
    <dgm:pt modelId="{7F440074-82E0-46E4-89EF-88079B0E2DFF}">
      <dgm:prSet phldrT="[Текст]"/>
      <dgm:spPr/>
      <dgm:t>
        <a:bodyPr/>
        <a:lstStyle/>
        <a:p>
          <a:endParaRPr lang="ru-RU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4DF082-EF06-4F1B-9117-3A456C5E4CFC}" type="parTrans" cxnId="{E5F6941A-A7E3-4DF4-BFB0-69CF59DB37DC}">
      <dgm:prSet/>
      <dgm:spPr/>
      <dgm:t>
        <a:bodyPr/>
        <a:lstStyle/>
        <a:p>
          <a:endParaRPr lang="ru-RU"/>
        </a:p>
      </dgm:t>
    </dgm:pt>
    <dgm:pt modelId="{A4D77C00-F479-49E3-B1D8-63DBB74BF1F1}" type="sibTrans" cxnId="{E5F6941A-A7E3-4DF4-BFB0-69CF59DB37DC}">
      <dgm:prSet/>
      <dgm:spPr/>
      <dgm:t>
        <a:bodyPr/>
        <a:lstStyle/>
        <a:p>
          <a:endParaRPr lang="ru-RU"/>
        </a:p>
      </dgm:t>
    </dgm:pt>
    <dgm:pt modelId="{A6B684C3-767C-42A8-A045-C26162696F8A}">
      <dgm:prSet phldrT="[Текст]"/>
      <dgm:spPr/>
      <dgm:t>
        <a:bodyPr/>
        <a:lstStyle/>
        <a:p>
          <a:endParaRPr lang="ru-RU" dirty="0"/>
        </a:p>
      </dgm:t>
    </dgm:pt>
    <dgm:pt modelId="{82CE9247-39F8-4DE9-8B65-2BB6B2177F9D}" type="parTrans" cxnId="{3DF8EFD3-FD50-4DDD-A894-78B45F1E658D}">
      <dgm:prSet/>
      <dgm:spPr/>
      <dgm:t>
        <a:bodyPr/>
        <a:lstStyle/>
        <a:p>
          <a:endParaRPr lang="ru-RU"/>
        </a:p>
      </dgm:t>
    </dgm:pt>
    <dgm:pt modelId="{910A0324-05FE-4985-9807-6AB6F3401C06}" type="sibTrans" cxnId="{3DF8EFD3-FD50-4DDD-A894-78B45F1E658D}">
      <dgm:prSet/>
      <dgm:spPr/>
      <dgm:t>
        <a:bodyPr/>
        <a:lstStyle/>
        <a:p>
          <a:endParaRPr lang="ru-RU"/>
        </a:p>
      </dgm:t>
    </dgm:pt>
    <dgm:pt modelId="{D2688833-4564-421D-AB86-471770101BBA}">
      <dgm:prSet phldrT="[Текст]"/>
      <dgm:spPr/>
      <dgm:t>
        <a:bodyPr/>
        <a:lstStyle/>
        <a:p>
          <a:endParaRPr lang="ru-RU" dirty="0"/>
        </a:p>
      </dgm:t>
    </dgm:pt>
    <dgm:pt modelId="{7A22D877-A964-4065-B2D9-86169CE71145}" type="parTrans" cxnId="{BF54AB35-8873-4A37-BC87-F8DEB2E13958}">
      <dgm:prSet/>
      <dgm:spPr/>
      <dgm:t>
        <a:bodyPr/>
        <a:lstStyle/>
        <a:p>
          <a:endParaRPr lang="ru-RU"/>
        </a:p>
      </dgm:t>
    </dgm:pt>
    <dgm:pt modelId="{204187CC-C116-4242-A824-B968DEBE3A34}" type="sibTrans" cxnId="{BF54AB35-8873-4A37-BC87-F8DEB2E13958}">
      <dgm:prSet/>
      <dgm:spPr/>
      <dgm:t>
        <a:bodyPr/>
        <a:lstStyle/>
        <a:p>
          <a:endParaRPr lang="ru-RU"/>
        </a:p>
      </dgm:t>
    </dgm:pt>
    <dgm:pt modelId="{C1000670-D546-4CDB-886A-85F1ADB8E744}">
      <dgm:prSet phldrT="[Текст]"/>
      <dgm:spPr/>
      <dgm:t>
        <a:bodyPr/>
        <a:lstStyle/>
        <a:p>
          <a:endParaRPr lang="ru-RU" dirty="0"/>
        </a:p>
      </dgm:t>
    </dgm:pt>
    <dgm:pt modelId="{F26C9668-FD71-451F-8532-8C4C37F68A56}" type="parTrans" cxnId="{88CD92D1-4CD0-415F-9AC9-31FE87688A72}">
      <dgm:prSet/>
      <dgm:spPr/>
      <dgm:t>
        <a:bodyPr/>
        <a:lstStyle/>
        <a:p>
          <a:endParaRPr lang="ru-RU"/>
        </a:p>
      </dgm:t>
    </dgm:pt>
    <dgm:pt modelId="{46C3D8A2-4BC2-4F07-8771-1EAE803D34F4}" type="sibTrans" cxnId="{88CD92D1-4CD0-415F-9AC9-31FE87688A72}">
      <dgm:prSet/>
      <dgm:spPr/>
      <dgm:t>
        <a:bodyPr/>
        <a:lstStyle/>
        <a:p>
          <a:endParaRPr lang="ru-RU"/>
        </a:p>
      </dgm:t>
    </dgm:pt>
    <dgm:pt modelId="{901734A3-9E2E-4584-90AF-EE28459E134F}">
      <dgm:prSet phldrT="[Текст]"/>
      <dgm:spPr/>
      <dgm:t>
        <a:bodyPr/>
        <a:lstStyle/>
        <a:p>
          <a:endParaRPr lang="ru-RU" dirty="0"/>
        </a:p>
      </dgm:t>
    </dgm:pt>
    <dgm:pt modelId="{F9C7DDF4-3755-4B6E-B794-5FF030D597A6}" type="parTrans" cxnId="{1990491E-80C0-42DD-865B-DD26FF361A55}">
      <dgm:prSet/>
      <dgm:spPr/>
      <dgm:t>
        <a:bodyPr/>
        <a:lstStyle/>
        <a:p>
          <a:endParaRPr lang="ru-RU"/>
        </a:p>
      </dgm:t>
    </dgm:pt>
    <dgm:pt modelId="{04DE846A-BE4F-4D6A-8436-6799A4AE6328}" type="sibTrans" cxnId="{1990491E-80C0-42DD-865B-DD26FF361A55}">
      <dgm:prSet/>
      <dgm:spPr/>
      <dgm:t>
        <a:bodyPr/>
        <a:lstStyle/>
        <a:p>
          <a:endParaRPr lang="ru-RU"/>
        </a:p>
      </dgm:t>
    </dgm:pt>
    <dgm:pt modelId="{4815C9C6-A27B-4569-A7AD-D15F4A13E5A5}">
      <dgm:prSet phldrT="[Текст]"/>
      <dgm:spPr/>
      <dgm:t>
        <a:bodyPr/>
        <a:lstStyle/>
        <a:p>
          <a:endParaRPr lang="ru-RU" dirty="0"/>
        </a:p>
      </dgm:t>
    </dgm:pt>
    <dgm:pt modelId="{3889F63E-7A04-4321-B61F-4394CFC38C0F}" type="parTrans" cxnId="{D546D9BF-B74F-4E52-895D-DE8FCBCBB053}">
      <dgm:prSet/>
      <dgm:spPr/>
      <dgm:t>
        <a:bodyPr/>
        <a:lstStyle/>
        <a:p>
          <a:endParaRPr lang="ru-RU"/>
        </a:p>
      </dgm:t>
    </dgm:pt>
    <dgm:pt modelId="{BFC7A519-5687-4A9A-A0B7-0FE081785384}" type="sibTrans" cxnId="{D546D9BF-B74F-4E52-895D-DE8FCBCBB053}">
      <dgm:prSet/>
      <dgm:spPr/>
      <dgm:t>
        <a:bodyPr/>
        <a:lstStyle/>
        <a:p>
          <a:endParaRPr lang="ru-RU"/>
        </a:p>
      </dgm:t>
    </dgm:pt>
    <dgm:pt modelId="{07568345-C272-430B-98ED-2C95C0B067E5}" type="pres">
      <dgm:prSet presAssocID="{8B5388C0-A093-45D4-B0BB-EEF634BE26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1B2D3C-38E8-4E12-826E-33112156414A}" type="pres">
      <dgm:prSet presAssocID="{0FF03D9B-E228-4BEF-AFB8-25BE29762325}" presName="Name8" presStyleCnt="0"/>
      <dgm:spPr/>
      <dgm:t>
        <a:bodyPr/>
        <a:lstStyle/>
        <a:p>
          <a:endParaRPr lang="ru-RU"/>
        </a:p>
      </dgm:t>
    </dgm:pt>
    <dgm:pt modelId="{2DDEB6EA-208C-41AB-9186-FF7C368323A9}" type="pres">
      <dgm:prSet presAssocID="{0FF03D9B-E228-4BEF-AFB8-25BE29762325}" presName="level" presStyleLbl="node1" presStyleIdx="0" presStyleCnt="8" custScaleX="92783" custLinFactNeighborX="-2016" custLinFactNeighborY="28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3E3B1-7806-4798-9A9B-4CB239490C47}" type="pres">
      <dgm:prSet presAssocID="{0FF03D9B-E228-4BEF-AFB8-25BE2976232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BAEE5-EDCF-483F-B4F0-EFE63FDF3347}" type="pres">
      <dgm:prSet presAssocID="{7F440074-82E0-46E4-89EF-88079B0E2DFF}" presName="Name8" presStyleCnt="0"/>
      <dgm:spPr/>
      <dgm:t>
        <a:bodyPr/>
        <a:lstStyle/>
        <a:p>
          <a:endParaRPr lang="ru-RU"/>
        </a:p>
      </dgm:t>
    </dgm:pt>
    <dgm:pt modelId="{9B752A7C-EBEF-4D3D-8A8D-A78E9A19F6A0}" type="pres">
      <dgm:prSet presAssocID="{7F440074-82E0-46E4-89EF-88079B0E2DFF}" presName="level" presStyleLbl="node1" presStyleIdx="1" presStyleCnt="8" custLinFactNeighborX="-1170" custLinFactNeighborY="82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DCAB1F-7610-4A35-8FA3-8416EEC7CFE2}" type="pres">
      <dgm:prSet presAssocID="{7F440074-82E0-46E4-89EF-88079B0E2DF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8C15C7-F040-4E37-9CE4-971DDF3D75DA}" type="pres">
      <dgm:prSet presAssocID="{A6B684C3-767C-42A8-A045-C26162696F8A}" presName="Name8" presStyleCnt="0"/>
      <dgm:spPr/>
      <dgm:t>
        <a:bodyPr/>
        <a:lstStyle/>
        <a:p>
          <a:endParaRPr lang="ru-RU"/>
        </a:p>
      </dgm:t>
    </dgm:pt>
    <dgm:pt modelId="{7FFD6632-D248-4529-AE9E-9D5BC95CE3E9}" type="pres">
      <dgm:prSet presAssocID="{A6B684C3-767C-42A8-A045-C26162696F8A}" presName="level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F7F31-D1B2-4A94-A47E-6BBB6DAEC53B}" type="pres">
      <dgm:prSet presAssocID="{A6B684C3-767C-42A8-A045-C26162696F8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40B36-BD8A-4ACD-96DE-2D5B7FD9D5B2}" type="pres">
      <dgm:prSet presAssocID="{D2688833-4564-421D-AB86-471770101BBA}" presName="Name8" presStyleCnt="0"/>
      <dgm:spPr/>
      <dgm:t>
        <a:bodyPr/>
        <a:lstStyle/>
        <a:p>
          <a:endParaRPr lang="ru-RU"/>
        </a:p>
      </dgm:t>
    </dgm:pt>
    <dgm:pt modelId="{36987C03-1134-44F8-8309-9DAC24C4ACAC}" type="pres">
      <dgm:prSet presAssocID="{D2688833-4564-421D-AB86-471770101BBA}" presName="level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3A807-D29D-4455-914B-D954B77C996C}" type="pres">
      <dgm:prSet presAssocID="{D2688833-4564-421D-AB86-471770101B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AE102-D260-437E-94F3-610346DE2077}" type="pres">
      <dgm:prSet presAssocID="{C1000670-D546-4CDB-886A-85F1ADB8E744}" presName="Name8" presStyleCnt="0"/>
      <dgm:spPr/>
      <dgm:t>
        <a:bodyPr/>
        <a:lstStyle/>
        <a:p>
          <a:endParaRPr lang="ru-RU"/>
        </a:p>
      </dgm:t>
    </dgm:pt>
    <dgm:pt modelId="{5857B52D-A854-4425-8845-F5817C9D444F}" type="pres">
      <dgm:prSet presAssocID="{C1000670-D546-4CDB-886A-85F1ADB8E744}" presName="level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44692-52EF-4F63-90B4-4652CE909D1F}" type="pres">
      <dgm:prSet presAssocID="{C1000670-D546-4CDB-886A-85F1ADB8E7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A6A88-8DA1-446A-A45A-B5759AF3B04B}" type="pres">
      <dgm:prSet presAssocID="{901734A3-9E2E-4584-90AF-EE28459E134F}" presName="Name8" presStyleCnt="0"/>
      <dgm:spPr/>
      <dgm:t>
        <a:bodyPr/>
        <a:lstStyle/>
        <a:p>
          <a:endParaRPr lang="ru-RU"/>
        </a:p>
      </dgm:t>
    </dgm:pt>
    <dgm:pt modelId="{042132EC-01C3-4643-90D0-4AD8A9E3E5FC}" type="pres">
      <dgm:prSet presAssocID="{901734A3-9E2E-4584-90AF-EE28459E134F}" presName="level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83AB5-0E04-453F-BCBC-980F9A018450}" type="pres">
      <dgm:prSet presAssocID="{901734A3-9E2E-4584-90AF-EE28459E134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90C41-C7B7-438B-96D9-533AB400B14C}" type="pres">
      <dgm:prSet presAssocID="{4815C9C6-A27B-4569-A7AD-D15F4A13E5A5}" presName="Name8" presStyleCnt="0"/>
      <dgm:spPr/>
      <dgm:t>
        <a:bodyPr/>
        <a:lstStyle/>
        <a:p>
          <a:endParaRPr lang="ru-RU"/>
        </a:p>
      </dgm:t>
    </dgm:pt>
    <dgm:pt modelId="{A04632E3-08D0-4BC1-9AB8-FF632766A0D7}" type="pres">
      <dgm:prSet presAssocID="{4815C9C6-A27B-4569-A7AD-D15F4A13E5A5}" presName="level" presStyleLbl="node1" presStyleIdx="6" presStyleCnt="8" custLinFactNeighborX="-265" custLinFactNeighborY="8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00746F-A493-4722-AB08-BF17628C53E0}" type="pres">
      <dgm:prSet presAssocID="{4815C9C6-A27B-4569-A7AD-D15F4A13E5A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C7F19-1CFD-45D3-9BD8-9B404749EF31}" type="pres">
      <dgm:prSet presAssocID="{8069F7A5-3B8B-4AFF-905E-0B5D4165BC1C}" presName="Name8" presStyleCnt="0"/>
      <dgm:spPr/>
      <dgm:t>
        <a:bodyPr/>
        <a:lstStyle/>
        <a:p>
          <a:endParaRPr lang="ru-RU"/>
        </a:p>
      </dgm:t>
    </dgm:pt>
    <dgm:pt modelId="{8EEE84A3-48C8-4A74-B530-B4CD1304C128}" type="pres">
      <dgm:prSet presAssocID="{8069F7A5-3B8B-4AFF-905E-0B5D4165BC1C}" presName="level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E8BDB-55EB-40DE-A6D7-7EE0A2C1DBCF}" type="pres">
      <dgm:prSet presAssocID="{8069F7A5-3B8B-4AFF-905E-0B5D4165BC1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C8685F-194F-44F2-867A-A080B92378BE}" type="presOf" srcId="{4815C9C6-A27B-4569-A7AD-D15F4A13E5A5}" destId="{A04632E3-08D0-4BC1-9AB8-FF632766A0D7}" srcOrd="0" destOrd="0" presId="urn:microsoft.com/office/officeart/2005/8/layout/pyramid1"/>
    <dgm:cxn modelId="{3DF8EFD3-FD50-4DDD-A894-78B45F1E658D}" srcId="{8B5388C0-A093-45D4-B0BB-EEF634BE26C1}" destId="{A6B684C3-767C-42A8-A045-C26162696F8A}" srcOrd="2" destOrd="0" parTransId="{82CE9247-39F8-4DE9-8B65-2BB6B2177F9D}" sibTransId="{910A0324-05FE-4985-9807-6AB6F3401C06}"/>
    <dgm:cxn modelId="{48EB507E-5F23-4F5A-91D3-35EB891D7114}" type="presOf" srcId="{901734A3-9E2E-4584-90AF-EE28459E134F}" destId="{042132EC-01C3-4643-90D0-4AD8A9E3E5FC}" srcOrd="0" destOrd="0" presId="urn:microsoft.com/office/officeart/2005/8/layout/pyramid1"/>
    <dgm:cxn modelId="{EB5FE3A4-CB04-483F-BCE2-027F15C4239C}" type="presOf" srcId="{8069F7A5-3B8B-4AFF-905E-0B5D4165BC1C}" destId="{4E1E8BDB-55EB-40DE-A6D7-7EE0A2C1DBCF}" srcOrd="1" destOrd="0" presId="urn:microsoft.com/office/officeart/2005/8/layout/pyramid1"/>
    <dgm:cxn modelId="{E5F6941A-A7E3-4DF4-BFB0-69CF59DB37DC}" srcId="{8B5388C0-A093-45D4-B0BB-EEF634BE26C1}" destId="{7F440074-82E0-46E4-89EF-88079B0E2DFF}" srcOrd="1" destOrd="0" parTransId="{FD4DF082-EF06-4F1B-9117-3A456C5E4CFC}" sibTransId="{A4D77C00-F479-49E3-B1D8-63DBB74BF1F1}"/>
    <dgm:cxn modelId="{1990491E-80C0-42DD-865B-DD26FF361A55}" srcId="{8B5388C0-A093-45D4-B0BB-EEF634BE26C1}" destId="{901734A3-9E2E-4584-90AF-EE28459E134F}" srcOrd="5" destOrd="0" parTransId="{F9C7DDF4-3755-4B6E-B794-5FF030D597A6}" sibTransId="{04DE846A-BE4F-4D6A-8436-6799A4AE6328}"/>
    <dgm:cxn modelId="{4D2892EC-6569-4500-8883-E28C1CE236BA}" type="presOf" srcId="{4815C9C6-A27B-4569-A7AD-D15F4A13E5A5}" destId="{0F00746F-A493-4722-AB08-BF17628C53E0}" srcOrd="1" destOrd="0" presId="urn:microsoft.com/office/officeart/2005/8/layout/pyramid1"/>
    <dgm:cxn modelId="{A646BE39-8D08-4EF4-A71C-110A665DDD08}" type="presOf" srcId="{7F440074-82E0-46E4-89EF-88079B0E2DFF}" destId="{F4DCAB1F-7610-4A35-8FA3-8416EEC7CFE2}" srcOrd="1" destOrd="0" presId="urn:microsoft.com/office/officeart/2005/8/layout/pyramid1"/>
    <dgm:cxn modelId="{5A91F4FC-2AF0-47FA-8981-F5DC3DDCBBE5}" type="presOf" srcId="{901734A3-9E2E-4584-90AF-EE28459E134F}" destId="{5D883AB5-0E04-453F-BCBC-980F9A018450}" srcOrd="1" destOrd="0" presId="urn:microsoft.com/office/officeart/2005/8/layout/pyramid1"/>
    <dgm:cxn modelId="{748718BF-5ED0-4106-A2C8-5C13CD0C4D6D}" type="presOf" srcId="{0FF03D9B-E228-4BEF-AFB8-25BE29762325}" destId="{2DDEB6EA-208C-41AB-9186-FF7C368323A9}" srcOrd="0" destOrd="0" presId="urn:microsoft.com/office/officeart/2005/8/layout/pyramid1"/>
    <dgm:cxn modelId="{C214E71B-ED96-4E47-A73E-C34CDF558185}" type="presOf" srcId="{7F440074-82E0-46E4-89EF-88079B0E2DFF}" destId="{9B752A7C-EBEF-4D3D-8A8D-A78E9A19F6A0}" srcOrd="0" destOrd="0" presId="urn:microsoft.com/office/officeart/2005/8/layout/pyramid1"/>
    <dgm:cxn modelId="{88CD92D1-4CD0-415F-9AC9-31FE87688A72}" srcId="{8B5388C0-A093-45D4-B0BB-EEF634BE26C1}" destId="{C1000670-D546-4CDB-886A-85F1ADB8E744}" srcOrd="4" destOrd="0" parTransId="{F26C9668-FD71-451F-8532-8C4C37F68A56}" sibTransId="{46C3D8A2-4BC2-4F07-8771-1EAE803D34F4}"/>
    <dgm:cxn modelId="{F18A3F26-C7DE-4468-8CB1-65ECFB9A5FE4}" type="presOf" srcId="{A6B684C3-767C-42A8-A045-C26162696F8A}" destId="{7FFD6632-D248-4529-AE9E-9D5BC95CE3E9}" srcOrd="0" destOrd="0" presId="urn:microsoft.com/office/officeart/2005/8/layout/pyramid1"/>
    <dgm:cxn modelId="{94F2D5E6-66A5-4630-8061-AA70CA70183B}" type="presOf" srcId="{8B5388C0-A093-45D4-B0BB-EEF634BE26C1}" destId="{07568345-C272-430B-98ED-2C95C0B067E5}" srcOrd="0" destOrd="0" presId="urn:microsoft.com/office/officeart/2005/8/layout/pyramid1"/>
    <dgm:cxn modelId="{BF54AB35-8873-4A37-BC87-F8DEB2E13958}" srcId="{8B5388C0-A093-45D4-B0BB-EEF634BE26C1}" destId="{D2688833-4564-421D-AB86-471770101BBA}" srcOrd="3" destOrd="0" parTransId="{7A22D877-A964-4065-B2D9-86169CE71145}" sibTransId="{204187CC-C116-4242-A824-B968DEBE3A34}"/>
    <dgm:cxn modelId="{44E5D7AC-604D-4E08-BAA5-A1F29D1D5B4A}" type="presOf" srcId="{A6B684C3-767C-42A8-A045-C26162696F8A}" destId="{DEDF7F31-D1B2-4A94-A47E-6BBB6DAEC53B}" srcOrd="1" destOrd="0" presId="urn:microsoft.com/office/officeart/2005/8/layout/pyramid1"/>
    <dgm:cxn modelId="{D546D9BF-B74F-4E52-895D-DE8FCBCBB053}" srcId="{8B5388C0-A093-45D4-B0BB-EEF634BE26C1}" destId="{4815C9C6-A27B-4569-A7AD-D15F4A13E5A5}" srcOrd="6" destOrd="0" parTransId="{3889F63E-7A04-4321-B61F-4394CFC38C0F}" sibTransId="{BFC7A519-5687-4A9A-A0B7-0FE081785384}"/>
    <dgm:cxn modelId="{917A466E-8C94-42DE-85D1-37003464F1B5}" srcId="{8B5388C0-A093-45D4-B0BB-EEF634BE26C1}" destId="{8069F7A5-3B8B-4AFF-905E-0B5D4165BC1C}" srcOrd="7" destOrd="0" parTransId="{E920BDFF-BB94-45DB-BB40-5A5C3A2941F1}" sibTransId="{BBAE1778-D1F5-4751-B5EF-5E63E3514E3F}"/>
    <dgm:cxn modelId="{ED1CD3A7-A69E-4166-A708-30C2773DBBC8}" type="presOf" srcId="{C1000670-D546-4CDB-886A-85F1ADB8E744}" destId="{E0744692-52EF-4F63-90B4-4652CE909D1F}" srcOrd="1" destOrd="0" presId="urn:microsoft.com/office/officeart/2005/8/layout/pyramid1"/>
    <dgm:cxn modelId="{B0FAF88D-EF2E-409D-9C13-A95610E7C7CF}" type="presOf" srcId="{D2688833-4564-421D-AB86-471770101BBA}" destId="{36987C03-1134-44F8-8309-9DAC24C4ACAC}" srcOrd="0" destOrd="0" presId="urn:microsoft.com/office/officeart/2005/8/layout/pyramid1"/>
    <dgm:cxn modelId="{D18AC5D0-0D7C-4743-99A3-946D3CB8118C}" srcId="{8B5388C0-A093-45D4-B0BB-EEF634BE26C1}" destId="{0FF03D9B-E228-4BEF-AFB8-25BE29762325}" srcOrd="0" destOrd="0" parTransId="{FBEF0AD4-D2A8-4208-80A7-073BE50E0272}" sibTransId="{269EFCBF-1527-4270-BDBD-EAF8A627D541}"/>
    <dgm:cxn modelId="{D6F87F98-C7BC-47E0-BEC5-7908667BB82E}" type="presOf" srcId="{0FF03D9B-E228-4BEF-AFB8-25BE29762325}" destId="{E183E3B1-7806-4798-9A9B-4CB239490C47}" srcOrd="1" destOrd="0" presId="urn:microsoft.com/office/officeart/2005/8/layout/pyramid1"/>
    <dgm:cxn modelId="{6DA1C2B0-E78A-4E74-981F-250C813CEB69}" type="presOf" srcId="{D2688833-4564-421D-AB86-471770101BBA}" destId="{9363A807-D29D-4455-914B-D954B77C996C}" srcOrd="1" destOrd="0" presId="urn:microsoft.com/office/officeart/2005/8/layout/pyramid1"/>
    <dgm:cxn modelId="{8F4CDB9D-97DF-4990-AF4B-7CE5726C9E58}" type="presOf" srcId="{8069F7A5-3B8B-4AFF-905E-0B5D4165BC1C}" destId="{8EEE84A3-48C8-4A74-B530-B4CD1304C128}" srcOrd="0" destOrd="0" presId="urn:microsoft.com/office/officeart/2005/8/layout/pyramid1"/>
    <dgm:cxn modelId="{8870BE22-44F1-4FF8-9F87-1AC5CF0D188A}" type="presOf" srcId="{C1000670-D546-4CDB-886A-85F1ADB8E744}" destId="{5857B52D-A854-4425-8845-F5817C9D444F}" srcOrd="0" destOrd="0" presId="urn:microsoft.com/office/officeart/2005/8/layout/pyramid1"/>
    <dgm:cxn modelId="{BF803DF5-C5F4-444E-8F48-0A05C8641BB0}" type="presParOf" srcId="{07568345-C272-430B-98ED-2C95C0B067E5}" destId="{5A1B2D3C-38E8-4E12-826E-33112156414A}" srcOrd="0" destOrd="0" presId="urn:microsoft.com/office/officeart/2005/8/layout/pyramid1"/>
    <dgm:cxn modelId="{923FF371-4117-44A6-9005-0C29D1D182FF}" type="presParOf" srcId="{5A1B2D3C-38E8-4E12-826E-33112156414A}" destId="{2DDEB6EA-208C-41AB-9186-FF7C368323A9}" srcOrd="0" destOrd="0" presId="urn:microsoft.com/office/officeart/2005/8/layout/pyramid1"/>
    <dgm:cxn modelId="{E1149037-1236-4954-A508-5ECF0354AAE1}" type="presParOf" srcId="{5A1B2D3C-38E8-4E12-826E-33112156414A}" destId="{E183E3B1-7806-4798-9A9B-4CB239490C47}" srcOrd="1" destOrd="0" presId="urn:microsoft.com/office/officeart/2005/8/layout/pyramid1"/>
    <dgm:cxn modelId="{C1BCD21D-E68F-40F7-9CFA-62EC924D1861}" type="presParOf" srcId="{07568345-C272-430B-98ED-2C95C0B067E5}" destId="{611BAEE5-EDCF-483F-B4F0-EFE63FDF3347}" srcOrd="1" destOrd="0" presId="urn:microsoft.com/office/officeart/2005/8/layout/pyramid1"/>
    <dgm:cxn modelId="{2A15497D-9692-4B1B-85C4-79FA7A2C7E01}" type="presParOf" srcId="{611BAEE5-EDCF-483F-B4F0-EFE63FDF3347}" destId="{9B752A7C-EBEF-4D3D-8A8D-A78E9A19F6A0}" srcOrd="0" destOrd="0" presId="urn:microsoft.com/office/officeart/2005/8/layout/pyramid1"/>
    <dgm:cxn modelId="{1F5B0F17-77A6-43D5-A0FC-0EDF977C0BD6}" type="presParOf" srcId="{611BAEE5-EDCF-483F-B4F0-EFE63FDF3347}" destId="{F4DCAB1F-7610-4A35-8FA3-8416EEC7CFE2}" srcOrd="1" destOrd="0" presId="urn:microsoft.com/office/officeart/2005/8/layout/pyramid1"/>
    <dgm:cxn modelId="{C33E02E0-9795-42E3-9EFD-489FEF5BA4C9}" type="presParOf" srcId="{07568345-C272-430B-98ED-2C95C0B067E5}" destId="{938C15C7-F040-4E37-9CE4-971DDF3D75DA}" srcOrd="2" destOrd="0" presId="urn:microsoft.com/office/officeart/2005/8/layout/pyramid1"/>
    <dgm:cxn modelId="{BBDF1D60-F6B1-4012-91F3-F02A9065EE85}" type="presParOf" srcId="{938C15C7-F040-4E37-9CE4-971DDF3D75DA}" destId="{7FFD6632-D248-4529-AE9E-9D5BC95CE3E9}" srcOrd="0" destOrd="0" presId="urn:microsoft.com/office/officeart/2005/8/layout/pyramid1"/>
    <dgm:cxn modelId="{A26B3C23-0C7C-4FC5-8379-843E345E65AB}" type="presParOf" srcId="{938C15C7-F040-4E37-9CE4-971DDF3D75DA}" destId="{DEDF7F31-D1B2-4A94-A47E-6BBB6DAEC53B}" srcOrd="1" destOrd="0" presId="urn:microsoft.com/office/officeart/2005/8/layout/pyramid1"/>
    <dgm:cxn modelId="{5079397A-69D8-477B-A8B7-EAD88C5F9F2D}" type="presParOf" srcId="{07568345-C272-430B-98ED-2C95C0B067E5}" destId="{65940B36-BD8A-4ACD-96DE-2D5B7FD9D5B2}" srcOrd="3" destOrd="0" presId="urn:microsoft.com/office/officeart/2005/8/layout/pyramid1"/>
    <dgm:cxn modelId="{61C15079-F248-40E0-8D45-AF7F3DF761BC}" type="presParOf" srcId="{65940B36-BD8A-4ACD-96DE-2D5B7FD9D5B2}" destId="{36987C03-1134-44F8-8309-9DAC24C4ACAC}" srcOrd="0" destOrd="0" presId="urn:microsoft.com/office/officeart/2005/8/layout/pyramid1"/>
    <dgm:cxn modelId="{DE9731C3-0B8E-4BBA-A027-1599FE8B3981}" type="presParOf" srcId="{65940B36-BD8A-4ACD-96DE-2D5B7FD9D5B2}" destId="{9363A807-D29D-4455-914B-D954B77C996C}" srcOrd="1" destOrd="0" presId="urn:microsoft.com/office/officeart/2005/8/layout/pyramid1"/>
    <dgm:cxn modelId="{CB075059-6E0E-4E33-B577-8FB4A4E1FD0B}" type="presParOf" srcId="{07568345-C272-430B-98ED-2C95C0B067E5}" destId="{FD3AE102-D260-437E-94F3-610346DE2077}" srcOrd="4" destOrd="0" presId="urn:microsoft.com/office/officeart/2005/8/layout/pyramid1"/>
    <dgm:cxn modelId="{53DCA157-554E-4A40-BFCB-276F69339CAA}" type="presParOf" srcId="{FD3AE102-D260-437E-94F3-610346DE2077}" destId="{5857B52D-A854-4425-8845-F5817C9D444F}" srcOrd="0" destOrd="0" presId="urn:microsoft.com/office/officeart/2005/8/layout/pyramid1"/>
    <dgm:cxn modelId="{7658491E-2575-4DB9-9FF0-F2A041103302}" type="presParOf" srcId="{FD3AE102-D260-437E-94F3-610346DE2077}" destId="{E0744692-52EF-4F63-90B4-4652CE909D1F}" srcOrd="1" destOrd="0" presId="urn:microsoft.com/office/officeart/2005/8/layout/pyramid1"/>
    <dgm:cxn modelId="{7A28DE5A-86DB-496B-9DAD-664F89B30C9F}" type="presParOf" srcId="{07568345-C272-430B-98ED-2C95C0B067E5}" destId="{D8CA6A88-8DA1-446A-A45A-B5759AF3B04B}" srcOrd="5" destOrd="0" presId="urn:microsoft.com/office/officeart/2005/8/layout/pyramid1"/>
    <dgm:cxn modelId="{E367EE82-7C29-4229-953E-DF59D8779454}" type="presParOf" srcId="{D8CA6A88-8DA1-446A-A45A-B5759AF3B04B}" destId="{042132EC-01C3-4643-90D0-4AD8A9E3E5FC}" srcOrd="0" destOrd="0" presId="urn:microsoft.com/office/officeart/2005/8/layout/pyramid1"/>
    <dgm:cxn modelId="{0C49C38B-1299-4AFF-AE3E-E213C44FEFC8}" type="presParOf" srcId="{D8CA6A88-8DA1-446A-A45A-B5759AF3B04B}" destId="{5D883AB5-0E04-453F-BCBC-980F9A018450}" srcOrd="1" destOrd="0" presId="urn:microsoft.com/office/officeart/2005/8/layout/pyramid1"/>
    <dgm:cxn modelId="{77CF2AE1-56DE-4E17-96CC-57F423E03A7D}" type="presParOf" srcId="{07568345-C272-430B-98ED-2C95C0B067E5}" destId="{3E590C41-C7B7-438B-96D9-533AB400B14C}" srcOrd="6" destOrd="0" presId="urn:microsoft.com/office/officeart/2005/8/layout/pyramid1"/>
    <dgm:cxn modelId="{5D5ED8A7-2B66-4960-A54E-31923472DB7F}" type="presParOf" srcId="{3E590C41-C7B7-438B-96D9-533AB400B14C}" destId="{A04632E3-08D0-4BC1-9AB8-FF632766A0D7}" srcOrd="0" destOrd="0" presId="urn:microsoft.com/office/officeart/2005/8/layout/pyramid1"/>
    <dgm:cxn modelId="{341E4993-E321-46B4-8355-3EA02F84D75F}" type="presParOf" srcId="{3E590C41-C7B7-438B-96D9-533AB400B14C}" destId="{0F00746F-A493-4722-AB08-BF17628C53E0}" srcOrd="1" destOrd="0" presId="urn:microsoft.com/office/officeart/2005/8/layout/pyramid1"/>
    <dgm:cxn modelId="{1F4A96BD-A3ED-475A-984F-8C09DFDB26D4}" type="presParOf" srcId="{07568345-C272-430B-98ED-2C95C0B067E5}" destId="{CD3C7F19-1CFD-45D3-9BD8-9B404749EF31}" srcOrd="7" destOrd="0" presId="urn:microsoft.com/office/officeart/2005/8/layout/pyramid1"/>
    <dgm:cxn modelId="{0B7B1D0D-EF83-4CED-8BCA-91520C9E0C39}" type="presParOf" srcId="{CD3C7F19-1CFD-45D3-9BD8-9B404749EF31}" destId="{8EEE84A3-48C8-4A74-B530-B4CD1304C128}" srcOrd="0" destOrd="0" presId="urn:microsoft.com/office/officeart/2005/8/layout/pyramid1"/>
    <dgm:cxn modelId="{F05AF414-5E22-4F9E-A4A3-47950024283E}" type="presParOf" srcId="{CD3C7F19-1CFD-45D3-9BD8-9B404749EF31}" destId="{4E1E8BDB-55EB-40DE-A6D7-7EE0A2C1DBC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BC9AF5-5B44-47E1-83BE-02091B75019D}" type="doc">
      <dgm:prSet loTypeId="urn:microsoft.com/office/officeart/2005/8/layout/vProcess5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9BE218-1499-4802-9985-7B8D39BFCA7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Обоснование актуальности выбранной темы</a:t>
          </a:r>
          <a:endParaRPr lang="ru-RU" sz="1800" b="1" dirty="0">
            <a:solidFill>
              <a:schemeClr val="bg1"/>
            </a:solidFill>
          </a:endParaRPr>
        </a:p>
      </dgm:t>
    </dgm:pt>
    <dgm:pt modelId="{FCBB5396-8934-421E-9971-C2BA03BFD4E0}" type="parTrans" cxnId="{AC533C54-8606-4039-B6DB-A1B2E644A157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A5E65D95-E997-443B-8684-D5BF6046334E}" type="sibTrans" cxnId="{AC533C54-8606-4039-B6DB-A1B2E644A157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E09023F6-0160-4252-88EB-A13BF240141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Постановка цели и конкретных задач исследования</a:t>
          </a:r>
          <a:endParaRPr lang="ru-RU" sz="1800" b="1" dirty="0">
            <a:solidFill>
              <a:schemeClr val="bg1"/>
            </a:solidFill>
          </a:endParaRPr>
        </a:p>
      </dgm:t>
    </dgm:pt>
    <dgm:pt modelId="{035156DE-1F87-4D14-A865-3230EC06B969}" type="parTrans" cxnId="{77D77D59-533D-4738-B047-7AA6500A8EA1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FA36FBF1-D37C-47D1-AA0A-8DD1130ECF43}" type="sibTrans" cxnId="{77D77D59-533D-4738-B047-7AA6500A8EA1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CC5A4E1A-99A1-4ACE-80ED-34F25051F1A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Определение объекта и предмета исследования</a:t>
          </a:r>
          <a:endParaRPr lang="ru-RU" sz="1800" b="1" dirty="0">
            <a:solidFill>
              <a:schemeClr val="bg1"/>
            </a:solidFill>
          </a:endParaRPr>
        </a:p>
      </dgm:t>
    </dgm:pt>
    <dgm:pt modelId="{CE02BA49-4748-402E-BF05-878665C0D21A}" type="parTrans" cxnId="{7D711EA9-489F-4CB5-A616-3B30F75651EE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FE13C9E0-D145-47A0-810B-6841C8B25709}" type="sibTrans" cxnId="{7D711EA9-489F-4CB5-A616-3B30F75651EE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EDD900A9-7D66-4D59-80DE-56A01144D82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Выбор методов проведения исследования</a:t>
          </a:r>
          <a:endParaRPr lang="ru-RU" sz="1800" b="1" dirty="0">
            <a:solidFill>
              <a:schemeClr val="bg1"/>
            </a:solidFill>
          </a:endParaRPr>
        </a:p>
      </dgm:t>
    </dgm:pt>
    <dgm:pt modelId="{18CCA2AC-78AC-4A7D-8D19-4360CBC4E59E}" type="parTrans" cxnId="{3E7FEE16-4FBF-48C0-AB52-24ED0D089C2A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238B37B7-06D9-4675-9E29-234A6CB69763}" type="sibTrans" cxnId="{3E7FEE16-4FBF-48C0-AB52-24ED0D089C2A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B003CC68-B176-40D0-B72E-5D7CE7CE2C3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Описание процесса исследования</a:t>
          </a:r>
          <a:endParaRPr lang="ru-RU" sz="1800" b="1" dirty="0">
            <a:solidFill>
              <a:schemeClr val="bg1"/>
            </a:solidFill>
          </a:endParaRPr>
        </a:p>
      </dgm:t>
    </dgm:pt>
    <dgm:pt modelId="{F32B60EC-9E5F-40F4-B3CB-0C02CB4DD683}" type="parTrans" cxnId="{EF94512D-32FA-43AD-88C4-140B1DE542F3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A8EDE9A5-739D-4C6F-A798-75FD4E96FF9A}" type="sibTrans" cxnId="{EF94512D-32FA-43AD-88C4-140B1DE542F3}">
      <dgm:prSet/>
      <dgm:spPr/>
      <dgm:t>
        <a:bodyPr/>
        <a:lstStyle/>
        <a:p>
          <a:endParaRPr lang="ru-RU" sz="1800" b="1">
            <a:solidFill>
              <a:schemeClr val="bg1"/>
            </a:solidFill>
          </a:endParaRPr>
        </a:p>
      </dgm:t>
    </dgm:pt>
    <dgm:pt modelId="{28307F8D-D501-4F2E-ACC1-53EFF6B0815F}" type="pres">
      <dgm:prSet presAssocID="{1ABC9AF5-5B44-47E1-83BE-02091B75019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798B93-545A-49CF-8083-4F77EA127A01}" type="pres">
      <dgm:prSet presAssocID="{1ABC9AF5-5B44-47E1-83BE-02091B75019D}" presName="dummyMaxCanvas" presStyleCnt="0">
        <dgm:presLayoutVars/>
      </dgm:prSet>
      <dgm:spPr/>
    </dgm:pt>
    <dgm:pt modelId="{10E660EE-60E8-4947-BEF9-F367BA684FEA}" type="pres">
      <dgm:prSet presAssocID="{1ABC9AF5-5B44-47E1-83BE-02091B75019D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0715A-FDA7-4F7F-B4AE-618F452175F9}" type="pres">
      <dgm:prSet presAssocID="{1ABC9AF5-5B44-47E1-83BE-02091B75019D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E34370-5884-4035-8EB2-A319FDABBAAD}" type="pres">
      <dgm:prSet presAssocID="{1ABC9AF5-5B44-47E1-83BE-02091B75019D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FFDF6-BFE1-4201-BAD0-FB9DD5B6FE4F}" type="pres">
      <dgm:prSet presAssocID="{1ABC9AF5-5B44-47E1-83BE-02091B75019D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0D110-77AF-4ED2-875A-9DD84BDA6945}" type="pres">
      <dgm:prSet presAssocID="{1ABC9AF5-5B44-47E1-83BE-02091B75019D}" presName="FiveNodes_5" presStyleLbl="node1" presStyleIdx="4" presStyleCnt="5" custLinFactNeighborX="-1023" custLinFactNeighborY="3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243C0-FC50-46D2-AAB2-0E7FD9DF98C7}" type="pres">
      <dgm:prSet presAssocID="{1ABC9AF5-5B44-47E1-83BE-02091B75019D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36F9B-C548-4914-B78B-698D44216E86}" type="pres">
      <dgm:prSet presAssocID="{1ABC9AF5-5B44-47E1-83BE-02091B75019D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253C0-F8F3-4609-9014-03FD6C8C4B80}" type="pres">
      <dgm:prSet presAssocID="{1ABC9AF5-5B44-47E1-83BE-02091B75019D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E1E48-DC8B-4329-AE53-08162C6B37A2}" type="pres">
      <dgm:prSet presAssocID="{1ABC9AF5-5B44-47E1-83BE-02091B75019D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C87EE-1806-4B30-8004-B11D7A959ED0}" type="pres">
      <dgm:prSet presAssocID="{1ABC9AF5-5B44-47E1-83BE-02091B75019D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A108-DD44-43D6-82B4-A95CA062F4A8}" type="pres">
      <dgm:prSet presAssocID="{1ABC9AF5-5B44-47E1-83BE-02091B75019D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2B54E-8815-49EA-BFFF-87555341EAFF}" type="pres">
      <dgm:prSet presAssocID="{1ABC9AF5-5B44-47E1-83BE-02091B75019D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D8B140-A5C4-429F-81E9-2D86ECF10247}" type="pres">
      <dgm:prSet presAssocID="{1ABC9AF5-5B44-47E1-83BE-02091B75019D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C708F-22FE-4316-8A93-050B70935F35}" type="pres">
      <dgm:prSet presAssocID="{1ABC9AF5-5B44-47E1-83BE-02091B75019D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107122-0FD9-45B8-8EC9-B1DF1C94AFE2}" type="presOf" srcId="{1ABC9AF5-5B44-47E1-83BE-02091B75019D}" destId="{28307F8D-D501-4F2E-ACC1-53EFF6B0815F}" srcOrd="0" destOrd="0" presId="urn:microsoft.com/office/officeart/2005/8/layout/vProcess5"/>
    <dgm:cxn modelId="{48174FBD-8E4E-4F0A-A4EB-68D4EB028D36}" type="presOf" srcId="{B003CC68-B176-40D0-B72E-5D7CE7CE2C33}" destId="{526C708F-22FE-4316-8A93-050B70935F35}" srcOrd="1" destOrd="0" presId="urn:microsoft.com/office/officeart/2005/8/layout/vProcess5"/>
    <dgm:cxn modelId="{9AD44B94-26B5-4780-A8E4-848D003DEFB2}" type="presOf" srcId="{CC5A4E1A-99A1-4ACE-80ED-34F25051F1A1}" destId="{4382B54E-8815-49EA-BFFF-87555341EAFF}" srcOrd="1" destOrd="0" presId="urn:microsoft.com/office/officeart/2005/8/layout/vProcess5"/>
    <dgm:cxn modelId="{035C56E3-D766-4091-B29D-8F8488565237}" type="presOf" srcId="{C39BE218-1499-4802-9985-7B8D39BFCA7D}" destId="{10E660EE-60E8-4947-BEF9-F367BA684FEA}" srcOrd="0" destOrd="0" presId="urn:microsoft.com/office/officeart/2005/8/layout/vProcess5"/>
    <dgm:cxn modelId="{EF94512D-32FA-43AD-88C4-140B1DE542F3}" srcId="{1ABC9AF5-5B44-47E1-83BE-02091B75019D}" destId="{B003CC68-B176-40D0-B72E-5D7CE7CE2C33}" srcOrd="4" destOrd="0" parTransId="{F32B60EC-9E5F-40F4-B3CB-0C02CB4DD683}" sibTransId="{A8EDE9A5-739D-4C6F-A798-75FD4E96FF9A}"/>
    <dgm:cxn modelId="{0B435547-B027-40F1-A9D1-3BAA71D23FFF}" type="presOf" srcId="{B003CC68-B176-40D0-B72E-5D7CE7CE2C33}" destId="{9FB0D110-77AF-4ED2-875A-9DD84BDA6945}" srcOrd="0" destOrd="0" presId="urn:microsoft.com/office/officeart/2005/8/layout/vProcess5"/>
    <dgm:cxn modelId="{AC533C54-8606-4039-B6DB-A1B2E644A157}" srcId="{1ABC9AF5-5B44-47E1-83BE-02091B75019D}" destId="{C39BE218-1499-4802-9985-7B8D39BFCA7D}" srcOrd="0" destOrd="0" parTransId="{FCBB5396-8934-421E-9971-C2BA03BFD4E0}" sibTransId="{A5E65D95-E997-443B-8684-D5BF6046334E}"/>
    <dgm:cxn modelId="{DEA6FF18-6CB8-4AFD-8241-5187A9E52969}" type="presOf" srcId="{EDD900A9-7D66-4D59-80DE-56A01144D820}" destId="{41D8B140-A5C4-429F-81E9-2D86ECF10247}" srcOrd="1" destOrd="0" presId="urn:microsoft.com/office/officeart/2005/8/layout/vProcess5"/>
    <dgm:cxn modelId="{2845C284-CF38-40BE-B755-DAEEB73BFDB3}" type="presOf" srcId="{FA36FBF1-D37C-47D1-AA0A-8DD1130ECF43}" destId="{9A736F9B-C548-4914-B78B-698D44216E86}" srcOrd="0" destOrd="0" presId="urn:microsoft.com/office/officeart/2005/8/layout/vProcess5"/>
    <dgm:cxn modelId="{7D1A7212-089F-4FCD-B0B8-E47C0AD1D144}" type="presOf" srcId="{238B37B7-06D9-4675-9E29-234A6CB69763}" destId="{5F0E1E48-DC8B-4329-AE53-08162C6B37A2}" srcOrd="0" destOrd="0" presId="urn:microsoft.com/office/officeart/2005/8/layout/vProcess5"/>
    <dgm:cxn modelId="{81A6ACAF-786A-4B9B-A5E9-EC097DA12F8D}" type="presOf" srcId="{A5E65D95-E997-443B-8684-D5BF6046334E}" destId="{CE5243C0-FC50-46D2-AAB2-0E7FD9DF98C7}" srcOrd="0" destOrd="0" presId="urn:microsoft.com/office/officeart/2005/8/layout/vProcess5"/>
    <dgm:cxn modelId="{77D77D59-533D-4738-B047-7AA6500A8EA1}" srcId="{1ABC9AF5-5B44-47E1-83BE-02091B75019D}" destId="{E09023F6-0160-4252-88EB-A13BF240141E}" srcOrd="1" destOrd="0" parTransId="{035156DE-1F87-4D14-A865-3230EC06B969}" sibTransId="{FA36FBF1-D37C-47D1-AA0A-8DD1130ECF43}"/>
    <dgm:cxn modelId="{3E7FEE16-4FBF-48C0-AB52-24ED0D089C2A}" srcId="{1ABC9AF5-5B44-47E1-83BE-02091B75019D}" destId="{EDD900A9-7D66-4D59-80DE-56A01144D820}" srcOrd="3" destOrd="0" parTransId="{18CCA2AC-78AC-4A7D-8D19-4360CBC4E59E}" sibTransId="{238B37B7-06D9-4675-9E29-234A6CB69763}"/>
    <dgm:cxn modelId="{6A75BCF5-B4ED-4C20-BFDA-44BDF2B4E0EA}" type="presOf" srcId="{E09023F6-0160-4252-88EB-A13BF240141E}" destId="{FB1CA108-DD44-43D6-82B4-A95CA062F4A8}" srcOrd="1" destOrd="0" presId="urn:microsoft.com/office/officeart/2005/8/layout/vProcess5"/>
    <dgm:cxn modelId="{BAD39315-D8C7-4B1E-A83C-6CC75D7A687F}" type="presOf" srcId="{CC5A4E1A-99A1-4ACE-80ED-34F25051F1A1}" destId="{0EE34370-5884-4035-8EB2-A319FDABBAAD}" srcOrd="0" destOrd="0" presId="urn:microsoft.com/office/officeart/2005/8/layout/vProcess5"/>
    <dgm:cxn modelId="{43554492-9C3C-4273-9682-1BF5A577F7DB}" type="presOf" srcId="{E09023F6-0160-4252-88EB-A13BF240141E}" destId="{C190715A-FDA7-4F7F-B4AE-618F452175F9}" srcOrd="0" destOrd="0" presId="urn:microsoft.com/office/officeart/2005/8/layout/vProcess5"/>
    <dgm:cxn modelId="{271BC8EF-8C87-422E-808B-8B3F0A1FEBAA}" type="presOf" srcId="{C39BE218-1499-4802-9985-7B8D39BFCA7D}" destId="{1E0C87EE-1806-4B30-8004-B11D7A959ED0}" srcOrd="1" destOrd="0" presId="urn:microsoft.com/office/officeart/2005/8/layout/vProcess5"/>
    <dgm:cxn modelId="{9067E7CD-DB46-44F0-936C-2B1F21ADD206}" type="presOf" srcId="{EDD900A9-7D66-4D59-80DE-56A01144D820}" destId="{F9BFFDF6-BFE1-4201-BAD0-FB9DD5B6FE4F}" srcOrd="0" destOrd="0" presId="urn:microsoft.com/office/officeart/2005/8/layout/vProcess5"/>
    <dgm:cxn modelId="{5F7A8309-27DC-42EB-9E35-0162F15D9D0C}" type="presOf" srcId="{FE13C9E0-D145-47A0-810B-6841C8B25709}" destId="{D44253C0-F8F3-4609-9014-03FD6C8C4B80}" srcOrd="0" destOrd="0" presId="urn:microsoft.com/office/officeart/2005/8/layout/vProcess5"/>
    <dgm:cxn modelId="{7D711EA9-489F-4CB5-A616-3B30F75651EE}" srcId="{1ABC9AF5-5B44-47E1-83BE-02091B75019D}" destId="{CC5A4E1A-99A1-4ACE-80ED-34F25051F1A1}" srcOrd="2" destOrd="0" parTransId="{CE02BA49-4748-402E-BF05-878665C0D21A}" sibTransId="{FE13C9E0-D145-47A0-810B-6841C8B25709}"/>
    <dgm:cxn modelId="{74FFB1FF-1BFF-4D91-8A57-A291DE86E0FC}" type="presParOf" srcId="{28307F8D-D501-4F2E-ACC1-53EFF6B0815F}" destId="{3E798B93-545A-49CF-8083-4F77EA127A01}" srcOrd="0" destOrd="0" presId="urn:microsoft.com/office/officeart/2005/8/layout/vProcess5"/>
    <dgm:cxn modelId="{D0CEB12C-6599-4424-B127-30A9C8457DC7}" type="presParOf" srcId="{28307F8D-D501-4F2E-ACC1-53EFF6B0815F}" destId="{10E660EE-60E8-4947-BEF9-F367BA684FEA}" srcOrd="1" destOrd="0" presId="urn:microsoft.com/office/officeart/2005/8/layout/vProcess5"/>
    <dgm:cxn modelId="{7794AA95-5C43-4EAA-8DA4-5B365C154056}" type="presParOf" srcId="{28307F8D-D501-4F2E-ACC1-53EFF6B0815F}" destId="{C190715A-FDA7-4F7F-B4AE-618F452175F9}" srcOrd="2" destOrd="0" presId="urn:microsoft.com/office/officeart/2005/8/layout/vProcess5"/>
    <dgm:cxn modelId="{3A147B88-68FE-4297-84E0-C1FE66640B3A}" type="presParOf" srcId="{28307F8D-D501-4F2E-ACC1-53EFF6B0815F}" destId="{0EE34370-5884-4035-8EB2-A319FDABBAAD}" srcOrd="3" destOrd="0" presId="urn:microsoft.com/office/officeart/2005/8/layout/vProcess5"/>
    <dgm:cxn modelId="{EB1AECF7-97C3-4D87-9D53-B3D4782AC26E}" type="presParOf" srcId="{28307F8D-D501-4F2E-ACC1-53EFF6B0815F}" destId="{F9BFFDF6-BFE1-4201-BAD0-FB9DD5B6FE4F}" srcOrd="4" destOrd="0" presId="urn:microsoft.com/office/officeart/2005/8/layout/vProcess5"/>
    <dgm:cxn modelId="{E2AB09CF-E82B-40F2-A0E0-7C358B2D15BD}" type="presParOf" srcId="{28307F8D-D501-4F2E-ACC1-53EFF6B0815F}" destId="{9FB0D110-77AF-4ED2-875A-9DD84BDA6945}" srcOrd="5" destOrd="0" presId="urn:microsoft.com/office/officeart/2005/8/layout/vProcess5"/>
    <dgm:cxn modelId="{14CBD84A-F745-4A0B-BB69-9A57B5C8D1E4}" type="presParOf" srcId="{28307F8D-D501-4F2E-ACC1-53EFF6B0815F}" destId="{CE5243C0-FC50-46D2-AAB2-0E7FD9DF98C7}" srcOrd="6" destOrd="0" presId="urn:microsoft.com/office/officeart/2005/8/layout/vProcess5"/>
    <dgm:cxn modelId="{4153542B-9755-4BF5-A172-06762D443C36}" type="presParOf" srcId="{28307F8D-D501-4F2E-ACC1-53EFF6B0815F}" destId="{9A736F9B-C548-4914-B78B-698D44216E86}" srcOrd="7" destOrd="0" presId="urn:microsoft.com/office/officeart/2005/8/layout/vProcess5"/>
    <dgm:cxn modelId="{BC13FD95-B5B8-4E18-9285-FB9DF8143869}" type="presParOf" srcId="{28307F8D-D501-4F2E-ACC1-53EFF6B0815F}" destId="{D44253C0-F8F3-4609-9014-03FD6C8C4B80}" srcOrd="8" destOrd="0" presId="urn:microsoft.com/office/officeart/2005/8/layout/vProcess5"/>
    <dgm:cxn modelId="{FBAEA1DD-29FE-422A-91E7-20B2472B594C}" type="presParOf" srcId="{28307F8D-D501-4F2E-ACC1-53EFF6B0815F}" destId="{5F0E1E48-DC8B-4329-AE53-08162C6B37A2}" srcOrd="9" destOrd="0" presId="urn:microsoft.com/office/officeart/2005/8/layout/vProcess5"/>
    <dgm:cxn modelId="{11D8318A-147D-4318-A9B3-46AD16C3E19D}" type="presParOf" srcId="{28307F8D-D501-4F2E-ACC1-53EFF6B0815F}" destId="{1E0C87EE-1806-4B30-8004-B11D7A959ED0}" srcOrd="10" destOrd="0" presId="urn:microsoft.com/office/officeart/2005/8/layout/vProcess5"/>
    <dgm:cxn modelId="{AEC0BF46-B874-48AE-8EB7-70E812A0192E}" type="presParOf" srcId="{28307F8D-D501-4F2E-ACC1-53EFF6B0815F}" destId="{FB1CA108-DD44-43D6-82B4-A95CA062F4A8}" srcOrd="11" destOrd="0" presId="urn:microsoft.com/office/officeart/2005/8/layout/vProcess5"/>
    <dgm:cxn modelId="{C825554F-A644-4F15-A000-89ECEC896237}" type="presParOf" srcId="{28307F8D-D501-4F2E-ACC1-53EFF6B0815F}" destId="{4382B54E-8815-49EA-BFFF-87555341EAFF}" srcOrd="12" destOrd="0" presId="urn:microsoft.com/office/officeart/2005/8/layout/vProcess5"/>
    <dgm:cxn modelId="{526B83CE-C0AF-4ADB-8B99-156C5FD586AA}" type="presParOf" srcId="{28307F8D-D501-4F2E-ACC1-53EFF6B0815F}" destId="{41D8B140-A5C4-429F-81E9-2D86ECF10247}" srcOrd="13" destOrd="0" presId="urn:microsoft.com/office/officeart/2005/8/layout/vProcess5"/>
    <dgm:cxn modelId="{B854CDAC-F1E0-4CDC-B1C3-585513C34D52}" type="presParOf" srcId="{28307F8D-D501-4F2E-ACC1-53EFF6B0815F}" destId="{526C708F-22FE-4316-8A93-050B70935F35}" srcOrd="14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DEB6EA-208C-41AB-9186-FF7C368323A9}">
      <dsp:nvSpPr>
        <dsp:cNvPr id="0" name=""/>
        <dsp:cNvSpPr/>
      </dsp:nvSpPr>
      <dsp:spPr>
        <a:xfrm>
          <a:off x="3815371" y="20010"/>
          <a:ext cx="1006852" cy="692389"/>
        </a:xfrm>
        <a:prstGeom prst="trapezoid">
          <a:avLst>
            <a:gd name="adj" fmla="val 783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3815371" y="20010"/>
        <a:ext cx="1006852" cy="692389"/>
      </dsp:txXfrm>
    </dsp:sp>
    <dsp:sp modelId="{9B752A7C-EBEF-4D3D-8A8D-A78E9A19F6A0}">
      <dsp:nvSpPr>
        <dsp:cNvPr id="0" name=""/>
        <dsp:cNvSpPr/>
      </dsp:nvSpPr>
      <dsp:spPr>
        <a:xfrm>
          <a:off x="3230113" y="749345"/>
          <a:ext cx="2170337" cy="692389"/>
        </a:xfrm>
        <a:prstGeom prst="trapezoid">
          <a:avLst>
            <a:gd name="adj" fmla="val 78364"/>
          </a:avLst>
        </a:prstGeom>
        <a:solidFill>
          <a:schemeClr val="accent5">
            <a:hueOff val="2148713"/>
            <a:satOff val="1244"/>
            <a:lumOff val="-33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609922" y="749345"/>
        <a:ext cx="1410719" cy="692389"/>
      </dsp:txXfrm>
    </dsp:sp>
    <dsp:sp modelId="{7FFD6632-D248-4529-AE9E-9D5BC95CE3E9}">
      <dsp:nvSpPr>
        <dsp:cNvPr id="0" name=""/>
        <dsp:cNvSpPr/>
      </dsp:nvSpPr>
      <dsp:spPr>
        <a:xfrm>
          <a:off x="2712921" y="1384778"/>
          <a:ext cx="3255506" cy="692389"/>
        </a:xfrm>
        <a:prstGeom prst="trapezoid">
          <a:avLst>
            <a:gd name="adj" fmla="val 78364"/>
          </a:avLst>
        </a:prstGeom>
        <a:solidFill>
          <a:schemeClr val="accent5">
            <a:hueOff val="4297425"/>
            <a:satOff val="2489"/>
            <a:lumOff val="-666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3282635" y="1384778"/>
        <a:ext cx="2116079" cy="692389"/>
      </dsp:txXfrm>
    </dsp:sp>
    <dsp:sp modelId="{36987C03-1134-44F8-8309-9DAC24C4ACAC}">
      <dsp:nvSpPr>
        <dsp:cNvPr id="0" name=""/>
        <dsp:cNvSpPr/>
      </dsp:nvSpPr>
      <dsp:spPr>
        <a:xfrm>
          <a:off x="2170337" y="2077168"/>
          <a:ext cx="4340675" cy="692389"/>
        </a:xfrm>
        <a:prstGeom prst="trapezoid">
          <a:avLst>
            <a:gd name="adj" fmla="val 78364"/>
          </a:avLst>
        </a:prstGeom>
        <a:solidFill>
          <a:schemeClr val="accent5">
            <a:hueOff val="6446138"/>
            <a:satOff val="3733"/>
            <a:lumOff val="-1000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2929955" y="2077168"/>
        <a:ext cx="2821438" cy="692389"/>
      </dsp:txXfrm>
    </dsp:sp>
    <dsp:sp modelId="{5857B52D-A854-4425-8845-F5817C9D444F}">
      <dsp:nvSpPr>
        <dsp:cNvPr id="0" name=""/>
        <dsp:cNvSpPr/>
      </dsp:nvSpPr>
      <dsp:spPr>
        <a:xfrm>
          <a:off x="1627753" y="2769557"/>
          <a:ext cx="5425843" cy="692389"/>
        </a:xfrm>
        <a:prstGeom prst="trapezoid">
          <a:avLst>
            <a:gd name="adj" fmla="val 78364"/>
          </a:avLst>
        </a:prstGeom>
        <a:solidFill>
          <a:schemeClr val="accent5">
            <a:hueOff val="8594851"/>
            <a:satOff val="4977"/>
            <a:lumOff val="-133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2577275" y="2769557"/>
        <a:ext cx="3526798" cy="692389"/>
      </dsp:txXfrm>
    </dsp:sp>
    <dsp:sp modelId="{042132EC-01C3-4643-90D0-4AD8A9E3E5FC}">
      <dsp:nvSpPr>
        <dsp:cNvPr id="0" name=""/>
        <dsp:cNvSpPr/>
      </dsp:nvSpPr>
      <dsp:spPr>
        <a:xfrm>
          <a:off x="1085168" y="3461947"/>
          <a:ext cx="6511012" cy="692389"/>
        </a:xfrm>
        <a:prstGeom prst="trapezoid">
          <a:avLst>
            <a:gd name="adj" fmla="val 78364"/>
          </a:avLst>
        </a:prstGeom>
        <a:solidFill>
          <a:schemeClr val="accent5">
            <a:hueOff val="10743563"/>
            <a:satOff val="6221"/>
            <a:lumOff val="-1666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2224595" y="3461947"/>
        <a:ext cx="4232158" cy="692389"/>
      </dsp:txXfrm>
    </dsp:sp>
    <dsp:sp modelId="{A04632E3-08D0-4BC1-9AB8-FF632766A0D7}">
      <dsp:nvSpPr>
        <dsp:cNvPr id="0" name=""/>
        <dsp:cNvSpPr/>
      </dsp:nvSpPr>
      <dsp:spPr>
        <a:xfrm>
          <a:off x="522454" y="4160187"/>
          <a:ext cx="7596181" cy="692389"/>
        </a:xfrm>
        <a:prstGeom prst="trapezoid">
          <a:avLst>
            <a:gd name="adj" fmla="val 78364"/>
          </a:avLst>
        </a:prstGeom>
        <a:solidFill>
          <a:schemeClr val="accent5">
            <a:hueOff val="12892276"/>
            <a:satOff val="7466"/>
            <a:lumOff val="-2000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1851786" y="4160187"/>
        <a:ext cx="4937517" cy="692389"/>
      </dsp:txXfrm>
    </dsp:sp>
    <dsp:sp modelId="{8EEE84A3-48C8-4A74-B530-B4CD1304C128}">
      <dsp:nvSpPr>
        <dsp:cNvPr id="0" name=""/>
        <dsp:cNvSpPr/>
      </dsp:nvSpPr>
      <dsp:spPr>
        <a:xfrm>
          <a:off x="0" y="4846726"/>
          <a:ext cx="8681350" cy="692389"/>
        </a:xfrm>
        <a:prstGeom prst="trapezoid">
          <a:avLst>
            <a:gd name="adj" fmla="val 78364"/>
          </a:avLst>
        </a:prstGeom>
        <a:solidFill>
          <a:schemeClr val="accent5">
            <a:hueOff val="15040988"/>
            <a:satOff val="8710"/>
            <a:lumOff val="-233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/>
        </a:p>
      </dsp:txBody>
      <dsp:txXfrm>
        <a:off x="1519236" y="4846726"/>
        <a:ext cx="5642877" cy="6923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E660EE-60E8-4947-BEF9-F367BA684FEA}">
      <dsp:nvSpPr>
        <dsp:cNvPr id="0" name=""/>
        <dsp:cNvSpPr/>
      </dsp:nvSpPr>
      <dsp:spPr>
        <a:xfrm>
          <a:off x="0" y="0"/>
          <a:ext cx="4895646" cy="655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Обоснование актуальности выбранной темы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0" y="0"/>
        <a:ext cx="4149672" cy="655800"/>
      </dsp:txXfrm>
    </dsp:sp>
    <dsp:sp modelId="{C190715A-FDA7-4F7F-B4AE-618F452175F9}">
      <dsp:nvSpPr>
        <dsp:cNvPr id="0" name=""/>
        <dsp:cNvSpPr/>
      </dsp:nvSpPr>
      <dsp:spPr>
        <a:xfrm>
          <a:off x="365583" y="746884"/>
          <a:ext cx="4895646" cy="655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3760247"/>
                <a:satOff val="2177"/>
                <a:lumOff val="-5833"/>
                <a:alphaOff val="0"/>
                <a:shade val="51000"/>
                <a:satMod val="130000"/>
              </a:schemeClr>
            </a:gs>
            <a:gs pos="80000">
              <a:schemeClr val="accent5">
                <a:hueOff val="3760247"/>
                <a:satOff val="2177"/>
                <a:lumOff val="-5833"/>
                <a:alphaOff val="0"/>
                <a:shade val="93000"/>
                <a:satMod val="130000"/>
              </a:schemeClr>
            </a:gs>
            <a:gs pos="100000">
              <a:schemeClr val="accent5">
                <a:hueOff val="3760247"/>
                <a:satOff val="2177"/>
                <a:lumOff val="-58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Постановка цели и конкретных задач исследования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365583" y="746884"/>
        <a:ext cx="4103791" cy="655800"/>
      </dsp:txXfrm>
    </dsp:sp>
    <dsp:sp modelId="{0EE34370-5884-4035-8EB2-A319FDABBAAD}">
      <dsp:nvSpPr>
        <dsp:cNvPr id="0" name=""/>
        <dsp:cNvSpPr/>
      </dsp:nvSpPr>
      <dsp:spPr>
        <a:xfrm>
          <a:off x="731167" y="1493768"/>
          <a:ext cx="4895646" cy="655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520494"/>
                <a:satOff val="4355"/>
                <a:lumOff val="-11667"/>
                <a:alphaOff val="0"/>
                <a:shade val="51000"/>
                <a:satMod val="130000"/>
              </a:schemeClr>
            </a:gs>
            <a:gs pos="80000">
              <a:schemeClr val="accent5">
                <a:hueOff val="7520494"/>
                <a:satOff val="4355"/>
                <a:lumOff val="-11667"/>
                <a:alphaOff val="0"/>
                <a:shade val="93000"/>
                <a:satMod val="130000"/>
              </a:schemeClr>
            </a:gs>
            <a:gs pos="100000">
              <a:schemeClr val="accent5">
                <a:hueOff val="7520494"/>
                <a:satOff val="4355"/>
                <a:lumOff val="-116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Определение объекта и предмета исследования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731167" y="1493768"/>
        <a:ext cx="4103791" cy="655800"/>
      </dsp:txXfrm>
    </dsp:sp>
    <dsp:sp modelId="{F9BFFDF6-BFE1-4201-BAD0-FB9DD5B6FE4F}">
      <dsp:nvSpPr>
        <dsp:cNvPr id="0" name=""/>
        <dsp:cNvSpPr/>
      </dsp:nvSpPr>
      <dsp:spPr>
        <a:xfrm>
          <a:off x="1096751" y="2240652"/>
          <a:ext cx="4895646" cy="655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280742"/>
                <a:satOff val="6532"/>
                <a:lumOff val="-17500"/>
                <a:alphaOff val="0"/>
                <a:shade val="51000"/>
                <a:satMod val="130000"/>
              </a:schemeClr>
            </a:gs>
            <a:gs pos="80000">
              <a:schemeClr val="accent5">
                <a:hueOff val="11280742"/>
                <a:satOff val="6532"/>
                <a:lumOff val="-17500"/>
                <a:alphaOff val="0"/>
                <a:shade val="93000"/>
                <a:satMod val="130000"/>
              </a:schemeClr>
            </a:gs>
            <a:gs pos="100000">
              <a:schemeClr val="accent5">
                <a:hueOff val="11280742"/>
                <a:satOff val="6532"/>
                <a:lumOff val="-175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Выбор методов проведения исследования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1096751" y="2240652"/>
        <a:ext cx="4103791" cy="655800"/>
      </dsp:txXfrm>
    </dsp:sp>
    <dsp:sp modelId="{9FB0D110-77AF-4ED2-875A-9DD84BDA6945}">
      <dsp:nvSpPr>
        <dsp:cNvPr id="0" name=""/>
        <dsp:cNvSpPr/>
      </dsp:nvSpPr>
      <dsp:spPr>
        <a:xfrm>
          <a:off x="1412253" y="2987537"/>
          <a:ext cx="4895646" cy="655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040988"/>
                <a:satOff val="8710"/>
                <a:lumOff val="-23333"/>
                <a:alphaOff val="0"/>
                <a:shade val="51000"/>
                <a:satMod val="130000"/>
              </a:schemeClr>
            </a:gs>
            <a:gs pos="80000">
              <a:schemeClr val="accent5">
                <a:hueOff val="15040988"/>
                <a:satOff val="8710"/>
                <a:lumOff val="-23333"/>
                <a:alphaOff val="0"/>
                <a:shade val="93000"/>
                <a:satMod val="130000"/>
              </a:schemeClr>
            </a:gs>
            <a:gs pos="100000">
              <a:schemeClr val="accent5">
                <a:hueOff val="15040988"/>
                <a:satOff val="8710"/>
                <a:lumOff val="-233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Описание процесса исследования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1412253" y="2987537"/>
        <a:ext cx="4103791" cy="655800"/>
      </dsp:txXfrm>
    </dsp:sp>
    <dsp:sp modelId="{CE5243C0-FC50-46D2-AAB2-0E7FD9DF98C7}">
      <dsp:nvSpPr>
        <dsp:cNvPr id="0" name=""/>
        <dsp:cNvSpPr/>
      </dsp:nvSpPr>
      <dsp:spPr>
        <a:xfrm>
          <a:off x="4469375" y="479098"/>
          <a:ext cx="426270" cy="42627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solidFill>
              <a:schemeClr val="bg1"/>
            </a:solidFill>
          </a:endParaRPr>
        </a:p>
      </dsp:txBody>
      <dsp:txXfrm>
        <a:off x="4469375" y="479098"/>
        <a:ext cx="426270" cy="426270"/>
      </dsp:txXfrm>
    </dsp:sp>
    <dsp:sp modelId="{9A736F9B-C548-4914-B78B-698D44216E86}">
      <dsp:nvSpPr>
        <dsp:cNvPr id="0" name=""/>
        <dsp:cNvSpPr/>
      </dsp:nvSpPr>
      <dsp:spPr>
        <a:xfrm>
          <a:off x="4834959" y="1225983"/>
          <a:ext cx="426270" cy="42627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solidFill>
              <a:schemeClr val="bg1"/>
            </a:solidFill>
          </a:endParaRPr>
        </a:p>
      </dsp:txBody>
      <dsp:txXfrm>
        <a:off x="4834959" y="1225983"/>
        <a:ext cx="426270" cy="426270"/>
      </dsp:txXfrm>
    </dsp:sp>
    <dsp:sp modelId="{D44253C0-F8F3-4609-9014-03FD6C8C4B80}">
      <dsp:nvSpPr>
        <dsp:cNvPr id="0" name=""/>
        <dsp:cNvSpPr/>
      </dsp:nvSpPr>
      <dsp:spPr>
        <a:xfrm>
          <a:off x="5200543" y="1961937"/>
          <a:ext cx="426270" cy="42627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solidFill>
              <a:schemeClr val="bg1"/>
            </a:solidFill>
          </a:endParaRPr>
        </a:p>
      </dsp:txBody>
      <dsp:txXfrm>
        <a:off x="5200543" y="1961937"/>
        <a:ext cx="426270" cy="426270"/>
      </dsp:txXfrm>
    </dsp:sp>
    <dsp:sp modelId="{5F0E1E48-DC8B-4329-AE53-08162C6B37A2}">
      <dsp:nvSpPr>
        <dsp:cNvPr id="0" name=""/>
        <dsp:cNvSpPr/>
      </dsp:nvSpPr>
      <dsp:spPr>
        <a:xfrm>
          <a:off x="5566127" y="2716108"/>
          <a:ext cx="426270" cy="42627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solidFill>
              <a:schemeClr val="bg1"/>
            </a:solidFill>
          </a:endParaRPr>
        </a:p>
      </dsp:txBody>
      <dsp:txXfrm>
        <a:off x="5566127" y="2716108"/>
        <a:ext cx="426270" cy="426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2053A-E9C6-47A6-9E51-05387443F181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AAD94-7B9B-40B9-BCBD-09B1C205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FD466-4DA8-4FC1-9114-5C078B9FA42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FD466-4DA8-4FC1-9114-5C078B9FA42D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032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41" name="Rectangle 269"/>
          <p:cNvSpPr>
            <a:spLocks noChangeArrowheads="1"/>
          </p:cNvSpPr>
          <p:nvPr/>
        </p:nvSpPr>
        <p:spPr bwMode="hidden">
          <a:xfrm>
            <a:off x="1828800" y="5835650"/>
            <a:ext cx="5867400" cy="782638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0"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3340" name="Picture 268" descr="Picture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1163"/>
            <a:ext cx="9167813" cy="3684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04800" y="1295400"/>
            <a:ext cx="6324600" cy="1371600"/>
          </a:xfrm>
        </p:spPr>
        <p:txBody>
          <a:bodyPr/>
          <a:lstStyle>
            <a:lvl1pPr>
              <a:defRPr sz="5000" i="1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4800" y="2743200"/>
            <a:ext cx="6400800" cy="3810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277" name="Text Box 205"/>
          <p:cNvSpPr txBox="1">
            <a:spLocks noChangeArrowheads="1"/>
          </p:cNvSpPr>
          <p:nvPr/>
        </p:nvSpPr>
        <p:spPr bwMode="gray">
          <a:xfrm>
            <a:off x="4265613" y="6156325"/>
            <a:ext cx="1303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200" b="0" dirty="0">
                <a:latin typeface="Arial Black" pitchFamily="34" charset="0"/>
              </a:rPr>
              <a:t>L/O/G/O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362200" y="6477000"/>
            <a:ext cx="14478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391400" y="6477000"/>
            <a:ext cx="1600200" cy="24447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5638800" y="6477000"/>
            <a:ext cx="1524000" cy="24447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401" name="Picture 32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3581400"/>
            <a:ext cx="12954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03" name="Rectangle 331"/>
          <p:cNvSpPr>
            <a:spLocks noChangeArrowheads="1"/>
          </p:cNvSpPr>
          <p:nvPr/>
        </p:nvSpPr>
        <p:spPr bwMode="hidden">
          <a:xfrm>
            <a:off x="76200" y="2667000"/>
            <a:ext cx="7315200" cy="762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3405" name="Picture 333" descr="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1093788"/>
            <a:ext cx="1009650" cy="2006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66512E-7 C 0.13386 0.06591 0.26407 0.2352 0.26754 0.23219 C 0.27101 0.22919 0.35157 -0.05365 0.40677 -0.0555 C 0.46198 -0.05735 0.51059 0.06383 0.5165 0.06591 C 0.52223 0.06776 0.57257 -0.22664 0.6382 -0.22456 C 0.70382 -0.22248 0.74723 -0.07354 0.75434 -0.06938 C 0.76198 -0.06522 0.81424 -0.3994 0.88629 -0.395 C 0.95834 -0.39061 0.99427 -0.21947 0.99896 -0.22155 C 1.12448 -0.38645 1.20261 -0.42923 1.25608 -0.48381 " pathEditMode="relative" rAng="0" ptsTypes="sssssssfs">
                                      <p:cBhvr>
                                        <p:cTn id="13" dur="5000" fill="hold"/>
                                        <p:tgtEl>
                                          <p:spTgt spid="3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795" y="-1244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1" grpId="0" animBg="1"/>
      <p:bldP spid="3074" grpId="0"/>
      <p:bldP spid="307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0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231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338"/>
            <a:ext cx="2057400" cy="61642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338"/>
            <a:ext cx="6019800" cy="61642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5215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558C85C-269D-4F19-B298-25A2E3FA9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5162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6612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6878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84383-A6A7-42CA-9DC9-09E699886141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49F3A-0282-43DF-B7DB-C9126E3575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7737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5288-75B4-4615-81F2-51045BB5D244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8776-2A65-4ED6-84B2-E750A5008D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1467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B1CC6-1FB3-425D-A0E8-5A9B75FA6C7E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F6E6E-3E32-45BE-A397-BBCBB1244A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598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EAE1D-9319-418D-A72C-6A90350DA17E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2611D-9B2F-4ECE-8E24-70620C0346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063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8897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FED87-E5C1-4700-A0EE-D321D7D30701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7435-C729-4773-BB76-E2A07B350B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0381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A0F2F-E872-4BCE-A0D4-375CB82C0827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3B683-C2CB-4F06-888D-A506F346FF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0447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7B815-169D-49F5-8C04-1B46D159B146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6694F-0E2F-4A25-9A9E-1B2159F7D5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4051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5815-536B-4FD3-835F-2BB3A0E9C8E7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3B264-B3DC-4679-B86B-20D7CE2131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78173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CD634-9152-4F27-93ED-A8FF93B39C00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A2F65-4F83-45A4-912A-EB94A76AA9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11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BCDEC-7F63-41A0-83E1-15EB64C9A83C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C9679-205D-45A1-AB1F-45C4809629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1228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F8612-11F4-4A57-9BC9-4B8477EAFB2C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BCC3-E4E3-4FD3-B31E-2BCFEBD36A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123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13059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0434-ADA4-44C1-94AE-5B410F772CD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57C6-BBDC-42E3-B73B-5732A76835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298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2618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629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089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516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380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10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4770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black">
          <a:xfrm>
            <a:off x="-25400" y="1062038"/>
            <a:ext cx="7313613" cy="730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60338"/>
            <a:ext cx="7848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0">
              <a:srgbClr val="474BE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FB07E58-307B-498F-AAF1-88563B0E15F4}" type="datetimeFigureOut">
              <a:rPr lang="ru-RU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54B234E-66BB-4ABC-91BF-CF3F6CE0DB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163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B07E58-307B-498F-AAF1-88563B0E15F4}" type="datetimeFigureOut">
              <a:rPr lang="ru-RU" smtClean="0"/>
              <a:pPr>
                <a:defRPr/>
              </a:pPr>
              <a:t>07.06.2017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4B234E-66BB-4ABC-91BF-CF3F6CE0DB6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hyperlink" Target="http://starworm13.chat.ru/lj/mati.jpeg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7164288" cy="1143000"/>
          </a:xfrm>
        </p:spPr>
        <p:txBody>
          <a:bodyPr/>
          <a:lstStyle/>
          <a:p>
            <a:pPr algn="ctr"/>
            <a:r>
              <a:rPr lang="ru-RU" i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Учебно-исследовательская работа школьников</a:t>
            </a:r>
            <a:endParaRPr lang="ru-RU" i="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259632" y="0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эмпирического и теоретического  исследования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gray">
          <a:xfrm>
            <a:off x="7596336" y="3861048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gray">
          <a:xfrm>
            <a:off x="6228184" y="3861048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gray">
          <a:xfrm>
            <a:off x="971600" y="1268760"/>
            <a:ext cx="7312025" cy="14604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Методы эмпирического</a:t>
            </a:r>
          </a:p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теоретического исследования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" name="Rectangle 23"/>
          <p:cNvSpPr>
            <a:spLocks noChangeArrowheads="1"/>
          </p:cNvSpPr>
          <p:nvPr/>
        </p:nvSpPr>
        <p:spPr bwMode="gray">
          <a:xfrm>
            <a:off x="179512" y="3861048"/>
            <a:ext cx="1584176" cy="1296144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Rectangle 24"/>
          <p:cNvSpPr>
            <a:spLocks noChangeArrowheads="1"/>
          </p:cNvSpPr>
          <p:nvPr/>
        </p:nvSpPr>
        <p:spPr bwMode="gray">
          <a:xfrm>
            <a:off x="1907704" y="3861048"/>
            <a:ext cx="1584176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3" name="Text Box 32"/>
          <p:cNvSpPr txBox="1">
            <a:spLocks noChangeArrowheads="1"/>
          </p:cNvSpPr>
          <p:nvPr/>
        </p:nvSpPr>
        <p:spPr bwMode="gray">
          <a:xfrm>
            <a:off x="0" y="4293096"/>
            <a:ext cx="1835696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Абстрагирование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gray">
          <a:xfrm>
            <a:off x="1907704" y="4365104"/>
            <a:ext cx="1653776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Моделирование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6" name="Rectangle 35"/>
          <p:cNvSpPr>
            <a:spLocks noChangeArrowheads="1"/>
          </p:cNvSpPr>
          <p:nvPr/>
        </p:nvSpPr>
        <p:spPr bwMode="gray">
          <a:xfrm>
            <a:off x="3635896" y="3861048"/>
            <a:ext cx="1135207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sz="16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7" name="Rectangle 36"/>
          <p:cNvSpPr>
            <a:spLocks noChangeArrowheads="1"/>
          </p:cNvSpPr>
          <p:nvPr/>
        </p:nvSpPr>
        <p:spPr bwMode="gray">
          <a:xfrm>
            <a:off x="4932040" y="3861048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8" name="Text Box 37"/>
          <p:cNvSpPr txBox="1">
            <a:spLocks noChangeArrowheads="1"/>
          </p:cNvSpPr>
          <p:nvPr/>
        </p:nvSpPr>
        <p:spPr bwMode="gray">
          <a:xfrm>
            <a:off x="3491880" y="4365104"/>
            <a:ext cx="1367559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Анализ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9" name="Text Box 38"/>
          <p:cNvSpPr txBox="1">
            <a:spLocks noChangeArrowheads="1"/>
          </p:cNvSpPr>
          <p:nvPr/>
        </p:nvSpPr>
        <p:spPr bwMode="gray">
          <a:xfrm>
            <a:off x="4788024" y="4365104"/>
            <a:ext cx="1367559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Синтез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0" name="Text Box 39"/>
          <p:cNvSpPr txBox="1">
            <a:spLocks noChangeArrowheads="1"/>
          </p:cNvSpPr>
          <p:nvPr/>
        </p:nvSpPr>
        <p:spPr bwMode="gray">
          <a:xfrm>
            <a:off x="6084168" y="4365104"/>
            <a:ext cx="1367559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Индукция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1" name="Text Box 40"/>
          <p:cNvSpPr txBox="1">
            <a:spLocks noChangeArrowheads="1"/>
          </p:cNvSpPr>
          <p:nvPr/>
        </p:nvSpPr>
        <p:spPr bwMode="gray">
          <a:xfrm>
            <a:off x="7524328" y="4365104"/>
            <a:ext cx="1367559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Дедукция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9" name="AutoShape 2"/>
          <p:cNvSpPr>
            <a:spLocks noChangeArrowheads="1"/>
          </p:cNvSpPr>
          <p:nvPr/>
        </p:nvSpPr>
        <p:spPr bwMode="gray">
          <a:xfrm flipV="1">
            <a:off x="6804248" y="2708920"/>
            <a:ext cx="1263118" cy="1084510"/>
          </a:xfrm>
          <a:prstGeom prst="upArrow">
            <a:avLst>
              <a:gd name="adj1" fmla="val 66602"/>
              <a:gd name="adj2" fmla="val 71945"/>
            </a:avLst>
          </a:pr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6146" name="AutoShape 2" descr="data:image/jpeg;base64,/9j/4AAQSkZJRgABAQAAAQABAAD/2wCEAAkGBxQTERUUExQVFhMVFRcaFxgYGRcXGhgXFxgWFhUVGRgYHyghGBwlHBQXIjEiJSorMC4uFx8zODMsNygtLisBCgoKDg0OGxAQGy8kHyQsLDAsKy8tLCwsLSw3LC40LCwsLDEsLDEsLywtLCwsLC0sLC0sLCwsLCs0LiwsLCwsLP/AABEIAMYA/wMBIgACEQEDEQH/xAAcAAEAAgMBAQEAAAAAAAAAAAAABAUCAwYHAQj/xABGEAACAQIDBAcDCgQCCgMAAAABAgADERIhMQQFQVEGImFxgZGhEzKxBxQjQlJywdHh8DNikrIk8TRDU2NzgqKzwtIVFmT/xAAaAQEAAgMBAAAAAAAAAAAAAAAAAQIDBAUG/8QALREBAAICAAQDBwQDAAAAAAAAAAECAxEEEiFBBTGxBiJRYZHB8BMzcYE0YqH/2gAMAwEAAhEDEQA/APcYiICIiAiIgIiICIiAiIgImFWsqi7EAdsp9r6U7PTyx3PZ+7wLuJzH/wBypn3UY+Nvwn0dLl/2Z8/0kbhPLLpolHQ6UUjqGX1lps23U6nuOD2cfIydo0kREQEREBERAREQEREBERAREQEREBERAREQEREBET47AC5yAgGYAXOQE5Pf/TJKZKUus41PASk6XdKXq1Pm+z3OdurmSfsi3H4Sf0b6DAAPtWba+zByH3mHvHsGXfCdfFzL19r2xyFDvzC3wjsJ0HiZb7D0E2g2LtTpjlcsfIZes9Fo0VRQqqFUaAAADuAmcJ5nJ7P0KCjOsT3Jb8TNj9EBwq+a/rOoiRywc0uMr9F6y+6VfuNj65esqq9F6Rsysp7Rby5zuN+bwNCljABNwLHtv+U4jeXS92BDGmF4rhBH/VebODgcmaN0VnNFfNY7u6SVEyfrr26+c6zYN4JWW6HvHETg90iltoc7P1atMKXp5lTivYox0vhOR85rp13ovcXV1OY0PcRMGXHfDeaZI1MLxFbxur0qJV7j3wtdeAcaj8RLSQoREQEREBERAREQEREBERAREQEREBERATkOnO+WRfY0742yy1z5W48u3unVbVWwIzHgP8pyXRTY/b1n2p8wGIp35/a8AfMnlImVojul9Duiy7MvtKgBrsMzrgB+ovbzP4Tp4iSqRE+XgfYnwtMWe0Ch6cPbZh/xB/a08U31W+lbw+Anrnyh7cnzUEMptVW9jf6jzxTba2OoxGht8BPVez+pr9fWGpmmJ8npvyLL/pTf8Ef90zuN/blXaFystUDqt/4tzHw9DxPyQELRrk/WqKLak2Un8Z3uN1tgTq20Nhblpw7AJx/GJ3xl/wCvSGfD0pDzBNtqbLXzBV0azL+/TnfkZ6luneC16QdTrr3znOm24zWo+3UD21NbsBfrJqRnnca+YlZ0H2lqJsx6jnyvx8/xnOivTozWnb0KIiQqREQEREBERAREQEREBET4WED7EwNUTE1oG2JHNWYl/wBmBUdN9rwbKwGrZC3bl/5S03RsYo0KdMfVUA9rasfEkmUfSIY6uypwNdT/AEhqn/hOix+Mjuns24p8vNRY93r6CMHj3/l+klD77Ud/cCfUTH2h5eZH4XmRnwr+/wBIGBxX94DsAB/U+k5Pfe14ar4iSAfynYLynAdKD9NV+8Pwmj4h+053iX7Ko30i7SuFsQXPTI5zzLdLFqSE6kT0m9lPcfhPN9zD6Gn90TsexmW83yxM9NR6uf4fa01tufh93tXyPp/hKp51yPKnT/Od5aeffJtt60thcAXqGo7gG6ggBFJxWtlYXtci45zsNg3qKgW/UZlxYSCcgbEq+jgZaaAi9ry/iVt8Vefm9Bjx25InSXtFMkZE91z+BF/Ezlto2QU2YcOAy48Mp11jzHl+spekzrST2zarlbtNyJqVtpOtrLde0Y6SknrWsedxkf32yZOT6H7eHpmowFyx62WWZGZJ5D1nVYgRcacDKjKJgr375nAREQEREBERASM9c4iOVvWSZE2oWdTzup+I/GBor7ZY4bOxtfIZd19AZrFeofqBfvNf0WbNoTQ3I7v33zEUOeff+S6wND1CdahsbABRa3cdTJAduA8W+M+uyr7zADwE1fO0uAAWY6W/MwNgLdh7BcT7hcjIBe2+c3UgxviAXPKxvcc+ybcMCj3hQvtGzEkkCo3/AGawt26y+wyBt9PrU2+y48L5H0lgIHy0T7PhgJ8vF+Mr96bWFGEXLNwF8gD1iSNMgfKVtblrM/AjrLVV3oWxLRpszAkXYPTQHCCCWK9vC84rfxYVHFQ3qZYuOdgeQnZUnphcrAHO3G/Enme2cD0uQptNJg5IrYwQeGBQRn3fCeeyeK04neKKzE/m2v4lgn9CZjsjVmsj/db4Geebp/g0/uL8J3e2P9FU+439pnCbt/hJ9xfgJ6z2QjVss/KPu5Ph8arb+vu9x+TzYlqbsphr5vVYEe8rB2UMvbl3EEg3BINk1T2bJS2lFNNj9HUA6ofMDtQkHTPUi5yvp+TZbbtodvtD51ah/GdJVAtnofj2dsjjJ3xF5/2n1egxX1WIlEp7JUpAim2JRcqj8L6KH1ABvrfW2VhKnpfVWtsNS1wylLqfeUh1uGHcddDe4vL1atiFYkX07fHh3esqOmGyJ83apmGXCLg2xAsBhcfWFzcX0PjNZk3Ez731UfRauKVE3BN2yIUNh1ubH8L6S+QMbO1Q1FIuMOS2OnWJCicxsiE0lyBF7nrFWAuRiU8wQDLd3WmB7NsV/fV1uGP2xbJW9D6xC01ia779V6KwIupuBxBvp2yRs+2A5NrznL1Krtm1QezJyCXvzsAo+MskPVGunHXxktd0MSq2TbiMmzHwlorAi40gfYiICIiAmjbUuhtqMx4ZzfBgQnzXLlcH4SjZqjC3tMRUkOBlY6rcLYjI246S62fIFfskjw1HoZ9pqATYekCr2bYWPvDLyPnkfMcJvo7rtq2vLz004DhwljeOFv32SdjGnRAN7km3E/hpNjMBqQL8/wBZV7ZvcWw0uvVJsABcKcvePDXvlXtXRdq4Br1mL3bFhvhsbFcKkkKVZQQZC9KxM+9OodJttPFTYcbeoz/ffPuxV8aK3G2feNf32yo3TvNhUehVOKopBRhYY6baHgLggg+E3bO7UqpS1lc3W5yHlyOVuWGC9JpOpW8+E8f36yPTrYvddDzwi9vHEZXb9o4wiMWKtUF7kBe5gtsV+WYykKrDb9qWmpZtDlxvc92kqaVILSd2pEPZ+swGKwBtibVja/wlRvXdNKjWDr/rCxAysh+jxKv8pKg2NxfTUzRte15Hr9YgjW5sRYic3ivEKYrTjmJb2Lg+evNWyXTrXzE5jpo30uyfeq/2CTdw7UWRwTmlRl8rfnKrpfU+l2X71X+wTzuCmuJ+vpLX8Q/xrx8kDedS1Cqf92/9pnH7AvUT7q/ATpd8t/h63/Cqf2mU+7aGS9w+E9/7Lzy1yT/Dz3A19yf5e29Eavs9h2YZfwxccc7m/heXvzpRncFj35dnZOR3HVY0KSWyCJ6KBLuhSJHd5/v8pjzdclp+cu1HSNJ9bacQtb/Ocr0n204Al7hm04dX9bToq9kUEkXPBsiewAZk905N09ttRtdqdI5WXO/da5IN9fs8JgsyVtCx2XZmFMZZCwv2gZ+t5IG7SGs1yvMWsOzOTaW0U1FgMI1zFvHOQtq6RUVNgxc8kBP6S0V35KzkmIbtj2c073w56Wv6kmfaztcWKgcb39JQ7Zv3aGyp0SoPFhf9BLDdtBsF6zF3OZvay/yi2XjLzTUbmWKL806iJShtqE2BJ7hcecsNl2kp3cpTbTWCW61rfVQKSdTny0mCbwquR7On1TqTy9B6mUX1Pd2dGsGFxNkodmqMLHQ8baS22baQ3YZAkREQERECFVFqn3h6r+h9JhtNUIMTEBQMyez9mbt4DqhvskHw0PoZr2ikGUqcwRAh0N80XBKVAbYjbQkL71lOZtnNFBG2gl3xLSIsiglSf5yR42zn3fG6FrhDjNNqbFgy2vZlKspvwIOfdJeyoQgVNALYmv5gamF7cvSaoW4t2fNUKPUxgsSpIzAuSoOZxEAgeEsgC2twvLQnv5DshaQGeZbn8QOXhNhhW1ptMzPdA31u4VqRVbLUFmpNb3XU3XPlcZjkTKXeFbbHpI5pBSrAshsW0Ia1jp8Z0u0Vgq4jc2tpKht5YHbPGvCRvTNS0zXUxuI/JVSOEUbRSBx0ifaINXoMB7RMsyy4Q44nCeZlV0i6Wh2wU8RVWuGDYVcAqRkL4lJU62yMtNq2pi3tBbGPAFeR/PhOS6Q7A9TFVoXYjN6duunMgD317RMWbm5d0b/BRhtkiufy7Tv/AJP59mO+elbVEUVMmVsiL2wmwsbk53Az43kzHOLq7vq1kIVWzGpBAHG/+U7Klu+oyBh5aHK+uIZaTkcTgvkmLRDe4icOG3LSejX0X2j/AEgf/pf+1Jq6R0WqVdmKqSFare3C6gC8uth6NFSxVsIY4myBJOVznloOUuX3YiHGcuB4X5Cw1Osrj4Gf1eeZ/NacHirRkpavxcWdztUR0bK6kaHjlblxkrYOjiqBe+Lkc+7IfjOqCBslOXJBiJ8RkPA+Msdj2Ij3UCjm2Z8h+c7/AAfNgrMV6bc/DhrjjUM93bGQFsMIAGR0GVvdH5yyNMKLs1hx+qPz9Z9VbDM37sv1ldvLeQp5KuJyOqo172P1V7fK5lpn4tmEHpBvfAAlFT7WpcJla3Oob52HO1phubdpp0snIJ1awJPMi/7sBKkVSKmLKpVZh7RrGwUEYqaC+QAvx11ucp1lCqGRXUWVlBF8rAi4kRPXaZ8tK/atzUqg6+N+1mPmBoPKa93bmpUMWAXLalszbgL8pZVqgUEnQanQSA+23saaM4YXBWwHiW0lptOtKctd702VKCa4QO0dU+YzkavRsCcZA4khTbtuReSfZMSrXw5dZbA58etApogJyAOZucvG8quiUgFW9NS+M3JFhyHWLaaekskkSntmPKkjVe1RZf6zYeV5Mo7qrv77rSHJOs39bZeQkBVrKgu7BRzJA+MxpbWz/wAGk7/zHqJ5tmfAGWWybkoocWHE/wBpyXbzbTwlkBA07LjwD2lsXG17es3REBERAxqJcEcxIeytdRfUZHvGUnSEotUYc7MPgfwga1pdbPMDQcBxB7T+UyauMYT6xF85G3zVdExJlnY/hKEqzZi5Ot/1kTK1a7iZdZKPem3sGKLYAEG4OZ/fKR7VTTJLFlxDIHEb2y46WImHsQM8gAtzfNgTkRhGtj8YI13aGdnJvck/vhNibKcQU2UtoD23/Iybs1QJgZgyqBfGbJnc2GDifiDN9NarsWGIr9XFZB6jEeOokLVvMeSvp7uuzJ9YA4TcWJHZqRnqJHfcmMki4I9wqChXTMNck5HjlJz7TS2Y3cUx/MpLnibEe8NeAtIe0dNUJtSTE3C5t/02vLxjtPlCs56185YfM69POrTFQcXp+9/zJx718pIp7XTwEoC7DRNGvy61iNJiWr1gC9UqD9WkrG3ZjUHOSBsKsns6dEcb1KgbI/auQCzdg9JjvSI+aYvNu2vp6IWzVtqc2tTpDsGM8woBNmNrZ5DmRa0saW7VH8VmqtqMRyHcoyH711mabmRVsHqAj+b8DeYnd1h/Ffxwf+sp36dFJiIjzS/ahRZVsPKaW2u2pAEinYxqzue8qo8wBM9mRcZUCzKAb2JyPJm1maikNzVHYdQYR9psvLXzsZFqbsUU29o5GLVgSufaxuWOVr+ksaVN8ZuVwW7cXfeZUNjVVKklgTc4s/3pCzk6WxFQFJBDKDiW5DjPK9hbT3ZL3ftBouqE/Qm9srlDa+HLMLy5aaaWm8dsolTTvibgtMYmB4Hq+74zndq2wU0Y1TgK5OzZWNr4UXie3SFvN0+z0UCllN1cXuSWBBGRz4WMjNvJL4aYaq3KmMQHe3ujznltDpj/AIpSyF9lDW9kxJy0uATYNx5X857duupSqUkejhNNhdSMhblbgRpbhaShT09i2mprhor/AFv/AOo9ZO2bo9SBDPeo3OocXkNB4CWwEykDFEA0EyiICIiAiIgIiICRNtFmRuRse5svjaS5p2uniRh2QNdemGUgi4IlB88KqyUzc4utcGpYWscqYsugyvxOk6DZ3xKDzHrxkZlq4iqYET7RBYm+fu5Ad940b0qKWzlgBhqPYaW9kgFranh3ZyZS2f8Amz0tSVWPjUcZ+k2ndIY3q1KlX+UkKv8AStr+MslS1gAABlb9BJmIhG5ntpC2bY7ZqoVuLN138z+Zm4bIv1iXtn1jceQy9JvYWPf+xPrHjI2aaqmzqwwsileRAI8phS2VEGFVUDkAB6TbUqAAm+QzvoBbjcyK22Aozp18JsQmt8rj15Rs0kadg8prd/Xwz8dZGanVdQQRSJDXBGMg3FiDytfzE2LsQwqtQmoVOIM2txocpCWvbHZVuqljyW3qT+85orUahKlSFGRYEXN8svK4knbdup0v4jqt9ATme4DM+EhfPqtT+DRa326v0a94X3j5CRpEvlbdVJnxsuJrg5kkAjkNBPu0bwp0zZmGL7IuzH/lW5mxdy1H/j1mI+xT+jXzHWPnLHYt2UqQsiKvcNe88ZaOiIhUpXr1P4dLAPtVTbxCLn5kTau4y/8AHqvU/lHUT+ldfEmXeGfbQlG2bYkpiyKqjkABPLPli6P1g/ztCXokKKi/7MgBQ/3Dlfke/L120wq0lZSrAMrAggi4IORBB1FoS/K4noXyadKzQf2Tkmk2ZGpHOoo4kAdYcQLjMWNR8oPQ9t31sSAnZKp6h19m2vsmPnY8QOYM5ijVKMGUkEEEEagjMEQP1NTcEAgggi4IzBB0IPETKed/J70rV6eFiAoIDrp7J2Ngy/7lyf8Akc291lw+iQEREBERAREQEREBERAh7KLM68jcdzZ/G82uM/33ia63VqqeDAqfiPh6ySy3gY3y7Jhiy/YHfeadkLljjphVAyOLEb3N/C1iJlQ2PC5csxJLWuTYBrdW1/5fjAiVN6oVbB1ypUFU1u3u5nu4TOkKznMBFIOd7uCRkcxYG/CSwKdJfqoo45KPEyvbfytlQR6x5qLJ/W1h5XgWFGjZbEltb37dR3TXXrU6K3Zkpr2kKP1kL5vtVX36i0V+zTGJvF2FvITfsm46KHFhxv8Abcl2820gRf8A5gvlQovU/mb6NPNhc+An0bu2ip/FrYF+xRGHwLnreVpdAT7AgbFuejSzVBi4sc2PexzMnAT7EBERAREQERECJvXdtPaKL0ayhqbizD1BB4EGxB4ECfnfpb0bqbv2g0nu1NrmlU+2vbyYXAI7joRP0nKfpT0epbds7Uao7Ucao40ceeY4gkQPzxuneL0KoqJa4uCDmrKcmRhxUjIie5dC+kiVqaLiJVsqZY3ZWAu2z1DxdQCVb66i+qtPC977rq7LXfZ64s6ceDKfddTxU/mNQRJe4N7ts7nItTawqIDbEAcSsp+rUUgMrcCO+B+lonO9EukS7SgUsGqBcQa1va09PaAcGByZfqt2EX6KAiIgIiICIiAiIgRtvS6EjVbEd4zm5aow4r2Fr3PKZEStq7jpO13xOBorMSg7l0gYVd/0r4aWKs3KkMQ8X90ecw/xdX7Gzr2fSVPM9VfIy2pUlUWUADkBaZwKqjuClcNUxVnH1qpLW7gcl8BLRVAyAtPsQEREBERAREQEREBERAREQEREDlun3RBN4ULCy7RTBNJ/ijfyn0Nj2H8/1qL03anUUpURirKdQRqJ+qZwHyodCPnafONnX/FUxmB/rkH1fvj6p46ciA8r3Hvl6DhkYrhbEDrhbTEBxBGTDiPCe89FOkKbbRxrYVFsKiXvhbmOanUHj3ggfm2k/mNRL7o1v+psdZatM3AyZScmU6ofiDwPjA/R0SDuXetPaqK1qRurDxU8VYcCJOgIiICIiAiIgIiICIiAiIgIiICIiAiIgIiICIiAiIgIiICIiB5N8rHQj3tu2Zc9doQcedZRz+0PHnfy6jV/WfqoieXb7+SIVNoaps9daNJzc0yhbATrgsw6vIcNNLABT/JFtlZdt9klzRqIzVBwGEdV+w4iq9zdgntMpOivRehsNMpSBLNbHUbNnI0vbQDOwHxJJu4CIiAiIgIiICIiAiIgIiICIiAiIgIiICIiAiIgIiICIiAiIgIiICIiAiIg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data:image/jpeg;base64,/9j/4AAQSkZJRgABAQAAAQABAAD/2wCEAAkGBxQTERUUExQVFhMVFRcaFxgYGRcXGhgXFxgWFhUVGRgYHyghGBwlHBQXIjEiJSorMC4uFx8zODMsNygtLisBCgoKDg0OGxAQGy8kHyQsLDAsKy8tLCwsLSw3LC40LCwsLDEsLDEsLywtLCwsLC0sLC0sLCwsLCs0LiwsLCwsLP/AABEIAMYA/wMBIgACEQEDEQH/xAAcAAEAAgMBAQEAAAAAAAAAAAAABAUCAwYHAQj/xABGEAACAQIDBAcDCgQCCgMAAAABAgADERIhMQQFQVEGImFxgZGhEzKxBxQjQlJywdHh8DNikrIk8TRDU2NzgqKzwtIVFmT/xAAaAQEAAgMBAAAAAAAAAAAAAAAAAQIDBAUG/8QALREBAAICAAQDBwQDAAAAAAAAAAECAxEEEiFBBTGxBiJRYZHB8BMzcYE0YqH/2gAMAwEAAhEDEQA/APcYiICIiAiIgIiICIiAiIgImFWsqi7EAdsp9r6U7PTyx3PZ+7wLuJzH/wBypn3UY+Nvwn0dLl/2Z8/0kbhPLLpolHQ6UUjqGX1lps23U6nuOD2cfIydo0kREQEREBERAREQEREBERAREQEREBERAREQEREBET47AC5yAgGYAXOQE5Pf/TJKZKUus41PASk6XdKXq1Pm+z3OdurmSfsi3H4Sf0b6DAAPtWba+zByH3mHvHsGXfCdfFzL19r2xyFDvzC3wjsJ0HiZb7D0E2g2LtTpjlcsfIZes9Fo0VRQqqFUaAAADuAmcJ5nJ7P0KCjOsT3Jb8TNj9EBwq+a/rOoiRywc0uMr9F6y+6VfuNj65esqq9F6Rsysp7Rby5zuN+bwNCljABNwLHtv+U4jeXS92BDGmF4rhBH/VebODgcmaN0VnNFfNY7u6SVEyfrr26+c6zYN4JWW6HvHETg90iltoc7P1atMKXp5lTivYox0vhOR85rp13ovcXV1OY0PcRMGXHfDeaZI1MLxFbxur0qJV7j3wtdeAcaj8RLSQoREQEREBERAREQEREBERAREQEREBERATkOnO+WRfY0742yy1z5W48u3unVbVWwIzHgP8pyXRTY/b1n2p8wGIp35/a8AfMnlImVojul9Duiy7MvtKgBrsMzrgB+ovbzP4Tp4iSqRE+XgfYnwtMWe0Ch6cPbZh/xB/a08U31W+lbw+Anrnyh7cnzUEMptVW9jf6jzxTba2OoxGht8BPVez+pr9fWGpmmJ8npvyLL/pTf8Ef90zuN/blXaFystUDqt/4tzHw9DxPyQELRrk/WqKLak2Un8Z3uN1tgTq20Nhblpw7AJx/GJ3xl/wCvSGfD0pDzBNtqbLXzBV0azL+/TnfkZ6luneC16QdTrr3znOm24zWo+3UD21NbsBfrJqRnnca+YlZ0H2lqJsx6jnyvx8/xnOivTozWnb0KIiQqREQEREBERAREQEREBET4WED7EwNUTE1oG2JHNWYl/wBmBUdN9rwbKwGrZC3bl/5S03RsYo0KdMfVUA9rasfEkmUfSIY6uypwNdT/AEhqn/hOix+Mjuns24p8vNRY93r6CMHj3/l+klD77Ud/cCfUTH2h5eZH4XmRnwr+/wBIGBxX94DsAB/U+k5Pfe14ar4iSAfynYLynAdKD9NV+8Pwmj4h+053iX7Ko30i7SuFsQXPTI5zzLdLFqSE6kT0m9lPcfhPN9zD6Gn90TsexmW83yxM9NR6uf4fa01tufh93tXyPp/hKp51yPKnT/Od5aeffJtt60thcAXqGo7gG6ggBFJxWtlYXtci45zsNg3qKgW/UZlxYSCcgbEq+jgZaaAi9ry/iVt8Vefm9Bjx25InSXtFMkZE91z+BF/Ezlto2QU2YcOAy48Mp11jzHl+spekzrST2zarlbtNyJqVtpOtrLde0Y6SknrWsedxkf32yZOT6H7eHpmowFyx62WWZGZJ5D1nVYgRcacDKjKJgr375nAREQEREBERASM9c4iOVvWSZE2oWdTzup+I/GBor7ZY4bOxtfIZd19AZrFeofqBfvNf0WbNoTQ3I7v33zEUOeff+S6wND1CdahsbABRa3cdTJAduA8W+M+uyr7zADwE1fO0uAAWY6W/MwNgLdh7BcT7hcjIBe2+c3UgxviAXPKxvcc+ybcMCj3hQvtGzEkkCo3/AGawt26y+wyBt9PrU2+y48L5H0lgIHy0T7PhgJ8vF+Mr96bWFGEXLNwF8gD1iSNMgfKVtblrM/AjrLVV3oWxLRpszAkXYPTQHCCCWK9vC84rfxYVHFQ3qZYuOdgeQnZUnphcrAHO3G/Enme2cD0uQptNJg5IrYwQeGBQRn3fCeeyeK04neKKzE/m2v4lgn9CZjsjVmsj/db4Geebp/g0/uL8J3e2P9FU+439pnCbt/hJ9xfgJ6z2QjVss/KPu5Ph8arb+vu9x+TzYlqbsphr5vVYEe8rB2UMvbl3EEg3BINk1T2bJS2lFNNj9HUA6ofMDtQkHTPUi5yvp+TZbbtodvtD51ah/GdJVAtnofj2dsjjJ3xF5/2n1egxX1WIlEp7JUpAim2JRcqj8L6KH1ABvrfW2VhKnpfVWtsNS1wylLqfeUh1uGHcddDe4vL1atiFYkX07fHh3esqOmGyJ83apmGXCLg2xAsBhcfWFzcX0PjNZk3Ez731UfRauKVE3BN2yIUNh1ubH8L6S+QMbO1Q1FIuMOS2OnWJCicxsiE0lyBF7nrFWAuRiU8wQDLd3WmB7NsV/fV1uGP2xbJW9D6xC01ia779V6KwIupuBxBvp2yRs+2A5NrznL1Krtm1QezJyCXvzsAo+MskPVGunHXxktd0MSq2TbiMmzHwlorAi40gfYiICIiAmjbUuhtqMx4ZzfBgQnzXLlcH4SjZqjC3tMRUkOBlY6rcLYjI246S62fIFfskjw1HoZ9pqATYekCr2bYWPvDLyPnkfMcJvo7rtq2vLz004DhwljeOFv32SdjGnRAN7km3E/hpNjMBqQL8/wBZV7ZvcWw0uvVJsABcKcvePDXvlXtXRdq4Br1mL3bFhvhsbFcKkkKVZQQZC9KxM+9OodJttPFTYcbeoz/ffPuxV8aK3G2feNf32yo3TvNhUehVOKopBRhYY6baHgLggg+E3bO7UqpS1lc3W5yHlyOVuWGC9JpOpW8+E8f36yPTrYvddDzwi9vHEZXb9o4wiMWKtUF7kBe5gtsV+WYykKrDb9qWmpZtDlxvc92kqaVILSd2pEPZ+swGKwBtibVja/wlRvXdNKjWDr/rCxAysh+jxKv8pKg2NxfTUzRte15Hr9YgjW5sRYic3ivEKYrTjmJb2Lg+evNWyXTrXzE5jpo30uyfeq/2CTdw7UWRwTmlRl8rfnKrpfU+l2X71X+wTzuCmuJ+vpLX8Q/xrx8kDedS1Cqf92/9pnH7AvUT7q/ATpd8t/h63/Cqf2mU+7aGS9w+E9/7Lzy1yT/Dz3A19yf5e29Eavs9h2YZfwxccc7m/heXvzpRncFj35dnZOR3HVY0KSWyCJ6KBLuhSJHd5/v8pjzdclp+cu1HSNJ9bacQtb/Ocr0n204Al7hm04dX9bToq9kUEkXPBsiewAZk905N09ttRtdqdI5WXO/da5IN9fs8JgsyVtCx2XZmFMZZCwv2gZ+t5IG7SGs1yvMWsOzOTaW0U1FgMI1zFvHOQtq6RUVNgxc8kBP6S0V35KzkmIbtj2c073w56Wv6kmfaztcWKgcb39JQ7Zv3aGyp0SoPFhf9BLDdtBsF6zF3OZvay/yi2XjLzTUbmWKL806iJShtqE2BJ7hcecsNl2kp3cpTbTWCW61rfVQKSdTny0mCbwquR7On1TqTy9B6mUX1Pd2dGsGFxNkodmqMLHQ8baS22baQ3YZAkREQERECFVFqn3h6r+h9JhtNUIMTEBQMyez9mbt4DqhvskHw0PoZr2ikGUqcwRAh0N80XBKVAbYjbQkL71lOZtnNFBG2gl3xLSIsiglSf5yR42zn3fG6FrhDjNNqbFgy2vZlKspvwIOfdJeyoQgVNALYmv5gamF7cvSaoW4t2fNUKPUxgsSpIzAuSoOZxEAgeEsgC2twvLQnv5DshaQGeZbn8QOXhNhhW1ptMzPdA31u4VqRVbLUFmpNb3XU3XPlcZjkTKXeFbbHpI5pBSrAshsW0Ia1jp8Z0u0Vgq4jc2tpKht5YHbPGvCRvTNS0zXUxuI/JVSOEUbRSBx0ifaINXoMB7RMsyy4Q44nCeZlV0i6Wh2wU8RVWuGDYVcAqRkL4lJU62yMtNq2pi3tBbGPAFeR/PhOS6Q7A9TFVoXYjN6duunMgD317RMWbm5d0b/BRhtkiufy7Tv/AJP59mO+elbVEUVMmVsiL2wmwsbk53Az43kzHOLq7vq1kIVWzGpBAHG/+U7Klu+oyBh5aHK+uIZaTkcTgvkmLRDe4icOG3LSejX0X2j/AEgf/pf+1Jq6R0WqVdmKqSFare3C6gC8uth6NFSxVsIY4myBJOVznloOUuX3YiHGcuB4X5Cw1Osrj4Gf1eeZ/NacHirRkpavxcWdztUR0bK6kaHjlblxkrYOjiqBe+Lkc+7IfjOqCBslOXJBiJ8RkPA+Msdj2Ij3UCjm2Z8h+c7/AAfNgrMV6bc/DhrjjUM93bGQFsMIAGR0GVvdH5yyNMKLs1hx+qPz9Z9VbDM37sv1ldvLeQp5KuJyOqo172P1V7fK5lpn4tmEHpBvfAAlFT7WpcJla3Oob52HO1phubdpp0snIJ1awJPMi/7sBKkVSKmLKpVZh7RrGwUEYqaC+QAvx11ucp1lCqGRXUWVlBF8rAi4kRPXaZ8tK/atzUqg6+N+1mPmBoPKa93bmpUMWAXLalszbgL8pZVqgUEnQanQSA+23saaM4YXBWwHiW0lptOtKctd702VKCa4QO0dU+YzkavRsCcZA4khTbtuReSfZMSrXw5dZbA58etApogJyAOZucvG8quiUgFW9NS+M3JFhyHWLaaekskkSntmPKkjVe1RZf6zYeV5Mo7qrv77rSHJOs39bZeQkBVrKgu7BRzJA+MxpbWz/wAGk7/zHqJ5tmfAGWWybkoocWHE/wBpyXbzbTwlkBA07LjwD2lsXG17es3REBERAxqJcEcxIeytdRfUZHvGUnSEotUYc7MPgfwga1pdbPMDQcBxB7T+UyauMYT6xF85G3zVdExJlnY/hKEqzZi5Ot/1kTK1a7iZdZKPem3sGKLYAEG4OZ/fKR7VTTJLFlxDIHEb2y46WImHsQM8gAtzfNgTkRhGtj8YI13aGdnJvck/vhNibKcQU2UtoD23/Iybs1QJgZgyqBfGbJnc2GDifiDN9NarsWGIr9XFZB6jEeOokLVvMeSvp7uuzJ9YA4TcWJHZqRnqJHfcmMki4I9wqChXTMNck5HjlJz7TS2Y3cUx/MpLnibEe8NeAtIe0dNUJtSTE3C5t/02vLxjtPlCs56185YfM69POrTFQcXp+9/zJx718pIp7XTwEoC7DRNGvy61iNJiWr1gC9UqD9WkrG3ZjUHOSBsKsns6dEcb1KgbI/auQCzdg9JjvSI+aYvNu2vp6IWzVtqc2tTpDsGM8woBNmNrZ5DmRa0saW7VH8VmqtqMRyHcoyH711mabmRVsHqAj+b8DeYnd1h/Ffxwf+sp36dFJiIjzS/ahRZVsPKaW2u2pAEinYxqzue8qo8wBM9mRcZUCzKAb2JyPJm1maikNzVHYdQYR9psvLXzsZFqbsUU29o5GLVgSufaxuWOVr+ksaVN8ZuVwW7cXfeZUNjVVKklgTc4s/3pCzk6WxFQFJBDKDiW5DjPK9hbT3ZL3ftBouqE/Qm9srlDa+HLMLy5aaaWm8dsolTTvibgtMYmB4Hq+74zndq2wU0Y1TgK5OzZWNr4UXie3SFvN0+z0UCllN1cXuSWBBGRz4WMjNvJL4aYaq3KmMQHe3ujznltDpj/AIpSyF9lDW9kxJy0uATYNx5X857duupSqUkejhNNhdSMhblbgRpbhaShT09i2mprhor/AFv/AOo9ZO2bo9SBDPeo3OocXkNB4CWwEykDFEA0EyiICIiAiIgIiICRNtFmRuRse5svjaS5p2uniRh2QNdemGUgi4IlB88KqyUzc4utcGpYWscqYsugyvxOk6DZ3xKDzHrxkZlq4iqYET7RBYm+fu5Ad940b0qKWzlgBhqPYaW9kgFranh3ZyZS2f8Amz0tSVWPjUcZ+k2ndIY3q1KlX+UkKv8AStr+MslS1gAABlb9BJmIhG5ntpC2bY7ZqoVuLN138z+Zm4bIv1iXtn1jceQy9JvYWPf+xPrHjI2aaqmzqwwsileRAI8phS2VEGFVUDkAB6TbUqAAm+QzvoBbjcyK22Aozp18JsQmt8rj15Rs0kadg8prd/Xwz8dZGanVdQQRSJDXBGMg3FiDytfzE2LsQwqtQmoVOIM2txocpCWvbHZVuqljyW3qT+85orUahKlSFGRYEXN8svK4knbdup0v4jqt9ATme4DM+EhfPqtT+DRa326v0a94X3j5CRpEvlbdVJnxsuJrg5kkAjkNBPu0bwp0zZmGL7IuzH/lW5mxdy1H/j1mI+xT+jXzHWPnLHYt2UqQsiKvcNe88ZaOiIhUpXr1P4dLAPtVTbxCLn5kTau4y/8AHqvU/lHUT+ldfEmXeGfbQlG2bYkpiyKqjkABPLPli6P1g/ztCXokKKi/7MgBQ/3Dlfke/L120wq0lZSrAMrAggi4IORBB1FoS/K4noXyadKzQf2Tkmk2ZGpHOoo4kAdYcQLjMWNR8oPQ9t31sSAnZKp6h19m2vsmPnY8QOYM5ijVKMGUkEEEEagjMEQP1NTcEAgggi4IzBB0IPETKed/J70rV6eFiAoIDrp7J2Ngy/7lyf8Akc291lw+iQEREBERAREQEREBERAh7KLM68jcdzZ/G82uM/33ia63VqqeDAqfiPh6ySy3gY3y7Jhiy/YHfeadkLljjphVAyOLEb3N/C1iJlQ2PC5csxJLWuTYBrdW1/5fjAiVN6oVbB1ypUFU1u3u5nu4TOkKznMBFIOd7uCRkcxYG/CSwKdJfqoo45KPEyvbfytlQR6x5qLJ/W1h5XgWFGjZbEltb37dR3TXXrU6K3Zkpr2kKP1kL5vtVX36i0V+zTGJvF2FvITfsm46KHFhxv8Abcl2820gRf8A5gvlQovU/mb6NPNhc+An0bu2ip/FrYF+xRGHwLnreVpdAT7AgbFuejSzVBi4sc2PexzMnAT7EBERAREQERECJvXdtPaKL0ayhqbizD1BB4EGxB4ECfnfpb0bqbv2g0nu1NrmlU+2vbyYXAI7joRP0nKfpT0epbds7Uao7Ucao40ceeY4gkQPzxuneL0KoqJa4uCDmrKcmRhxUjIie5dC+kiVqaLiJVsqZY3ZWAu2z1DxdQCVb66i+qtPC977rq7LXfZ64s6ceDKfddTxU/mNQRJe4N7ts7nItTawqIDbEAcSsp+rUUgMrcCO+B+lonO9EukS7SgUsGqBcQa1va09PaAcGByZfqt2EX6KAiIgIiICIiAiIgRtvS6EjVbEd4zm5aow4r2Fr3PKZEStq7jpO13xOBorMSg7l0gYVd/0r4aWKs3KkMQ8X90ecw/xdX7Gzr2fSVPM9VfIy2pUlUWUADkBaZwKqjuClcNUxVnH1qpLW7gcl8BLRVAyAtPsQEREBERAREQEREBERAREQEREDlun3RBN4ULCy7RTBNJ/ijfyn0Nj2H8/1qL03anUUpURirKdQRqJ+qZwHyodCPnafONnX/FUxmB/rkH1fvj6p46ciA8r3Hvl6DhkYrhbEDrhbTEBxBGTDiPCe89FOkKbbRxrYVFsKiXvhbmOanUHj3ggfm2k/mNRL7o1v+psdZatM3AyZScmU6ofiDwPjA/R0SDuXetPaqK1qRurDxU8VYcCJOgIiICIiAiIgIiICIiAiIgIiICIiAiIgIiICIiAiIgIiICIiB5N8rHQj3tu2Zc9doQcedZRz+0PHnfy6jV/WfqoieXb7+SIVNoaps9daNJzc0yhbATrgsw6vIcNNLABT/JFtlZdt9klzRqIzVBwGEdV+w4iq9zdgntMpOivRehsNMpSBLNbHUbNnI0vbQDOwHxJJu4CIiAiIgIiICIiAiIgIiICIiAiIgIiICIiAiIgIiICIiAiIgIiICIiAiIg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://2.bp.blogspot.com/-rTZmCAi_Oo4/UV5_nYpK8JI/AAAAAAAACaQ/uvHmtqzzr8k/s1600/%D0%B0%D0%BD%D0%B0%D0%BB%D0%B8%D0%B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5301208"/>
            <a:ext cx="1656183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icdn.lenta.ru/images/0000/0093/000000936737/detail_13585242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5229200"/>
            <a:ext cx="1656184" cy="1350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risovach.ru/upload/2014/01/mem/spanch-bob-voobrazhenie_40365695_orig_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5301208"/>
            <a:ext cx="1654475" cy="1213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5373216"/>
            <a:ext cx="165618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AutoShape 2"/>
          <p:cNvSpPr>
            <a:spLocks noChangeArrowheads="1"/>
          </p:cNvSpPr>
          <p:nvPr/>
        </p:nvSpPr>
        <p:spPr bwMode="gray">
          <a:xfrm flipV="1">
            <a:off x="4283968" y="2708920"/>
            <a:ext cx="1263118" cy="1084510"/>
          </a:xfrm>
          <a:prstGeom prst="upArrow">
            <a:avLst>
              <a:gd name="adj1" fmla="val 66602"/>
              <a:gd name="adj2" fmla="val 71945"/>
            </a:avLst>
          </a:pr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29" name="AutoShape 2"/>
          <p:cNvSpPr>
            <a:spLocks noChangeArrowheads="1"/>
          </p:cNvSpPr>
          <p:nvPr/>
        </p:nvSpPr>
        <p:spPr bwMode="gray">
          <a:xfrm flipV="1">
            <a:off x="1187624" y="2708920"/>
            <a:ext cx="1263118" cy="1084510"/>
          </a:xfrm>
          <a:prstGeom prst="upArrow">
            <a:avLst>
              <a:gd name="adj1" fmla="val 66602"/>
              <a:gd name="adj2" fmla="val 71945"/>
            </a:avLst>
          </a:pr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911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4" grpId="0" animBg="1"/>
      <p:bldP spid="45" grpId="0" animBg="1"/>
      <p:bldP spid="53" grpId="0"/>
      <p:bldP spid="54" grpId="0"/>
      <p:bldP spid="56" grpId="0" animBg="1"/>
      <p:bldP spid="57" grpId="0" animBg="1"/>
      <p:bldP spid="58" grpId="0"/>
      <p:bldP spid="59" grpId="0"/>
      <p:bldP spid="60" grpId="0"/>
      <p:bldP spid="61" grpId="0"/>
      <p:bldP spid="69" grpId="0" animBg="1"/>
      <p:bldP spid="26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1403648" y="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эмпирического и теоретического  исследования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95536" y="1196752"/>
            <a:ext cx="7128792" cy="5472608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Моделирование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 это изучение определенных явлений, на сравнительно небольших коллективах.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Абстрагирование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сущность данного метода состоит в мысленном отвлечении от несуществующих свойств, связей, отношений, предметов и в одновременном выделении, фиксировании одной или нескольких сторон интересующих исследователя данных предметов или явлений.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Анализ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это разложение предмета на составные части.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Синтез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соединение полученных при анализе частей в единое целое.</a:t>
            </a:r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Индукция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это умозаключение от частного к общему.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C000"/>
                </a:solidFill>
              </a:rPr>
              <a:t>Дедукция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использование общих положений при изучении отдельных явлений.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312" y="4869160"/>
            <a:ext cx="1512168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://topreferat.znate.ru/pars_docs/refs/8/7187/7187-8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71792" y="1124744"/>
            <a:ext cx="1872208" cy="1924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858000" cy="1074738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теоретического  исследования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/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AutoShape 9"/>
          <p:cNvSpPr>
            <a:spLocks noGrp="1" noChangeArrowheads="1"/>
          </p:cNvSpPr>
          <p:nvPr>
            <p:ph type="body" sz="half" idx="1"/>
          </p:nvPr>
        </p:nvSpPr>
        <p:spPr bwMode="gray">
          <a:xfrm>
            <a:off x="1187624" y="1412776"/>
            <a:ext cx="7128792" cy="118072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None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Методы теоретического исследования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3851920" y="2599109"/>
            <a:ext cx="1008112" cy="817463"/>
          </a:xfrm>
          <a:prstGeom prst="downArrow">
            <a:avLst>
              <a:gd name="adj1" fmla="val 49861"/>
              <a:gd name="adj2" fmla="val 53847"/>
            </a:avLst>
          </a:pr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827584" y="3429000"/>
            <a:ext cx="7704856" cy="3168352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Восхождение от абстрактного к конкретному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всеобщая форма движения научного познания,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закон отображения действительности в мышлении,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этому методу процесс познания как бы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разбивается на относительные этапы.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первом этапе: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чувственного к конкретному;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На втором этапе: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 восхождения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 абстрактного к конкретному</a:t>
            </a:r>
          </a:p>
          <a:p>
            <a:pPr algn="ctr"/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1571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0" dirty="0"/>
          </a:p>
        </p:txBody>
      </p:sp>
      <p:pic>
        <p:nvPicPr>
          <p:cNvPr id="2050" name="Picture 2" descr="http://www.koipkro.kostroma.ru/Kostroma_EDU/Kos-Sch-37/DocLib10/%D0%9C%D0%9E%20%D1%81%D0%BB%D0%BE%D0%B2%D0%B5%D1%81%D0%BD%D0%B8%D0%BA%D0%BE%D0%B2/%D0%A2%D0%B5%D1%85%D0%BD%D0%BE%D0%BB%D0%BE%D0%B3%D0%B8%D1%8F%20%D1%83%D1%87%D0%B5%D0%B1%D0%BD%D0%BE%D0%B3%D0%BE%20%D0%B8%D1%81%D1%81%D0%BB%D0%B5%D0%B4%D0%BE%D0%B2%D0%B0%D0%BD%D0%B8%D1%8F/%D0%A4%D0%BE%D1%82%D0%BE/%D0%98%D1%81%D1%81%D0%BB%D0%B5%D0%B4%D0%BE%D0%B2%D0%B0%D0%BD%D0%B8%D0%B5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00808"/>
            <a:ext cx="1907704" cy="1874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79216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ЛОГИЧЕСКИЕ ЗАКОНЫ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Oval 2"/>
          <p:cNvSpPr>
            <a:spLocks noChangeAspect="1" noChangeArrowheads="1"/>
          </p:cNvSpPr>
          <p:nvPr/>
        </p:nvSpPr>
        <p:spPr bwMode="gray">
          <a:xfrm>
            <a:off x="3154711" y="2700410"/>
            <a:ext cx="2522042" cy="2522042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3"/>
          <p:cNvSpPr>
            <a:spLocks noChangeAspect="1" noChangeArrowheads="1"/>
          </p:cNvSpPr>
          <p:nvPr/>
        </p:nvSpPr>
        <p:spPr bwMode="gray">
          <a:xfrm>
            <a:off x="3489651" y="3061810"/>
            <a:ext cx="1852161" cy="185035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ЗАКОНЫ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ЛОГИКИ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Rectangle 7"/>
          <p:cNvSpPr>
            <a:spLocks noChangeAspect="1" noChangeArrowheads="1"/>
          </p:cNvSpPr>
          <p:nvPr/>
        </p:nvSpPr>
        <p:spPr bwMode="gray">
          <a:xfrm>
            <a:off x="6562306" y="5231194"/>
            <a:ext cx="1703696" cy="8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Title in here</a:t>
            </a:r>
            <a:endParaRPr lang="en-US" sz="2000">
              <a:cs typeface="Arial" charset="0"/>
            </a:endParaRPr>
          </a:p>
        </p:txBody>
      </p:sp>
      <p:sp>
        <p:nvSpPr>
          <p:cNvPr id="15" name="Oval 8"/>
          <p:cNvSpPr>
            <a:spLocks noChangeAspect="1" noChangeArrowheads="1"/>
          </p:cNvSpPr>
          <p:nvPr/>
        </p:nvSpPr>
        <p:spPr bwMode="gray">
          <a:xfrm>
            <a:off x="6476583" y="4643815"/>
            <a:ext cx="1881121" cy="1879310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9"/>
          <p:cNvSpPr>
            <a:spLocks noChangeAspect="1" noChangeArrowheads="1"/>
          </p:cNvSpPr>
          <p:nvPr/>
        </p:nvSpPr>
        <p:spPr bwMode="gray">
          <a:xfrm>
            <a:off x="3011843" y="2560709"/>
            <a:ext cx="2829831" cy="2831641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Line 10"/>
          <p:cNvSpPr>
            <a:spLocks noChangeAspect="1" noChangeShapeType="1"/>
          </p:cNvSpPr>
          <p:nvPr/>
        </p:nvSpPr>
        <p:spPr bwMode="gray">
          <a:xfrm flipV="1">
            <a:off x="2346850" y="4589097"/>
            <a:ext cx="806154" cy="504175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1"/>
          <p:cNvSpPr>
            <a:spLocks noChangeAspect="1" noChangeShapeType="1"/>
          </p:cNvSpPr>
          <p:nvPr/>
        </p:nvSpPr>
        <p:spPr bwMode="gray">
          <a:xfrm flipV="1">
            <a:off x="2183962" y="4420935"/>
            <a:ext cx="875870" cy="549563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12"/>
          <p:cNvSpPr>
            <a:spLocks noChangeAspect="1" noChangeShapeType="1"/>
          </p:cNvSpPr>
          <p:nvPr/>
        </p:nvSpPr>
        <p:spPr bwMode="gray">
          <a:xfrm flipV="1">
            <a:off x="5606995" y="2635132"/>
            <a:ext cx="895411" cy="559987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13"/>
          <p:cNvSpPr>
            <a:spLocks noChangeAspect="1" noChangeShapeType="1"/>
          </p:cNvSpPr>
          <p:nvPr/>
        </p:nvSpPr>
        <p:spPr bwMode="gray">
          <a:xfrm flipV="1">
            <a:off x="5521199" y="2492896"/>
            <a:ext cx="884554" cy="551410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Oval 14"/>
          <p:cNvSpPr>
            <a:spLocks noChangeAspect="1" noChangeArrowheads="1"/>
          </p:cNvSpPr>
          <p:nvPr/>
        </p:nvSpPr>
        <p:spPr bwMode="gray">
          <a:xfrm>
            <a:off x="696062" y="4833345"/>
            <a:ext cx="1643955" cy="162584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2" name="Picture 15" descr="cir_lighteffect0"/>
          <p:cNvPicPr>
            <a:picLocks noChangeAspect="1" noChangeArrowheads="1"/>
          </p:cNvPicPr>
          <p:nvPr/>
        </p:nvPicPr>
        <p:blipFill>
          <a:blip r:embed="rId2" cstate="screen">
            <a:lum bright="18000" contrast="-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56366" y="4768263"/>
            <a:ext cx="1723601" cy="14773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17"/>
          <p:cNvSpPr>
            <a:spLocks noChangeAspect="1" noChangeArrowheads="1"/>
          </p:cNvSpPr>
          <p:nvPr/>
        </p:nvSpPr>
        <p:spPr bwMode="gray">
          <a:xfrm>
            <a:off x="594453" y="4715874"/>
            <a:ext cx="1879310" cy="1877502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Oval 18"/>
          <p:cNvSpPr>
            <a:spLocks noChangeAspect="1" noChangeArrowheads="1"/>
          </p:cNvSpPr>
          <p:nvPr/>
        </p:nvSpPr>
        <p:spPr bwMode="gray">
          <a:xfrm>
            <a:off x="657696" y="1427562"/>
            <a:ext cx="1642130" cy="1624034"/>
          </a:xfrm>
          <a:prstGeom prst="ellipse">
            <a:avLst/>
          </a:prstGeom>
          <a:gradFill rotWithShape="1">
            <a:gsLst>
              <a:gs pos="0">
                <a:srgbClr val="669900"/>
              </a:gs>
              <a:gs pos="100000">
                <a:srgbClr val="669900">
                  <a:gamma/>
                  <a:shade val="31765"/>
                  <a:invGamma/>
                </a:srgb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6" name="Picture 19" descr="cir_lighteffect0"/>
          <p:cNvPicPr>
            <a:picLocks noChangeAspect="1" noChangeArrowheads="1"/>
          </p:cNvPicPr>
          <p:nvPr/>
        </p:nvPicPr>
        <p:blipFill>
          <a:blip r:embed="rId2" cstate="screen">
            <a:lum bright="18000" contrast="-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16416" y="1362474"/>
            <a:ext cx="1723601" cy="1475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21"/>
          <p:cNvSpPr>
            <a:spLocks noChangeAspect="1" noChangeArrowheads="1"/>
          </p:cNvSpPr>
          <p:nvPr/>
        </p:nvSpPr>
        <p:spPr bwMode="gray">
          <a:xfrm>
            <a:off x="554509" y="1308496"/>
            <a:ext cx="1881122" cy="1877502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Line 22"/>
          <p:cNvSpPr>
            <a:spLocks noChangeAspect="1" noChangeShapeType="1"/>
          </p:cNvSpPr>
          <p:nvPr/>
        </p:nvSpPr>
        <p:spPr bwMode="gray">
          <a:xfrm>
            <a:off x="2408052" y="2635132"/>
            <a:ext cx="877990" cy="535725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Line 23"/>
          <p:cNvSpPr>
            <a:spLocks noChangeAspect="1" noChangeShapeType="1"/>
          </p:cNvSpPr>
          <p:nvPr/>
        </p:nvSpPr>
        <p:spPr bwMode="gray">
          <a:xfrm>
            <a:off x="2340017" y="2790764"/>
            <a:ext cx="862117" cy="524556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Oval 24"/>
          <p:cNvSpPr>
            <a:spLocks noChangeAspect="1" noChangeArrowheads="1"/>
          </p:cNvSpPr>
          <p:nvPr/>
        </p:nvSpPr>
        <p:spPr bwMode="gray">
          <a:xfrm>
            <a:off x="6527873" y="1420777"/>
            <a:ext cx="1717227" cy="169829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2" name="Picture 25" descr="cir_lighteffect0"/>
          <p:cNvPicPr>
            <a:picLocks noChangeAspect="1" noChangeArrowheads="1"/>
          </p:cNvPicPr>
          <p:nvPr/>
        </p:nvPicPr>
        <p:blipFill>
          <a:blip r:embed="rId2" cstate="screen">
            <a:lum bright="18000" contrast="-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483495" y="1355692"/>
            <a:ext cx="1802423" cy="1543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val 27"/>
          <p:cNvSpPr>
            <a:spLocks noChangeAspect="1" noChangeArrowheads="1"/>
          </p:cNvSpPr>
          <p:nvPr/>
        </p:nvSpPr>
        <p:spPr bwMode="gray">
          <a:xfrm>
            <a:off x="6415640" y="1301714"/>
            <a:ext cx="1965250" cy="1963355"/>
          </a:xfrm>
          <a:prstGeom prst="ellips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8"/>
          <p:cNvSpPr>
            <a:spLocks noChangeAspect="1" noChangeShapeType="1"/>
          </p:cNvSpPr>
          <p:nvPr/>
        </p:nvSpPr>
        <p:spPr bwMode="gray">
          <a:xfrm>
            <a:off x="5777830" y="4555638"/>
            <a:ext cx="811925" cy="495414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29"/>
          <p:cNvSpPr>
            <a:spLocks noChangeAspect="1" noChangeShapeType="1"/>
          </p:cNvSpPr>
          <p:nvPr/>
        </p:nvSpPr>
        <p:spPr bwMode="gray">
          <a:xfrm>
            <a:off x="5697366" y="4686344"/>
            <a:ext cx="877038" cy="536107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26"/>
          <p:cNvGrpSpPr>
            <a:grpSpLocks noChangeAspect="1"/>
          </p:cNvGrpSpPr>
          <p:nvPr/>
        </p:nvGrpSpPr>
        <p:grpSpPr bwMode="auto">
          <a:xfrm>
            <a:off x="6589755" y="4784517"/>
            <a:ext cx="1609018" cy="1566387"/>
            <a:chOff x="2457" y="2000"/>
            <a:chExt cx="901" cy="888"/>
          </a:xfrm>
        </p:grpSpPr>
        <p:pic>
          <p:nvPicPr>
            <p:cNvPr id="42" name="Picture 27" descr="circuler_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Oval 28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ltGray">
            <a:xfrm>
              <a:off x="2550" y="2018"/>
              <a:ext cx="703" cy="30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5" name="Group 3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52" name="AutoShape 32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AutoShape 33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AutoShape 34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AutoShape 35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8" name="AutoShape 37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AutoShape 38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AutoShape 39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" name="AutoShape 40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642579" y="1916413"/>
            <a:ext cx="163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Закон тождества</a:t>
            </a:r>
            <a:endParaRPr lang="ru-RU" b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55475" y="1821726"/>
            <a:ext cx="1633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Закон исключения третьего</a:t>
            </a:r>
            <a:endParaRPr lang="ru-RU" b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6888" y="5261773"/>
            <a:ext cx="1846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Закон противоречия</a:t>
            </a:r>
            <a:endParaRPr lang="ru-RU" b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32413" y="5114883"/>
            <a:ext cx="1739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Закон достаточного основания</a:t>
            </a:r>
            <a:endParaRPr lang="ru-RU" b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pSp>
        <p:nvGrpSpPr>
          <p:cNvPr id="7" name="Группа 61"/>
          <p:cNvGrpSpPr/>
          <p:nvPr/>
        </p:nvGrpSpPr>
        <p:grpSpPr>
          <a:xfrm rot="2045103">
            <a:off x="1981494" y="2546618"/>
            <a:ext cx="2525187" cy="397937"/>
            <a:chOff x="-32836" y="1006814"/>
            <a:chExt cx="2525187" cy="397937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-32836" y="1006814"/>
              <a:ext cx="2405057" cy="37012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Прямоугольник 63"/>
            <p:cNvSpPr/>
            <p:nvPr/>
          </p:nvSpPr>
          <p:spPr>
            <a:xfrm rot="21583920">
              <a:off x="87294" y="1034624"/>
              <a:ext cx="2405057" cy="370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61" tIns="30480" rIns="170688" bIns="30480" numCol="1" spcCol="1270" anchor="t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4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   </a:t>
              </a:r>
              <a:r>
                <a:rPr lang="ru-RU" sz="28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А=А</a:t>
              </a:r>
              <a:endParaRPr lang="ru-RU" sz="28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8" name="Группа 64"/>
          <p:cNvGrpSpPr/>
          <p:nvPr/>
        </p:nvGrpSpPr>
        <p:grpSpPr>
          <a:xfrm rot="19515222">
            <a:off x="4474955" y="1655480"/>
            <a:ext cx="3204580" cy="951412"/>
            <a:chOff x="-632812" y="834541"/>
            <a:chExt cx="3204580" cy="951412"/>
          </a:xfrm>
        </p:grpSpPr>
        <p:sp>
          <p:nvSpPr>
            <p:cNvPr id="66" name="Прямоугольник 65"/>
            <p:cNvSpPr/>
            <p:nvPr/>
          </p:nvSpPr>
          <p:spPr>
            <a:xfrm>
              <a:off x="0" y="1127307"/>
              <a:ext cx="2571768" cy="6586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Прямоугольник 66"/>
            <p:cNvSpPr/>
            <p:nvPr/>
          </p:nvSpPr>
          <p:spPr>
            <a:xfrm rot="21598420">
              <a:off x="-632812" y="834541"/>
              <a:ext cx="2571768" cy="658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1654" tIns="27940" rIns="156464" bIns="27940" numCol="1" spcCol="1270" anchor="t" anchorCtr="0">
              <a:noAutofit/>
            </a:bodyPr>
            <a:lstStyle/>
            <a:p>
              <a:pPr marL="0" lvl="1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8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А=В</a:t>
              </a:r>
              <a:endParaRPr lang="ru-RU" sz="28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  <a:p>
              <a:pPr marL="0" lvl="1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8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 С</a:t>
              </a:r>
              <a:endParaRPr lang="ru-RU" sz="28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11" name="Группа 67"/>
          <p:cNvGrpSpPr/>
          <p:nvPr/>
        </p:nvGrpSpPr>
        <p:grpSpPr>
          <a:xfrm rot="19198980">
            <a:off x="5781423" y="2259893"/>
            <a:ext cx="335575" cy="383641"/>
            <a:chOff x="4143372" y="1071546"/>
            <a:chExt cx="285752" cy="285752"/>
          </a:xfrm>
        </p:grpSpPr>
        <p:cxnSp>
          <p:nvCxnSpPr>
            <p:cNvPr id="69" name="Прямая соединительная линия 68"/>
            <p:cNvCxnSpPr/>
            <p:nvPr/>
          </p:nvCxnSpPr>
          <p:spPr>
            <a:xfrm rot="16200000" flipH="1">
              <a:off x="4143372" y="1071546"/>
              <a:ext cx="285752" cy="2857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 flipH="1" flipV="1">
              <a:off x="4143372" y="1071546"/>
              <a:ext cx="285752" cy="2857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70"/>
          <p:cNvGrpSpPr/>
          <p:nvPr/>
        </p:nvGrpSpPr>
        <p:grpSpPr>
          <a:xfrm rot="2814168">
            <a:off x="2222202" y="5473280"/>
            <a:ext cx="2534896" cy="1061223"/>
            <a:chOff x="-129839" y="2867866"/>
            <a:chExt cx="2534896" cy="1061223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0" y="3174817"/>
              <a:ext cx="2405057" cy="75427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Прямоугольник 72"/>
            <p:cNvSpPr/>
            <p:nvPr/>
          </p:nvSpPr>
          <p:spPr>
            <a:xfrm>
              <a:off x="-129839" y="2867866"/>
              <a:ext cx="2405057" cy="7542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61" tIns="35560" rIns="199136" bIns="35560" numCol="1" spcCol="1270" anchor="t" anchorCtr="0">
              <a:noAutofit/>
            </a:bodyPr>
            <a:lstStyle/>
            <a:p>
              <a:pPr marL="0" lvl="1" algn="l" defTabSz="9779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2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А=А</a:t>
              </a:r>
              <a:endParaRPr lang="ru-RU" sz="22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  <a:p>
              <a:pPr marL="0" lvl="1" algn="l" defTabSz="9779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</a:pPr>
              <a:r>
                <a:rPr lang="ru-RU" sz="2200" b="1" kern="1200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А=А</a:t>
              </a:r>
              <a:endParaRPr lang="ru-RU" sz="22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 rot="2522499">
            <a:off x="3201573" y="6181230"/>
            <a:ext cx="1943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неверно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6" name="Правая фигурная скобка 75"/>
          <p:cNvSpPr/>
          <p:nvPr/>
        </p:nvSpPr>
        <p:spPr>
          <a:xfrm rot="2590050">
            <a:off x="3175076" y="5280026"/>
            <a:ext cx="339715" cy="67257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spc="30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H="1">
            <a:off x="3273497" y="6082878"/>
            <a:ext cx="142876" cy="21431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3416373" y="5805264"/>
            <a:ext cx="282512" cy="609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2711346" y="5348850"/>
            <a:ext cx="282512" cy="609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" grpId="0"/>
      <p:bldP spid="58" grpId="0"/>
      <p:bldP spid="59" grpId="0"/>
      <p:bldP spid="60" grpId="0"/>
      <p:bldP spid="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604448" cy="720080"/>
          </a:xfrm>
        </p:spPr>
        <p:txBody>
          <a:bodyPr/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ЛОГИЧЕСКИЕ ЗАКОНЫ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 rot="19515222">
            <a:off x="5134777" y="1741810"/>
            <a:ext cx="2571768" cy="65864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2" name="Прямоугольник 71"/>
          <p:cNvSpPr/>
          <p:nvPr/>
        </p:nvSpPr>
        <p:spPr>
          <a:xfrm rot="2814168">
            <a:off x="2219410" y="5784564"/>
            <a:ext cx="2405057" cy="75427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0" name="Text Box 15"/>
          <p:cNvSpPr txBox="1">
            <a:spLocks noChangeArrowheads="1"/>
          </p:cNvSpPr>
          <p:nvPr/>
        </p:nvSpPr>
        <p:spPr bwMode="gray">
          <a:xfrm>
            <a:off x="2267744" y="3645024"/>
            <a:ext cx="6375019" cy="83099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Утверждает, что из двух противоречащих друг другу  суждений одно из них ложно, другое –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истинно, 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третьего не дано.</a:t>
            </a:r>
          </a:p>
        </p:txBody>
      </p:sp>
      <p:sp>
        <p:nvSpPr>
          <p:cNvPr id="101" name="Text Box 16"/>
          <p:cNvSpPr txBox="1">
            <a:spLocks noChangeArrowheads="1"/>
          </p:cNvSpPr>
          <p:nvPr/>
        </p:nvSpPr>
        <p:spPr bwMode="gray">
          <a:xfrm>
            <a:off x="2267744" y="2636912"/>
            <a:ext cx="6396724" cy="83099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Согласно этому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закону не 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могут быть одновременно истинными два высказывания, одно из которых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что-то утверждает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 другое отрицает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 же самое.</a:t>
            </a:r>
            <a:endParaRPr lang="ru-RU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" name="Text Box 17"/>
          <p:cNvSpPr txBox="1">
            <a:spLocks noChangeArrowheads="1"/>
          </p:cNvSpPr>
          <p:nvPr/>
        </p:nvSpPr>
        <p:spPr bwMode="gray">
          <a:xfrm>
            <a:off x="2195736" y="1340768"/>
            <a:ext cx="6408712" cy="1077218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научном тексте используются понятия и суждения, а это смысловые единицы. Они должны быть определенными. Согласно этому закону предмет мысли в пределах одного рассуждения должен быть неизменным.</a:t>
            </a:r>
          </a:p>
        </p:txBody>
      </p:sp>
      <p:sp>
        <p:nvSpPr>
          <p:cNvPr id="106" name="Text Box 15"/>
          <p:cNvSpPr txBox="1">
            <a:spLocks noChangeArrowheads="1"/>
          </p:cNvSpPr>
          <p:nvPr/>
        </p:nvSpPr>
        <p:spPr bwMode="gray">
          <a:xfrm>
            <a:off x="2214785" y="4770510"/>
            <a:ext cx="6408712" cy="181588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Всякая истинная мысль имеет достаточное основание. </a:t>
            </a:r>
            <a:endParaRPr lang="ru-RU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/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 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одно и то же утверждение можно привести бесконечное множество оснований. Однако только некоторые из них будут рассматриваться как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достаточные, если 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данное утверждение истинно, и не одно не будет  достаточным, если – ложно.</a:t>
            </a:r>
          </a:p>
          <a:p>
            <a:pPr eaLnBrk="0" hangingPunct="0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Требует, чтобы всякое суждение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было </a:t>
            </a:r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обоснованным.</a:t>
            </a:r>
          </a:p>
        </p:txBody>
      </p:sp>
      <p:pic>
        <p:nvPicPr>
          <p:cNvPr id="107" name="Picture 4" descr="LB_circle0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71" y="1051920"/>
            <a:ext cx="1432493" cy="1431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Text Box 8"/>
          <p:cNvSpPr txBox="1">
            <a:spLocks noChangeArrowheads="1"/>
          </p:cNvSpPr>
          <p:nvPr/>
        </p:nvSpPr>
        <p:spPr bwMode="gray">
          <a:xfrm>
            <a:off x="145811" y="1536796"/>
            <a:ext cx="15732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bg1"/>
                </a:solidFill>
              </a:rPr>
              <a:t>Закон </a:t>
            </a:r>
          </a:p>
          <a:p>
            <a:pPr algn="ctr" eaLnBrk="0" hangingPunct="0"/>
            <a:r>
              <a:rPr lang="ru-RU" sz="1200" b="1" dirty="0" smtClean="0">
                <a:solidFill>
                  <a:schemeClr val="bg1"/>
                </a:solidFill>
              </a:rPr>
              <a:t>тождества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09" name="Picture 7" descr="YG_circle00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29" y="2520955"/>
            <a:ext cx="1424879" cy="1383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Text Box 9"/>
          <p:cNvSpPr txBox="1">
            <a:spLocks noChangeArrowheads="1"/>
          </p:cNvSpPr>
          <p:nvPr/>
        </p:nvSpPr>
        <p:spPr bwMode="gray">
          <a:xfrm>
            <a:off x="251520" y="2893263"/>
            <a:ext cx="13681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bg1"/>
                </a:solidFill>
              </a:rPr>
              <a:t>Закон противоречия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1" name="Picture 3" descr="RY_circle00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33" y="3980703"/>
            <a:ext cx="1387200" cy="13883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Text Box 10"/>
          <p:cNvSpPr txBox="1">
            <a:spLocks noChangeArrowheads="1"/>
          </p:cNvSpPr>
          <p:nvPr/>
        </p:nvSpPr>
        <p:spPr bwMode="gray">
          <a:xfrm>
            <a:off x="348663" y="4315865"/>
            <a:ext cx="12430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bg1"/>
                </a:solidFill>
              </a:rPr>
              <a:t>Закон исключения третьего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3" name="Picture 4" descr="LB_circle00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07" y="5410134"/>
            <a:ext cx="1432492" cy="1431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" name="Text Box 8"/>
          <p:cNvSpPr txBox="1">
            <a:spLocks noChangeArrowheads="1"/>
          </p:cNvSpPr>
          <p:nvPr/>
        </p:nvSpPr>
        <p:spPr bwMode="gray">
          <a:xfrm>
            <a:off x="238252" y="5792684"/>
            <a:ext cx="15732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bg1"/>
                </a:solidFill>
              </a:rPr>
              <a:t>Закон достаточного основания</a:t>
            </a:r>
          </a:p>
        </p:txBody>
      </p:sp>
      <p:sp>
        <p:nvSpPr>
          <p:cNvPr id="116" name="Freeform 43"/>
          <p:cNvSpPr>
            <a:spLocks/>
          </p:cNvSpPr>
          <p:nvPr/>
        </p:nvSpPr>
        <p:spPr bwMode="gray">
          <a:xfrm rot="16200000">
            <a:off x="1510678" y="4027991"/>
            <a:ext cx="909462" cy="575576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7" name="Freeform 44"/>
          <p:cNvSpPr>
            <a:spLocks/>
          </p:cNvSpPr>
          <p:nvPr/>
        </p:nvSpPr>
        <p:spPr bwMode="gray">
          <a:xfrm rot="16200000">
            <a:off x="1809800" y="1530894"/>
            <a:ext cx="199680" cy="57219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0" name="Freeform 44"/>
          <p:cNvSpPr>
            <a:spLocks/>
          </p:cNvSpPr>
          <p:nvPr/>
        </p:nvSpPr>
        <p:spPr bwMode="gray">
          <a:xfrm rot="16200000">
            <a:off x="1886826" y="2892325"/>
            <a:ext cx="157163" cy="64081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1" name="Freeform 43"/>
          <p:cNvSpPr>
            <a:spLocks/>
          </p:cNvSpPr>
          <p:nvPr/>
        </p:nvSpPr>
        <p:spPr bwMode="gray">
          <a:xfrm rot="16200000">
            <a:off x="1588957" y="5669624"/>
            <a:ext cx="759173" cy="454388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1416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5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6" grpId="0" animBg="1"/>
      <p:bldP spid="108" grpId="0"/>
      <p:bldP spid="110" grpId="0"/>
      <p:bldP spid="112" grpId="0"/>
      <p:bldP spid="114" grpId="0"/>
      <p:bldP spid="116" grpId="0" animBg="1"/>
      <p:bldP spid="117" grpId="0" animBg="1"/>
      <p:bldP spid="120" grpId="0" animBg="1"/>
      <p:bldP spid="1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24744"/>
            <a:ext cx="7793037" cy="1800225"/>
          </a:xfrm>
        </p:spPr>
        <p:txBody>
          <a:bodyPr/>
          <a:lstStyle/>
          <a:p>
            <a:pPr>
              <a:defRPr/>
            </a:pPr>
            <a:r>
              <a:rPr lang="ru-RU" sz="2000" b="1" u="sng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000" b="1" u="sng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Аргументация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– это сугубо логический процесс суть которого в том, что в нем обосновывается истинность нашего суждения с помощью других суждений. 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effectLst/>
                <a:latin typeface="Times New Roman" pitchFamily="18" charset="0"/>
              </a:rPr>
              <a:t>Существуют два правила доказательства:</a:t>
            </a:r>
            <a:r>
              <a:rPr lang="ru-RU" sz="2000" dirty="0" smtClean="0">
                <a:effectLst/>
                <a:latin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</a:br>
            <a:endParaRPr lang="ru-RU" sz="2000" b="1" dirty="0" smtClean="0">
              <a:solidFill>
                <a:schemeClr val="tx1"/>
              </a:solidFill>
              <a:effectLst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717032"/>
            <a:ext cx="8229600" cy="225673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i="1" dirty="0" smtClean="0">
              <a:solidFill>
                <a:schemeClr val="hlink"/>
              </a:solidFill>
              <a:latin typeface="Monotype Corsiva" pitchFamily="66" charset="0"/>
            </a:endParaRP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3276600" y="24209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4213" y="3717032"/>
            <a:ext cx="3673475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1. </a:t>
            </a:r>
            <a:r>
              <a:rPr lang="ru-RU" sz="22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</a:rPr>
              <a:t>Тезис доказательства </a:t>
            </a:r>
            <a:r>
              <a:rPr lang="ru-RU" sz="2200" b="1" dirty="0">
                <a:latin typeface="Times New Roman" pitchFamily="18" charset="0"/>
              </a:rPr>
              <a:t>– надо сформулировать ясно и четко, при этом нельзя допускать двусмысленность, нечеткая форма изложения мысли может быть использована против вас.</a:t>
            </a:r>
          </a:p>
          <a:p>
            <a:pPr>
              <a:spcBef>
                <a:spcPct val="50000"/>
              </a:spcBef>
            </a:pPr>
            <a:endParaRPr lang="ru-RU" sz="2200" b="1" dirty="0">
              <a:latin typeface="Times New Roman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787900" y="3716338"/>
            <a:ext cx="3817938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dirty="0">
                <a:latin typeface="Times New Roman" pitchFamily="18" charset="0"/>
              </a:rPr>
              <a:t>2. В ходе доказательства </a:t>
            </a:r>
            <a:r>
              <a:rPr lang="ru-RU" sz="22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</a:rPr>
              <a:t>тезис должен оставаться неизменным</a:t>
            </a:r>
            <a:r>
              <a:rPr lang="ru-RU" sz="2200" b="1" dirty="0">
                <a:latin typeface="Times New Roman" pitchFamily="18" charset="0"/>
              </a:rPr>
              <a:t>, то есть должно доказываться одно и тоже положение. На протяжении доказательства, мы должны доказывать одно и тоже.</a:t>
            </a:r>
          </a:p>
          <a:p>
            <a:pPr>
              <a:spcBef>
                <a:spcPct val="50000"/>
              </a:spcBef>
              <a:defRPr/>
            </a:pPr>
            <a:endParaRPr lang="ru-RU" sz="2200" b="1" dirty="0">
              <a:latin typeface="Times New Roman" pitchFamily="18" charset="0"/>
            </a:endParaRPr>
          </a:p>
        </p:txBody>
      </p:sp>
      <p:sp>
        <p:nvSpPr>
          <p:cNvPr id="17416" name="AutoShape 12"/>
          <p:cNvSpPr>
            <a:spLocks noChangeArrowheads="1"/>
          </p:cNvSpPr>
          <p:nvPr/>
        </p:nvSpPr>
        <p:spPr bwMode="auto">
          <a:xfrm>
            <a:off x="6011863" y="2565400"/>
            <a:ext cx="935037" cy="1152525"/>
          </a:xfrm>
          <a:prstGeom prst="downArrow">
            <a:avLst>
              <a:gd name="adj1" fmla="val 50000"/>
              <a:gd name="adj2" fmla="val 30815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7417" name="AutoShape 13"/>
          <p:cNvSpPr>
            <a:spLocks noChangeArrowheads="1"/>
          </p:cNvSpPr>
          <p:nvPr/>
        </p:nvSpPr>
        <p:spPr bwMode="auto">
          <a:xfrm>
            <a:off x="2411760" y="2564904"/>
            <a:ext cx="936625" cy="1152525"/>
          </a:xfrm>
          <a:prstGeom prst="downArrow">
            <a:avLst>
              <a:gd name="adj1" fmla="val 50000"/>
              <a:gd name="adj2" fmla="val 30763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gray">
          <a:xfrm>
            <a:off x="539552" y="332656"/>
            <a:ext cx="860444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ЛОГИЧЕСКИЕ ПРАВИЛА</a:t>
            </a:r>
            <a:endParaRPr kumimoji="0" lang="en-US" sz="4000" b="1" i="0" u="none" strike="noStrike" kern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304" y="2060848"/>
            <a:ext cx="183569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Ошибки: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Потеря тезиса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Полная подмена тезиса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Частичная подмена тезиса</a:t>
            </a:r>
          </a:p>
          <a:p>
            <a:pPr marL="457200" indent="-457200" algn="ctr">
              <a:buNone/>
              <a:defRPr/>
            </a:pP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Требования к аргументам: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Истинность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Автономность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Непротиворечивость</a:t>
            </a:r>
          </a:p>
          <a:p>
            <a:pPr marL="457200" indent="-457200" algn="ctr">
              <a:buNone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Достаточность</a:t>
            </a:r>
          </a:p>
          <a:p>
            <a:pPr marL="457200" indent="-457200" algn="ctr">
              <a:buNone/>
              <a:defRPr/>
            </a:pP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4brain.ru/blog/wp-content/uploads/2013/12/%D0%BC%D0%B5%D1%82%D0%BE%D0%B4%D1%8B-%D1%8D%D0%B2%D1%80%D0%B8%D1%81%D1%82%D0%B8%D0%BA%D0%B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861048"/>
            <a:ext cx="2664296" cy="21816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t-tech.ru/images/arg_tabl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476672"/>
            <a:ext cx="1999389" cy="1511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4044668"/>
            <a:ext cx="1656184" cy="2192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32656"/>
            <a:ext cx="2485979" cy="1553737"/>
          </a:xfrm>
          <a:prstGeom prst="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7848600" cy="1066800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Анализ одной из учебно-исследовательских работ, представленных по окончании курса занятий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2623322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32240" y="4509120"/>
            <a:ext cx="1656184" cy="2038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://rcro.tomsk.ru/wp-content/uploads/2015/06/24198038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05064"/>
            <a:ext cx="3779912" cy="269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844824"/>
            <a:ext cx="8316912" cy="3240087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Ненормативная лексика и развитие личности 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школьника-подростка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4365104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Петонова Мария, </a:t>
            </a:r>
          </a:p>
          <a:p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МАОУ «СОШ № 35», г. Улан-Удэ</a:t>
            </a:r>
          </a:p>
          <a:p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– Угрюмова Т.Г., к.п.н.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717032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562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60648"/>
            <a:ext cx="7452320" cy="6336704"/>
          </a:xfrm>
        </p:spPr>
        <p:txBody>
          <a:bodyPr>
            <a:noAutofit/>
          </a:bodyPr>
          <a:lstStyle/>
          <a:p>
            <a:r>
              <a:rPr lang="ru-RU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использования ненормативной лексики подростками сегодня актуальная в нашем обществе. Основная </a:t>
            </a:r>
            <a:r>
              <a:rPr lang="ru-RU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нашего исследования – выявление и изучение причин социально-психологических  особенностей употребления ненормативной лексики подростками. </a:t>
            </a:r>
          </a:p>
          <a:p>
            <a:r>
              <a:rPr lang="ru-RU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учебно-исследовательской работы: </a:t>
            </a:r>
          </a:p>
          <a:p>
            <a:pPr>
              <a:buNone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определить на основе анализа психолого-педагогической литературы степень разработанности исследуемой темы;</a:t>
            </a:r>
          </a:p>
          <a:p>
            <a:pPr>
              <a:buFontTx/>
              <a:buChar char="-"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выявить причины использования ненормативной лексики школьниками-подростками; </a:t>
            </a:r>
          </a:p>
          <a:p>
            <a:pPr>
              <a:buFontTx/>
              <a:buChar char="-"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ряд практических рекомендаций для школьников-подростков по избавлению от сквернословия.</a:t>
            </a:r>
          </a:p>
          <a:p>
            <a:r>
              <a:rPr lang="ru-RU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исследования является процесс социализации личности школьника-подростка.</a:t>
            </a:r>
          </a:p>
          <a:p>
            <a:r>
              <a:rPr lang="ru-RU" sz="2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исследования -  ненормативная лексика и развитие личности подростка.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835696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-396552" y="0"/>
            <a:ext cx="9865096" cy="6957392"/>
          </a:xfrm>
          <a:prstGeom prst="triangle">
            <a:avLst>
              <a:gd name="adj" fmla="val 4914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5733256"/>
            <a:ext cx="216024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5157192"/>
            <a:ext cx="1872208" cy="119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4365104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933056"/>
            <a:ext cx="144016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3212976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8024" y="2636912"/>
            <a:ext cx="144016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888" y="2060848"/>
            <a:ext cx="115212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79912" y="908720"/>
            <a:ext cx="129614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364088" y="6525344"/>
            <a:ext cx="2520280" cy="3326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1.Самообразование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788024" y="674136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948264" y="5805264"/>
            <a:ext cx="2195736" cy="4320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2.Саморазвитие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6660232" y="616530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0" y="5229200"/>
            <a:ext cx="2699792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3.Самоорганизация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>
            <a:endCxn id="26" idx="3"/>
          </p:cNvCxnSpPr>
          <p:nvPr/>
        </p:nvCxnSpPr>
        <p:spPr>
          <a:xfrm flipH="1">
            <a:off x="2699792" y="5301208"/>
            <a:ext cx="216024" cy="108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300192" y="4797152"/>
            <a:ext cx="2160240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4.Самоанализ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 стрелкой 33"/>
          <p:cNvCxnSpPr>
            <a:stCxn id="1031" idx="3"/>
          </p:cNvCxnSpPr>
          <p:nvPr/>
        </p:nvCxnSpPr>
        <p:spPr>
          <a:xfrm>
            <a:off x="6228184" y="4473116"/>
            <a:ext cx="432048" cy="2520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611560" y="4005064"/>
            <a:ext cx="2304256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5.Самоконтроль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 стрелкой 36"/>
          <p:cNvCxnSpPr>
            <a:stCxn id="1032" idx="1"/>
          </p:cNvCxnSpPr>
          <p:nvPr/>
        </p:nvCxnSpPr>
        <p:spPr>
          <a:xfrm flipH="1">
            <a:off x="2699792" y="3717032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6300192" y="3429000"/>
            <a:ext cx="2016224" cy="6480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6.Самооценка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>
            <a:stCxn id="1033" idx="3"/>
          </p:cNvCxnSpPr>
          <p:nvPr/>
        </p:nvCxnSpPr>
        <p:spPr>
          <a:xfrm>
            <a:off x="6228184" y="3248980"/>
            <a:ext cx="360040" cy="180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4788024" y="2348880"/>
            <a:ext cx="3384376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7.Самосовершенствование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220072" y="1484784"/>
            <a:ext cx="2736304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8.Самоактулизация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4716016" y="2204864"/>
            <a:ext cx="432048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076056" y="1196752"/>
            <a:ext cx="360040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88640"/>
            <a:ext cx="7524328" cy="6669360"/>
          </a:xfrm>
        </p:spPr>
        <p:txBody>
          <a:bodyPr/>
          <a:lstStyle/>
          <a:p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использование ненормативной лексики в подростковой среде оказывает отрицательное влияние на психику, здоровье, поведение и успеваемость школьника-подростка и в целом на развитие его личности при таких условиях, как низкий уровень воспитанности и культуры общения; негативное эмоциональное состояние подростка; результат плохого семейного воспитания; использование ненормативной лексики в семье; стремление выглядеть взрослым ; недостаточный уровень работы психологов школы; различные отклонения в психическом развитии подростка. 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наблюдение, анализ, анкетирование, интервьюирование, опрос.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рекомендации для учащихся, родителей, учителей по искоренению сквернословия в подростковой образовательной среде.</a:t>
            </a:r>
          </a:p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132856"/>
            <a:ext cx="1691680" cy="2047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1494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179512" y="1700808"/>
          <a:ext cx="40324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Диаграмма 17"/>
          <p:cNvGraphicFramePr/>
          <p:nvPr/>
        </p:nvGraphicFramePr>
        <p:xfrm>
          <a:off x="4499992" y="1772816"/>
          <a:ext cx="446449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0611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323528" y="764704"/>
          <a:ext cx="4572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572000" y="764704"/>
          <a:ext cx="413995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51520" y="1124744"/>
          <a:ext cx="41764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355976" y="476672"/>
          <a:ext cx="4572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004048" y="1340768"/>
          <a:ext cx="36724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51520" y="1412776"/>
          <a:ext cx="4572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67544" y="764704"/>
          <a:ext cx="381642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572000" y="764704"/>
          <a:ext cx="40679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499992" y="4114800"/>
          <a:ext cx="41764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3923928" y="476672"/>
          <a:ext cx="496855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23528" y="476672"/>
          <a:ext cx="388843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848600" cy="1066800"/>
          </a:xfrm>
        </p:spPr>
        <p:txBody>
          <a:bodyPr/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по искоренению сквернословия у подростков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1[1]"/>
          <p:cNvPicPr>
            <a:picLocks noGrp="1"/>
          </p:cNvPicPr>
          <p:nvPr>
            <p:ph sz="half" idx="1"/>
          </p:nvPr>
        </p:nvPicPr>
        <p:blipFill>
          <a:blip r:embed="rId3" cstate="screen">
            <a:lum bright="-12000"/>
          </a:blip>
          <a:stretch>
            <a:fillRect/>
          </a:stretch>
        </p:blipFill>
        <p:spPr bwMode="auto">
          <a:xfrm>
            <a:off x="323528" y="1196752"/>
            <a:ext cx="1584176" cy="21602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051720" y="1196752"/>
            <a:ext cx="6912768" cy="5462067"/>
          </a:xfrm>
        </p:spPr>
        <p:txBody>
          <a:bodyPr/>
          <a:lstStyle/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школьнику-подростку необходимо принять решение не сквернословить, не употреблять бранных слов самим;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подросткам необходимо уметь противостоять  влиянию окружающей среды, ценить меру своего авторитета;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использовать в своей речи как можно больше позитивных высказываний;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преодолевать поверхностное отношение к слову;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брать плохой пример со своих сверстников;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пресекать сквернословие внутри класса;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уметь просить прощение за бранное слово;</a:t>
            </a:r>
          </a:p>
          <a:p>
            <a:pPr marL="0" indent="0" eaLnBrk="0" fontAlgn="base" hangingPunct="0">
              <a:spcAft>
                <a:spcPct val="0"/>
              </a:spcAft>
              <a:buNone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-main-pic" descr="Картинка 18 из 20">
            <a:hlinkClick r:id="rId4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221088"/>
            <a:ext cx="1728192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7432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0648"/>
            <a:ext cx="8568952" cy="6264696"/>
          </a:xfrm>
        </p:spPr>
        <p:txBody>
          <a:bodyPr/>
          <a:lstStyle/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 необходимо искоренять сквернословие в семье;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учителя должны показывать пример культуры общения;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школьному самоуправлению ежедневно проводить мониторинг использования ненормативной лексики школьниками 5-6 классов;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ввести весомые штрафные баллы за сквернословие в Положение школы «О конкурсе на лучший класс»; 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ввести уроки этикета и хороших манер один раз в неделю для учащихся 5-6 классов;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организовать в школе для школьников-подростков театральный лекторий «Букеты добрых, мудрых слов» по формированию воспитания культуры речи;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ежемесячно проводить «День театра» с выходом в театры города на спектакли по произведениям классиков советской и зарубежной литературы;</a:t>
            </a:r>
          </a:p>
          <a:p>
            <a:pPr lvl="0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повысить уровень работы психологов в школе.</a:t>
            </a: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1241270219_42331630_dumay[1]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68344" y="1772816"/>
            <a:ext cx="1475656" cy="1224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Список использованной литературы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445224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Анисимов В. Обойдемся без выражений! Сквернословие как проявление вербальной агрессии //Здоровье детей. – 2009. - №1. – С.13-14.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Гаряев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П.П. Аспекты волновой трансляции генов. – М., 2011.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Михайлин В. Ю. Тропа звериных слов: Пространственно ориентированные культурные коды в индоевропейской традиции. – М.: НЛО 2008. - С. 331-360.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Нефедов А. Управление реальностью.  - Минск: «Книжный дом», 2008.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Семенюк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Л.М. Психологические особенности агрессивного поведения подростков и условия его коррекции.  - М.: Флинта, 2010.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Собкин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В.С., </a:t>
            </a: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Адамчук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Д.В. Агрессивный подросток // Дитя человеческое. - 2008. - № 1. - С. 14-20. 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Фомиченко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А.С., </a:t>
            </a: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Собкин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В.С. Агрессивность школьников глазами учителей //  Директор школы. - 2012. - № 5. - С. 84‑90.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Эмото Масару. Любовь и вода. - М.: София, 2008.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 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geizer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realisti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rian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+mj-lt"/>
              <a:buAutoNum type="arabicPeriod"/>
            </a:pPr>
            <a:endParaRPr lang="ru-RU" sz="18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endParaRPr lang="ru-RU" sz="18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3250" name="Picture 2" descr="Света - Произведение искусст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4797152"/>
            <a:ext cx="2736304" cy="2060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713055604"/>
              </p:ext>
            </p:extLst>
          </p:nvPr>
        </p:nvGraphicFramePr>
        <p:xfrm>
          <a:off x="211130" y="915632"/>
          <a:ext cx="8681350" cy="5539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19249" y="3725730"/>
            <a:ext cx="23739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Самоанализ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897" y="5180498"/>
            <a:ext cx="27726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Саморазвитие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5156" y="4507507"/>
            <a:ext cx="33823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Самоорганизация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2261" y="5853958"/>
            <a:ext cx="34386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Самообразование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0583" y="2314735"/>
            <a:ext cx="23675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Самооценка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4365" y="1679546"/>
            <a:ext cx="41052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Самосовершенствование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34251" y="1008063"/>
            <a:ext cx="4458229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Стремление учащегося </a:t>
            </a: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возможно более полному выявлению и развитию своих личностных возможностей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60033" y="1639634"/>
            <a:ext cx="4044062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Сознательная и </a:t>
            </a: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систематическая работа над собой в целях совершенствования ранее приобретённых и формирования новых качеств личности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15463" y="2285965"/>
            <a:ext cx="5688632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представление учащимся </a:t>
            </a: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своей личной деятельности в обществе и оценивание себя и собственных качеств и чувств, достоинств и недостатков, выражение их открыто или закрыто.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034423"/>
            <a:ext cx="4861556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Осознание и </a:t>
            </a: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оценка </a:t>
            </a:r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учащимся </a:t>
            </a: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собственных действий, психических процессов и состояний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2855" y="3003645"/>
            <a:ext cx="27963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Самоконтроль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97707" y="3756508"/>
            <a:ext cx="6029544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Изучение результата собственной работы, установление причинно-следственных связей и определение путей дальнейшего совершенствования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02289" y="4396868"/>
            <a:ext cx="4690191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Целенаправленный процесс, в ходе которого создается, воспроизводится или совершенствуется организация сложной динамической системы учащегося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87470" y="5057387"/>
            <a:ext cx="5616624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Способность человека становиться и быть подлинным субъектом своей жизни, превратить собственную жизнедеятельность в предмет практического преобразования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02289" y="5703718"/>
            <a:ext cx="4701805" cy="10156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Систематическая и добровольно-познавательная деятельность, основанная на внутренней потребности познания и реализуемая в процессе самостоятельной целенаправленной работы с целью углубления и расширения знаний, формирования научного мировоззрения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8317" y="946508"/>
            <a:ext cx="3566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Самоактуализация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95736" y="0"/>
            <a:ext cx="4794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Пирамида самостей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Общие критерии оценки УИР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7992888" cy="5256584"/>
          </a:xfrm>
        </p:spPr>
        <p:txBody>
          <a:bodyPr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соответствие содержания работы теме;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глубина и полнота раскрытия темы;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адекватность (объективность) переданного содержания рекомендуемых литературных источников;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логика изложения изученного материала: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грамотность, соблюдение научного стиля описания;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техническое оформление;</a:t>
            </a:r>
          </a:p>
          <a:p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оценочность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суждений автора УИР;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самостоятельность выполнения УИР, т.е. УИР не является сплошным переписыванием первоисточников либо конспектированием.</a:t>
            </a: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2226" name="Picture 2" descr="http://yo-aviagrad.ru/doklad/images/dokladsov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90559" y="1124744"/>
            <a:ext cx="1853441" cy="193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Защита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4726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Выступление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следует начать с названия темы, изложить цели и задачи. Основное внимание уделить итогам, результатам. Аргументация должна быть убедительной, логичной. В выступлении не допускается категоричные заявления, реплики и суждения. В речи следует избегать многословия, критики, оценки собственных успехов. Не рекомендуется скороговорка, попытка «сказать все». Затем ответить на вопросы – это дополнение к защите. Доклад  (8 мин.) необходимо заранее написать дома и отрепетировать, чтобы убедиться правильно ли распределено время. </a:t>
            </a:r>
          </a:p>
          <a:p>
            <a:pPr marL="0" indent="0" algn="just"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Доклад состоит из трех частей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</a:p>
          <a:p>
            <a:pPr marL="0" indent="0" algn="just"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Введение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актуальность темы, цель, объект, предмет , гипотеза, задачи, методы исследования, практическая значимость.</a:t>
            </a:r>
          </a:p>
          <a:p>
            <a:pPr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Содержание УИР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практическая работа;  язык простой, краткие предложения (они воспринимаются легче и доступнее).</a:t>
            </a:r>
          </a:p>
          <a:p>
            <a:pPr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Заключение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итог Вашей работы, перспективы продолжения работы по проблеме.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02" name="Picture 2" descr="http://www.studiplom.ru/Diplom/foto/dokla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0"/>
            <a:ext cx="2016224" cy="170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89844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88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8800" b="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71538" y="1357298"/>
          <a:ext cx="6357982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4"/>
          <p:cNvGrpSpPr/>
          <p:nvPr/>
        </p:nvGrpSpPr>
        <p:grpSpPr>
          <a:xfrm>
            <a:off x="2928926" y="5072074"/>
            <a:ext cx="4895646" cy="655800"/>
            <a:chOff x="365583" y="746884"/>
            <a:chExt cx="4895646" cy="6558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65583" y="746884"/>
              <a:ext cx="4895646" cy="655800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384791" y="766092"/>
              <a:ext cx="4065375" cy="6173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</a:rPr>
                <a:t>Обсуждение результатов исследования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Группа 5"/>
          <p:cNvGrpSpPr/>
          <p:nvPr/>
        </p:nvGrpSpPr>
        <p:grpSpPr>
          <a:xfrm>
            <a:off x="3419872" y="5805264"/>
            <a:ext cx="4895646" cy="655800"/>
            <a:chOff x="731167" y="1493768"/>
            <a:chExt cx="4895646" cy="6558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731167" y="1493768"/>
              <a:ext cx="4895646" cy="655800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6"/>
            <p:cNvSpPr/>
            <p:nvPr/>
          </p:nvSpPr>
          <p:spPr>
            <a:xfrm>
              <a:off x="750375" y="1512976"/>
              <a:ext cx="4065375" cy="6173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</a:rPr>
                <a:t>Формулирование выводов и оценка полученных результатов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Группа 6"/>
          <p:cNvGrpSpPr/>
          <p:nvPr/>
        </p:nvGrpSpPr>
        <p:grpSpPr>
          <a:xfrm>
            <a:off x="7000892" y="4857760"/>
            <a:ext cx="426270" cy="426270"/>
            <a:chOff x="4469375" y="479098"/>
            <a:chExt cx="426270" cy="426270"/>
          </a:xfrm>
          <a:solidFill>
            <a:srgbClr val="FFFF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Стрелка вниз 10"/>
            <p:cNvSpPr/>
            <p:nvPr/>
          </p:nvSpPr>
          <p:spPr>
            <a:xfrm>
              <a:off x="4469375" y="479098"/>
              <a:ext cx="426270" cy="426270"/>
            </a:xfrm>
            <a:prstGeom prst="downArrow">
              <a:avLst>
                <a:gd name="adj1" fmla="val 55000"/>
                <a:gd name="adj2" fmla="val 45000"/>
              </a:avLst>
            </a:prstGeom>
            <a:grpFill/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трелка вниз 8"/>
            <p:cNvSpPr/>
            <p:nvPr/>
          </p:nvSpPr>
          <p:spPr>
            <a:xfrm>
              <a:off x="4565286" y="479098"/>
              <a:ext cx="234448" cy="320768"/>
            </a:xfrm>
            <a:prstGeom prst="rect">
              <a:avLst/>
            </a:prstGeom>
            <a:grpFill/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/>
            </a:p>
          </p:txBody>
        </p:sp>
      </p:grpSp>
      <p:grpSp>
        <p:nvGrpSpPr>
          <p:cNvPr id="6" name="Группа 7"/>
          <p:cNvGrpSpPr/>
          <p:nvPr/>
        </p:nvGrpSpPr>
        <p:grpSpPr>
          <a:xfrm>
            <a:off x="7358082" y="5643578"/>
            <a:ext cx="426270" cy="426270"/>
            <a:chOff x="4834959" y="1225983"/>
            <a:chExt cx="426270" cy="426270"/>
          </a:xfrm>
          <a:solidFill>
            <a:srgbClr val="FFFF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Стрелка вниз 8"/>
            <p:cNvSpPr/>
            <p:nvPr/>
          </p:nvSpPr>
          <p:spPr>
            <a:xfrm>
              <a:off x="4834959" y="1225983"/>
              <a:ext cx="426270" cy="426270"/>
            </a:xfrm>
            <a:prstGeom prst="downArrow">
              <a:avLst>
                <a:gd name="adj1" fmla="val 55000"/>
                <a:gd name="adj2" fmla="val 45000"/>
              </a:avLst>
            </a:prstGeom>
            <a:grpFill/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3580161"/>
                <a:satOff val="16084"/>
                <a:lumOff val="1106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580161"/>
                <a:satOff val="16084"/>
                <a:lumOff val="1106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трелка вниз 10"/>
            <p:cNvSpPr/>
            <p:nvPr/>
          </p:nvSpPr>
          <p:spPr>
            <a:xfrm>
              <a:off x="4930870" y="1225983"/>
              <a:ext cx="234448" cy="320768"/>
            </a:xfrm>
            <a:prstGeom prst="rect">
              <a:avLst/>
            </a:prstGeom>
            <a:grpFill/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1281248" y="188640"/>
            <a:ext cx="72328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Схема научного исследования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32656"/>
            <a:ext cx="7391400" cy="1074738"/>
          </a:xfrm>
        </p:spPr>
        <p:txBody>
          <a:bodyPr/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Методы научного исследования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9552" y="3933056"/>
            <a:ext cx="3616044" cy="2160240"/>
            <a:chOff x="720" y="1392"/>
            <a:chExt cx="4058" cy="459"/>
          </a:xfrm>
        </p:grpSpPr>
        <p:sp>
          <p:nvSpPr>
            <p:cNvPr id="8" name="AutoShape 17"/>
            <p:cNvSpPr>
              <a:spLocks noChangeArrowheads="1"/>
            </p:cNvSpPr>
            <p:nvPr/>
          </p:nvSpPr>
          <p:spPr bwMode="gray">
            <a:xfrm>
              <a:off x="720" y="1392"/>
              <a:ext cx="4058" cy="459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" name="AutoShape 1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utoShape 2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499992" y="3933056"/>
            <a:ext cx="4032448" cy="2160240"/>
            <a:chOff x="720" y="1392"/>
            <a:chExt cx="4058" cy="480"/>
          </a:xfrm>
        </p:grpSpPr>
        <p:sp>
          <p:nvSpPr>
            <p:cNvPr id="14" name="AutoShape 3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3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6" name="AutoShape 3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AutoShape 3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" name="Text Box 43"/>
          <p:cNvSpPr txBox="1">
            <a:spLocks noChangeArrowheads="1"/>
          </p:cNvSpPr>
          <p:nvPr/>
        </p:nvSpPr>
        <p:spPr bwMode="white">
          <a:xfrm>
            <a:off x="971600" y="3933056"/>
            <a:ext cx="3131799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Общие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</a:t>
            </a:r>
          </a:p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спользуются во    всех науках, на всем          протяжении</a:t>
            </a:r>
          </a:p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исследования</a:t>
            </a:r>
          </a:p>
          <a:p>
            <a:pPr eaLnBrk="0" hangingPunct="0"/>
            <a:endParaRPr lang="en-US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white">
          <a:xfrm>
            <a:off x="4860032" y="3933056"/>
            <a:ext cx="3456384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Специальные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-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изучаются, разрабатываются в конкретных, специальных науках и никогда не бывают произвольными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gray">
          <a:xfrm rot="10800000">
            <a:off x="2358712" y="3140968"/>
            <a:ext cx="773127" cy="795805"/>
          </a:xfrm>
          <a:prstGeom prst="upArrow">
            <a:avLst>
              <a:gd name="adj1" fmla="val 50093"/>
              <a:gd name="adj2" fmla="val 54046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gray">
          <a:xfrm rot="10800000">
            <a:off x="5292080" y="3068960"/>
            <a:ext cx="720080" cy="867814"/>
          </a:xfrm>
          <a:prstGeom prst="upArrow">
            <a:avLst>
              <a:gd name="adj1" fmla="val 50093"/>
              <a:gd name="adj2" fmla="val 54046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1763688" y="2132856"/>
            <a:ext cx="4999000" cy="887661"/>
            <a:chOff x="3964" y="2071"/>
            <a:chExt cx="1484" cy="330"/>
          </a:xfrm>
        </p:grpSpPr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33" name="Text Box 31"/>
          <p:cNvSpPr txBox="1">
            <a:spLocks noChangeArrowheads="1"/>
          </p:cNvSpPr>
          <p:nvPr/>
        </p:nvSpPr>
        <p:spPr bwMode="white">
          <a:xfrm>
            <a:off x="1835696" y="2204864"/>
            <a:ext cx="4838418" cy="76944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Методы</a:t>
            </a:r>
            <a:endParaRPr lang="en-US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  <p:pic>
        <p:nvPicPr>
          <p:cNvPr id="23" name="Рисунок 22" descr="2623322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1340768"/>
            <a:ext cx="1656184" cy="20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7468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 animBg="1"/>
      <p:bldP spid="29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gray">
          <a:xfrm rot="10800000" flipV="1">
            <a:off x="1815817" y="3294908"/>
            <a:ext cx="2004609" cy="1189038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gray">
          <a:xfrm>
            <a:off x="4268403" y="3169094"/>
            <a:ext cx="366713" cy="125558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 rot="10800000" flipH="1" flipV="1">
            <a:off x="5023473" y="3287291"/>
            <a:ext cx="1965619" cy="1189037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31969" y="4561837"/>
            <a:ext cx="1873746" cy="1399729"/>
            <a:chOff x="4320" y="1152"/>
            <a:chExt cx="414" cy="402"/>
          </a:xfrm>
        </p:grpSpPr>
        <p:sp>
          <p:nvSpPr>
            <p:cNvPr id="9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Rectangle 9"/>
          <p:cNvSpPr>
            <a:spLocks noChangeArrowheads="1"/>
          </p:cNvSpPr>
          <p:nvPr/>
        </p:nvSpPr>
        <p:spPr bwMode="gray">
          <a:xfrm>
            <a:off x="1250672" y="4880234"/>
            <a:ext cx="18317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эмпирического исследования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546529" y="4560388"/>
            <a:ext cx="1998662" cy="1399728"/>
            <a:chOff x="4320" y="1152"/>
            <a:chExt cx="414" cy="402"/>
          </a:xfrm>
        </p:grpSpPr>
        <p:sp>
          <p:nvSpPr>
            <p:cNvPr id="13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833481" y="4561837"/>
            <a:ext cx="1928130" cy="1397325"/>
            <a:chOff x="4346" y="1167"/>
            <a:chExt cx="390" cy="383"/>
          </a:xfrm>
        </p:grpSpPr>
        <p:sp>
          <p:nvSpPr>
            <p:cNvPr id="16" name="AutoShape 14"/>
            <p:cNvSpPr>
              <a:spLocks noChangeArrowheads="1"/>
            </p:cNvSpPr>
            <p:nvPr/>
          </p:nvSpPr>
          <p:spPr bwMode="gray">
            <a:xfrm>
              <a:off x="4346" y="1167"/>
              <a:ext cx="390" cy="38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0" name="AutoShape 19"/>
          <p:cNvSpPr>
            <a:spLocks noChangeArrowheads="1"/>
          </p:cNvSpPr>
          <p:nvPr/>
        </p:nvSpPr>
        <p:spPr bwMode="ltGray">
          <a:xfrm>
            <a:off x="1781403" y="1927669"/>
            <a:ext cx="5257800" cy="1241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623423" y="2225215"/>
            <a:ext cx="396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Общие методы </a:t>
            </a:r>
            <a:endParaRPr lang="ru-RU" sz="3600" b="1" dirty="0">
              <a:solidFill>
                <a:srgbClr val="00B05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gray">
          <a:xfrm>
            <a:off x="3635896" y="4725144"/>
            <a:ext cx="193518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эмпирического и теоретического исследования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gray">
          <a:xfrm>
            <a:off x="5897129" y="4919792"/>
            <a:ext cx="18317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теоретического исследования</a:t>
            </a:r>
            <a:endParaRPr lang="en-US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90810">
            <a:off x="6001348" y="102245"/>
            <a:ext cx="2485979" cy="1553737"/>
          </a:xfrm>
          <a:prstGeom prst="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8917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/>
      <p:bldP spid="20" grpId="0" animBg="1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76672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эмпирического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исследования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gray">
          <a:xfrm>
            <a:off x="951855" y="2944813"/>
            <a:ext cx="4586288" cy="4173537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gray">
          <a:xfrm>
            <a:off x="1563043" y="3582988"/>
            <a:ext cx="3389312" cy="3084512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gray">
          <a:xfrm>
            <a:off x="1947218" y="4064000"/>
            <a:ext cx="2503487" cy="2278063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gray">
          <a:xfrm>
            <a:off x="2269480" y="4449763"/>
            <a:ext cx="1806575" cy="1641475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7"/>
          <p:cNvSpPr>
            <a:spLocks/>
          </p:cNvSpPr>
          <p:nvPr/>
        </p:nvSpPr>
        <p:spPr bwMode="auto">
          <a:xfrm>
            <a:off x="6190605" y="4543425"/>
            <a:ext cx="3149600" cy="609600"/>
          </a:xfrm>
          <a:prstGeom prst="accentCallout2">
            <a:avLst>
              <a:gd name="adj1" fmla="val 18750"/>
              <a:gd name="adj2" fmla="val -2421"/>
              <a:gd name="adj3" fmla="val 18750"/>
              <a:gd name="adj4" fmla="val -12097"/>
              <a:gd name="adj5" fmla="val 104426"/>
              <a:gd name="adj6" fmla="val -73236"/>
            </a:avLst>
          </a:prstGeom>
          <a:noFill/>
          <a:ln w="76200">
            <a:solidFill>
              <a:schemeClr val="accent1"/>
            </a:solidFill>
            <a:miter lim="800000"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Эксперимент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AutoShape 8"/>
          <p:cNvSpPr>
            <a:spLocks/>
          </p:cNvSpPr>
          <p:nvPr/>
        </p:nvSpPr>
        <p:spPr bwMode="gray">
          <a:xfrm>
            <a:off x="5826571" y="3595689"/>
            <a:ext cx="3400425" cy="609600"/>
          </a:xfrm>
          <a:prstGeom prst="accentCallout2">
            <a:avLst>
              <a:gd name="adj1" fmla="val 18750"/>
              <a:gd name="adj2" fmla="val -2241"/>
              <a:gd name="adj3" fmla="val 18750"/>
              <a:gd name="adj4" fmla="val -13444"/>
              <a:gd name="adj5" fmla="val 148958"/>
              <a:gd name="adj6" fmla="val -58356"/>
            </a:avLst>
          </a:prstGeom>
          <a:noFill/>
          <a:ln w="76200">
            <a:solidFill>
              <a:schemeClr val="accent1"/>
            </a:solidFill>
            <a:miter lim="800000"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endParaRPr lang="ru-RU" sz="1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hangingPunct="0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Сравнение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AutoShape 9"/>
          <p:cNvSpPr>
            <a:spLocks/>
          </p:cNvSpPr>
          <p:nvPr/>
        </p:nvSpPr>
        <p:spPr bwMode="gray">
          <a:xfrm>
            <a:off x="5280968" y="2792413"/>
            <a:ext cx="3387725" cy="609600"/>
          </a:xfrm>
          <a:prstGeom prst="accentCallout2">
            <a:avLst>
              <a:gd name="adj1" fmla="val 18750"/>
              <a:gd name="adj2" fmla="val -2250"/>
              <a:gd name="adj3" fmla="val 18750"/>
              <a:gd name="adj4" fmla="val -14759"/>
              <a:gd name="adj5" fmla="val 179690"/>
              <a:gd name="adj6" fmla="val -49389"/>
            </a:avLst>
          </a:prstGeom>
          <a:noFill/>
          <a:ln w="76200">
            <a:solidFill>
              <a:schemeClr val="accent1"/>
            </a:solidFill>
            <a:miter lim="800000"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Измерение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AutoShape 10"/>
          <p:cNvSpPr>
            <a:spLocks/>
          </p:cNvSpPr>
          <p:nvPr/>
        </p:nvSpPr>
        <p:spPr bwMode="auto">
          <a:xfrm>
            <a:off x="4499992" y="1844824"/>
            <a:ext cx="3370263" cy="609600"/>
          </a:xfrm>
          <a:prstGeom prst="accentCallout2">
            <a:avLst>
              <a:gd name="adj1" fmla="val 18750"/>
              <a:gd name="adj2" fmla="val -2259"/>
              <a:gd name="adj3" fmla="val 18750"/>
              <a:gd name="adj4" fmla="val -14884"/>
              <a:gd name="adj5" fmla="val 204690"/>
              <a:gd name="adj6" fmla="val -42301"/>
            </a:avLst>
          </a:prstGeom>
          <a:noFill/>
          <a:ln w="76200">
            <a:solidFill>
              <a:schemeClr val="accent1"/>
            </a:solidFill>
            <a:miter lim="800000"/>
            <a:headEnd type="diamond" w="med" len="med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Наблюдение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628800"/>
            <a:ext cx="2247862" cy="1404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bg1">
                <a:alpha val="6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8194" name="Picture 2" descr="http://www.yshastiki.ru/img/r2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2320" y="4581128"/>
            <a:ext cx="2016224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579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/>
          <p:cNvSpPr>
            <a:spLocks noChangeArrowheads="1"/>
          </p:cNvSpPr>
          <p:nvPr/>
        </p:nvSpPr>
        <p:spPr bwMode="gray">
          <a:xfrm>
            <a:off x="1331640" y="2852936"/>
            <a:ext cx="6461125" cy="989682"/>
          </a:xfrm>
          <a:prstGeom prst="roundRect">
            <a:avLst>
              <a:gd name="adj" fmla="val 50000"/>
            </a:avLst>
          </a:prstGeom>
          <a:solidFill>
            <a:srgbClr val="FEFEFE">
              <a:alpha val="92000"/>
            </a:srgbClr>
          </a:solidFill>
          <a:ln w="38100" algn="ctr">
            <a:solidFill>
              <a:srgbClr val="33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Для того, чтобы наблюдение было плодотворным,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оно должно удовлетворять основным требованиям: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invGray">
          <a:xfrm>
            <a:off x="683568" y="4509120"/>
            <a:ext cx="7776864" cy="35349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7882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gray">
          <a:xfrm>
            <a:off x="3923928" y="3861048"/>
            <a:ext cx="1080120" cy="576064"/>
          </a:xfrm>
          <a:prstGeom prst="downArrow">
            <a:avLst>
              <a:gd name="adj1" fmla="val 49861"/>
              <a:gd name="adj2" fmla="val 56177"/>
            </a:avLst>
          </a:prstGeom>
          <a:solidFill>
            <a:srgbClr val="00B0F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invGray">
          <a:xfrm>
            <a:off x="683568" y="5013176"/>
            <a:ext cx="7776864" cy="299889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7882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invGray">
          <a:xfrm>
            <a:off x="683568" y="5517232"/>
            <a:ext cx="7797477" cy="292894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6862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white">
          <a:xfrm>
            <a:off x="3298591" y="4437112"/>
            <a:ext cx="2300631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Планомерность</a:t>
            </a:r>
            <a:endParaRPr 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white">
          <a:xfrm>
            <a:off x="3131840" y="4941168"/>
            <a:ext cx="3026021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Целенаправленность</a:t>
            </a:r>
            <a:endParaRPr 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white">
          <a:xfrm>
            <a:off x="3707904" y="5445224"/>
            <a:ext cx="1701108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Активность</a:t>
            </a:r>
            <a:endParaRPr 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invGray">
          <a:xfrm>
            <a:off x="683568" y="6093296"/>
            <a:ext cx="7848872" cy="50405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7882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white">
          <a:xfrm>
            <a:off x="2987824" y="6093296"/>
            <a:ext cx="3240360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Систематичность</a:t>
            </a:r>
            <a:endParaRPr 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5696" y="18864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 наблюдения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12360" y="404664"/>
            <a:ext cx="1187624" cy="1279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AutoShape 7"/>
          <p:cNvSpPr>
            <a:spLocks noChangeArrowheads="1"/>
          </p:cNvSpPr>
          <p:nvPr/>
        </p:nvSpPr>
        <p:spPr bwMode="gray">
          <a:xfrm>
            <a:off x="1619672" y="1124744"/>
            <a:ext cx="5904656" cy="151216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самый элементарный метод)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активный познавательный процесс, </a:t>
            </a:r>
          </a:p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который опирается на работу </a:t>
            </a:r>
          </a:p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органов чувств конкретного человека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959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0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858000" cy="1074738"/>
          </a:xfrm>
        </p:spPr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Методы эмпирического исследования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/>
            </a:r>
            <a:b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</a:b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Содержимое 3"/>
          <p:cNvSpPr>
            <a:spLocks noGrp="1"/>
          </p:cNvSpPr>
          <p:nvPr>
            <p:ph type="body" sz="half" idx="1"/>
          </p:nvPr>
        </p:nvSpPr>
        <p:spPr>
          <a:xfrm>
            <a:off x="467544" y="1385392"/>
            <a:ext cx="8064896" cy="5472608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Сравнение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(самый распространенный метод) -  позволяет установить сходство и различие явлений и предметов действительности.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Требования: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должны сравнивать такие предметы и явления, между которыми существует определенная объективная общность;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познания объектов их сравнение должно происходить по наиболее важным существенным признакам.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Измерение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это точное познавательное средство, процедура определения численного значения некоторой величины посредством единицы измерения.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Эксперимент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это частный случай наблюдения, он предполагает вмешательство в естественные условия предметов и явлений.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Преимущества эксперимента: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процессе эксперимента становится возможным изучение того или иного явления в чистом виде.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 позволяет исследовать свойства объекта в действительности в экстремальных условиях.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 всегда можно повторить.</a:t>
            </a:r>
            <a:endParaRPr lang="ru-RU" sz="18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2320" y="3789040"/>
            <a:ext cx="1691680" cy="1800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www.statusyblog.ru/1/7/sravneni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84368" y="692697"/>
            <a:ext cx="1259632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0TGp_climb_dark_ani">
  <a:themeElements>
    <a:clrScheme name="Тема Office 1">
      <a:dk1>
        <a:srgbClr val="808080"/>
      </a:dk1>
      <a:lt1>
        <a:srgbClr val="FFFFFF"/>
      </a:lt1>
      <a:dk2>
        <a:srgbClr val="003366"/>
      </a:dk2>
      <a:lt2>
        <a:srgbClr val="FFFFCC"/>
      </a:lt2>
      <a:accent1>
        <a:srgbClr val="79CE24"/>
      </a:accent1>
      <a:accent2>
        <a:srgbClr val="E45267"/>
      </a:accent2>
      <a:accent3>
        <a:srgbClr val="AAADB8"/>
      </a:accent3>
      <a:accent4>
        <a:srgbClr val="DADADA"/>
      </a:accent4>
      <a:accent5>
        <a:srgbClr val="BEE3AC"/>
      </a:accent5>
      <a:accent6>
        <a:srgbClr val="CF495D"/>
      </a:accent6>
      <a:hlink>
        <a:srgbClr val="5FC3D7"/>
      </a:hlink>
      <a:folHlink>
        <a:srgbClr val="FAA71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808080"/>
        </a:dk1>
        <a:lt1>
          <a:srgbClr val="FFFFFF"/>
        </a:lt1>
        <a:dk2>
          <a:srgbClr val="003366"/>
        </a:dk2>
        <a:lt2>
          <a:srgbClr val="FFFFCC"/>
        </a:lt2>
        <a:accent1>
          <a:srgbClr val="79CE24"/>
        </a:accent1>
        <a:accent2>
          <a:srgbClr val="E45267"/>
        </a:accent2>
        <a:accent3>
          <a:srgbClr val="AAADB8"/>
        </a:accent3>
        <a:accent4>
          <a:srgbClr val="DADADA"/>
        </a:accent4>
        <a:accent5>
          <a:srgbClr val="BEE3AC"/>
        </a:accent5>
        <a:accent6>
          <a:srgbClr val="CF495D"/>
        </a:accent6>
        <a:hlink>
          <a:srgbClr val="5FC3D7"/>
        </a:hlink>
        <a:folHlink>
          <a:srgbClr val="FAA7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F5F5F"/>
        </a:dk1>
        <a:lt1>
          <a:srgbClr val="FFFFFF"/>
        </a:lt1>
        <a:dk2>
          <a:srgbClr val="232751"/>
        </a:dk2>
        <a:lt2>
          <a:srgbClr val="CCFFCC"/>
        </a:lt2>
        <a:accent1>
          <a:srgbClr val="62A2DC"/>
        </a:accent1>
        <a:accent2>
          <a:srgbClr val="E29B54"/>
        </a:accent2>
        <a:accent3>
          <a:srgbClr val="ACACB3"/>
        </a:accent3>
        <a:accent4>
          <a:srgbClr val="DADADA"/>
        </a:accent4>
        <a:accent5>
          <a:srgbClr val="B7CEEB"/>
        </a:accent5>
        <a:accent6>
          <a:srgbClr val="CD8C4B"/>
        </a:accent6>
        <a:hlink>
          <a:srgbClr val="83CE5A"/>
        </a:hlink>
        <a:folHlink>
          <a:srgbClr val="DE585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5F5F5F"/>
        </a:dk1>
        <a:lt1>
          <a:srgbClr val="FFFFFF"/>
        </a:lt1>
        <a:dk2>
          <a:srgbClr val="504736"/>
        </a:dk2>
        <a:lt2>
          <a:srgbClr val="CCECFF"/>
        </a:lt2>
        <a:accent1>
          <a:srgbClr val="DE6084"/>
        </a:accent1>
        <a:accent2>
          <a:srgbClr val="63B1C9"/>
        </a:accent2>
        <a:accent3>
          <a:srgbClr val="B3B1AE"/>
        </a:accent3>
        <a:accent4>
          <a:srgbClr val="DADADA"/>
        </a:accent4>
        <a:accent5>
          <a:srgbClr val="ECB6C2"/>
        </a:accent5>
        <a:accent6>
          <a:srgbClr val="59A0B6"/>
        </a:accent6>
        <a:hlink>
          <a:srgbClr val="D08B58"/>
        </a:hlink>
        <a:folHlink>
          <a:srgbClr val="67D53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НИРС_new</Template>
  <TotalTime>285</TotalTime>
  <Words>1619</Words>
  <Application>Microsoft Office PowerPoint</Application>
  <PresentationFormat>Экран (4:3)</PresentationFormat>
  <Paragraphs>216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590TGp_climb_dark_ani</vt:lpstr>
      <vt:lpstr>15_Тема Office</vt:lpstr>
      <vt:lpstr>Тема Office</vt:lpstr>
      <vt:lpstr>Учебно-исследовательская работа школьников</vt:lpstr>
      <vt:lpstr>Слайд 2</vt:lpstr>
      <vt:lpstr>Слайд 3</vt:lpstr>
      <vt:lpstr>Слайд 4</vt:lpstr>
      <vt:lpstr>Методы научного исследования</vt:lpstr>
      <vt:lpstr>Слайд 6</vt:lpstr>
      <vt:lpstr>Слайд 7</vt:lpstr>
      <vt:lpstr>Слайд 8</vt:lpstr>
      <vt:lpstr>Методы эмпирического исследования </vt:lpstr>
      <vt:lpstr>Слайд 10</vt:lpstr>
      <vt:lpstr>Методы эмпирического и теоретического  исследования</vt:lpstr>
      <vt:lpstr>Методы теоретического  исследования </vt:lpstr>
      <vt:lpstr>ЛОГИЧЕСКИЕ ЗАКОНЫ</vt:lpstr>
      <vt:lpstr>ЛОГИЧЕСКИЕ ЗАКОНЫ</vt:lpstr>
      <vt:lpstr> Аргументация – это сугубо логический процесс суть которого в том, что в нем обосновывается истинность нашего суждения с помощью других суждений.  Существуют два правила доказательства:  </vt:lpstr>
      <vt:lpstr>Слайд 16</vt:lpstr>
      <vt:lpstr>Анализ одной из учебно-исследовательских работ, представленных по окончании курса занятий</vt:lpstr>
      <vt:lpstr>  Ненормативная лексика и развитие личности  школьника-подростка     </vt:lpstr>
      <vt:lpstr>Слайд 19</vt:lpstr>
      <vt:lpstr>Слайд 20</vt:lpstr>
      <vt:lpstr>Результаты анкетирования</vt:lpstr>
      <vt:lpstr>Слайд 22</vt:lpstr>
      <vt:lpstr>Слайд 23</vt:lpstr>
      <vt:lpstr>Слайд 24</vt:lpstr>
      <vt:lpstr>Слайд 25</vt:lpstr>
      <vt:lpstr>Слайд 26</vt:lpstr>
      <vt:lpstr>Рекомендации по искоренению сквернословия у подростков</vt:lpstr>
      <vt:lpstr>Слайд 28</vt:lpstr>
      <vt:lpstr>Список использованной литературы</vt:lpstr>
      <vt:lpstr>Общие критерии оценки УИР</vt:lpstr>
      <vt:lpstr>Защита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24</cp:revision>
  <dcterms:created xsi:type="dcterms:W3CDTF">2014-12-15T04:57:17Z</dcterms:created>
  <dcterms:modified xsi:type="dcterms:W3CDTF">2017-06-07T13:22:38Z</dcterms:modified>
</cp:coreProperties>
</file>