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0" r:id="rId2"/>
    <p:sldId id="301" r:id="rId3"/>
    <p:sldId id="276" r:id="rId4"/>
    <p:sldId id="277" r:id="rId5"/>
    <p:sldId id="300" r:id="rId6"/>
    <p:sldId id="294" r:id="rId7"/>
    <p:sldId id="283" r:id="rId8"/>
    <p:sldId id="278" r:id="rId9"/>
    <p:sldId id="266" r:id="rId10"/>
    <p:sldId id="281" r:id="rId11"/>
    <p:sldId id="279" r:id="rId12"/>
    <p:sldId id="270" r:id="rId13"/>
    <p:sldId id="289" r:id="rId14"/>
    <p:sldId id="287" r:id="rId15"/>
    <p:sldId id="285" r:id="rId16"/>
    <p:sldId id="286" r:id="rId17"/>
    <p:sldId id="302" r:id="rId18"/>
    <p:sldId id="292" r:id="rId19"/>
    <p:sldId id="296" r:id="rId20"/>
    <p:sldId id="297" r:id="rId21"/>
    <p:sldId id="298" r:id="rId22"/>
    <p:sldId id="299" r:id="rId23"/>
    <p:sldId id="303" r:id="rId24"/>
    <p:sldId id="290" r:id="rId25"/>
    <p:sldId id="257" r:id="rId26"/>
    <p:sldId id="29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2604"/>
    <a:srgbClr val="EA0000"/>
    <a:srgbClr val="CC0000"/>
    <a:srgbClr val="663300"/>
    <a:srgbClr val="0A0A0A"/>
    <a:srgbClr val="FF4B4B"/>
    <a:srgbClr val="FF65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21" autoAdjust="0"/>
    <p:restoredTop sz="94624" autoAdjust="0"/>
  </p:normalViewPr>
  <p:slideViewPr>
    <p:cSldViewPr>
      <p:cViewPr>
        <p:scale>
          <a:sx n="87" d="100"/>
          <a:sy n="87" d="100"/>
        </p:scale>
        <p:origin x="-408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B7C22-B25B-47F2-9C78-8D68CDAD05E4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6CB5F-D01F-4E23-9B58-6940C609B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6CB5F-D01F-4E23-9B58-6940C609B13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6CB5F-D01F-4E23-9B58-6940C609B13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24745"/>
            <a:ext cx="6912768" cy="1470025"/>
          </a:xfrm>
        </p:spPr>
        <p:txBody>
          <a:bodyPr/>
          <a:lstStyle>
            <a:lvl1pPr>
              <a:defRPr b="0">
                <a:ln w="19050">
                  <a:solidFill>
                    <a:srgbClr val="CC0000"/>
                  </a:solidFill>
                </a:ln>
                <a:blipFill>
                  <a:blip r:embed="rId2"/>
                  <a:stretch>
                    <a:fillRect/>
                  </a:stretch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356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Рамка 3"/>
          <p:cNvSpPr/>
          <p:nvPr userDrawn="1"/>
        </p:nvSpPr>
        <p:spPr>
          <a:xfrm>
            <a:off x="971600" y="476673"/>
            <a:ext cx="7704856" cy="5976664"/>
          </a:xfrm>
          <a:prstGeom prst="frame">
            <a:avLst>
              <a:gd name="adj1" fmla="val 3770"/>
            </a:avLst>
          </a:prstGeom>
          <a:noFill/>
          <a:ln>
            <a:solidFill>
              <a:srgbClr val="D22604"/>
            </a:solidFill>
          </a:ln>
          <a:effectLst>
            <a:glow rad="139700">
              <a:srgbClr val="D2260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22b87_e8c870fe_XL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0" y="2376264"/>
            <a:ext cx="288032" cy="2304256"/>
          </a:xfrm>
          <a:prstGeom prst="rect">
            <a:avLst/>
          </a:prstGeom>
        </p:spPr>
      </p:pic>
      <p:pic>
        <p:nvPicPr>
          <p:cNvPr id="9" name="Рисунок 8" descr="0_22b87_e8c870fe_XL.jp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V="1">
            <a:off x="0" y="4509120"/>
            <a:ext cx="288032" cy="2348880"/>
          </a:xfrm>
          <a:prstGeom prst="rect">
            <a:avLst/>
          </a:prstGeom>
        </p:spPr>
      </p:pic>
      <p:pic>
        <p:nvPicPr>
          <p:cNvPr id="11" name="Рисунок 10" descr="0_22b87_e8c870fe_XL.jp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 flipV="1">
            <a:off x="0" y="1"/>
            <a:ext cx="288032" cy="24208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273050"/>
            <a:ext cx="2637929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5" y="1435101"/>
            <a:ext cx="26379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77909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971600" y="260648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899592" y="6597352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77909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971600" y="260648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 userDrawn="1"/>
        </p:nvCxnSpPr>
        <p:spPr>
          <a:xfrm>
            <a:off x="899592" y="6597352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7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hyperlink" Target="http://00149.ucoz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7790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600201"/>
            <a:ext cx="7859216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0" y="1"/>
            <a:ext cx="648075" cy="6858001"/>
            <a:chOff x="1" y="0"/>
            <a:chExt cx="648074" cy="6858001"/>
          </a:xfrm>
        </p:grpSpPr>
        <p:pic>
          <p:nvPicPr>
            <p:cNvPr id="12" name="Рисунок 11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7" cstate="email"/>
            <a:srcRect/>
            <a:stretch>
              <a:fillRect/>
            </a:stretch>
          </p:blipFill>
          <p:spPr>
            <a:xfrm rot="16200000">
              <a:off x="-897330" y="897331"/>
              <a:ext cx="2442733" cy="648072"/>
            </a:xfrm>
            <a:prstGeom prst="rect">
              <a:avLst/>
            </a:prstGeom>
          </p:spPr>
        </p:pic>
        <p:pic>
          <p:nvPicPr>
            <p:cNvPr id="13" name="Рисунок 12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7" cstate="email"/>
            <a:srcRect/>
            <a:stretch>
              <a:fillRect/>
            </a:stretch>
          </p:blipFill>
          <p:spPr>
            <a:xfrm rot="16200000">
              <a:off x="-897329" y="2886171"/>
              <a:ext cx="2442733" cy="648072"/>
            </a:xfrm>
            <a:prstGeom prst="rect">
              <a:avLst/>
            </a:prstGeom>
          </p:spPr>
        </p:pic>
        <p:pic>
          <p:nvPicPr>
            <p:cNvPr id="14" name="Рисунок 13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7" cstate="email"/>
            <a:srcRect/>
            <a:stretch>
              <a:fillRect/>
            </a:stretch>
          </p:blipFill>
          <p:spPr>
            <a:xfrm rot="16200000">
              <a:off x="-897328" y="4875011"/>
              <a:ext cx="2442733" cy="648072"/>
            </a:xfrm>
            <a:prstGeom prst="rect">
              <a:avLst/>
            </a:prstGeom>
          </p:spPr>
        </p:pic>
        <p:pic>
          <p:nvPicPr>
            <p:cNvPr id="15" name="Рисунок 14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8" cstate="email"/>
            <a:srcRect/>
            <a:stretch>
              <a:fillRect/>
            </a:stretch>
          </p:blipFill>
          <p:spPr>
            <a:xfrm rot="16200000">
              <a:off x="-393273" y="5816653"/>
              <a:ext cx="1434622" cy="648073"/>
            </a:xfrm>
            <a:prstGeom prst="rect">
              <a:avLst/>
            </a:prstGeom>
          </p:spPr>
        </p:pic>
      </p:grpSp>
      <p:sp>
        <p:nvSpPr>
          <p:cNvPr id="11" name="Половина рамки 10"/>
          <p:cNvSpPr/>
          <p:nvPr/>
        </p:nvSpPr>
        <p:spPr>
          <a:xfrm rot="5400000">
            <a:off x="7951813" y="4564"/>
            <a:ext cx="1196752" cy="1187624"/>
          </a:xfrm>
          <a:prstGeom prst="halfFrame">
            <a:avLst>
              <a:gd name="adj1" fmla="val 26132"/>
              <a:gd name="adj2" fmla="val 25356"/>
            </a:avLst>
          </a:prstGeom>
          <a:blipFill>
            <a:blip r:embed="rId19" cstate="email"/>
            <a:stretch>
              <a:fillRect/>
            </a:stretch>
          </a:blip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blipFill>
                <a:blip r:embed="rId20"/>
                <a:stretch>
                  <a:fillRect/>
                </a:stretch>
              </a:blip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 rot="10800000">
            <a:off x="7956376" y="5733256"/>
            <a:ext cx="1187624" cy="1124744"/>
          </a:xfrm>
          <a:prstGeom prst="halfFrame">
            <a:avLst>
              <a:gd name="adj1" fmla="val 26132"/>
              <a:gd name="adj2" fmla="val 25356"/>
            </a:avLst>
          </a:prstGeom>
          <a:blipFill>
            <a:blip r:embed="rId21" cstate="email"/>
            <a:stretch>
              <a:fillRect/>
            </a:stretch>
          </a:blip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blipFill>
                <a:blip r:embed="rId20"/>
                <a:stretch>
                  <a:fillRect/>
                </a:stretch>
              </a:blipFill>
            </a:endParaRPr>
          </a:p>
        </p:txBody>
      </p:sp>
      <p:sp>
        <p:nvSpPr>
          <p:cNvPr id="22" name="Номер слайда 5"/>
          <p:cNvSpPr txBox="1">
            <a:spLocks/>
          </p:cNvSpPr>
          <p:nvPr/>
        </p:nvSpPr>
        <p:spPr>
          <a:xfrm>
            <a:off x="6444208" y="6669360"/>
            <a:ext cx="1728192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Левитина Л.С.  </a:t>
            </a: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2"/>
              </a:rPr>
              <a:t>http://00149.ucoz.com/</a:t>
            </a:r>
            <a:r>
              <a:rPr kumimoji="0" lang="ru-RU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61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ln w="19050">
            <a:solidFill>
              <a:srgbClr val="C00000"/>
            </a:solidFill>
          </a:ln>
          <a:blipFill>
            <a:blip r:embed="rId23"/>
            <a:stretch>
              <a:fillRect/>
            </a:stretch>
          </a:blip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arx.novosibdom.ru/node/563" TargetMode="External"/><Relationship Id="rId3" Type="http://schemas.openxmlformats.org/officeDocument/2006/relationships/hyperlink" Target="http://00149.ucoz.com/" TargetMode="External"/><Relationship Id="rId7" Type="http://schemas.openxmlformats.org/officeDocument/2006/relationships/hyperlink" Target="http://foto-history.livejournal.com/4445407.html" TargetMode="External"/><Relationship Id="rId2" Type="http://schemas.openxmlformats.org/officeDocument/2006/relationships/hyperlink" Target="http://i.allday.ru/a1/0b/42/1307381529_stock-vector-ethnic-ukraine-patterns-6allday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rsmebel.ru/article/istoriya-poyavleniya-sunduka/" TargetMode="External"/><Relationship Id="rId5" Type="http://schemas.openxmlformats.org/officeDocument/2006/relationships/hyperlink" Target="http://nsportal.ru/ap/library/drugoe/2013/01/20/issledovatelskaya-rabota-babushkin-sunduk" TargetMode="External"/><Relationship Id="rId4" Type="http://schemas.openxmlformats.org/officeDocument/2006/relationships/hyperlink" Target="http://&#1080;&#1089;&#1090;&#1086;&#1088;&#1080;&#1103;-&#1074;&#1077;&#1097;&#1077;&#1081;.&#1088;&#1092;/mebel/istoriya-sunduka.htm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750076"/>
            <a:ext cx="7050387" cy="37505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МБУДО «Дом детского творчества г.Льгова»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4981" y="1178703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Объединение «Солнышко»</a:t>
            </a:r>
            <a:endParaRPr lang="ru-RU" b="1" i="1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1714488"/>
            <a:ext cx="60960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секция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 «Летопись родного края»</a:t>
            </a:r>
            <a:endParaRPr lang="ru-RU" sz="28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4293096"/>
            <a:ext cx="6191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D22604"/>
                </a:solidFill>
                <a:latin typeface="Arial" pitchFamily="34" charset="0"/>
                <a:cs typeface="Arial" pitchFamily="34" charset="0"/>
              </a:rPr>
              <a:t>Авторы:</a:t>
            </a:r>
          </a:p>
          <a:p>
            <a:r>
              <a:rPr lang="ru-RU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Санжакова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Инна, Игнатенко Анна,  </a:t>
            </a:r>
            <a:r>
              <a:rPr lang="ru-RU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Смелик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Анна, Фищенко София</a:t>
            </a:r>
            <a:endParaRPr lang="ru-RU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5157192"/>
            <a:ext cx="6096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D22604"/>
                </a:solidFill>
                <a:latin typeface="Arial" pitchFamily="34" charset="0"/>
                <a:cs typeface="Arial" pitchFamily="34" charset="0"/>
              </a:rPr>
              <a:t>Руководитель: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педагог дополнительного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Фищенко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Евгения Павловна</a:t>
            </a:r>
            <a:endParaRPr lang="ru-RU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5805264"/>
            <a:ext cx="342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г.Курск, 2016 г.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2996952"/>
            <a:ext cx="725711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40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81499" y="6375818"/>
            <a:ext cx="762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126876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Приданое невесты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img-d.photosight.ru/2d6/4109068_larg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2420888"/>
            <a:ext cx="2880320" cy="352839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Рисунок 7" descr="http://ethnoboho.ru/wp-content/uploads/2016/04/pocag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420888"/>
            <a:ext cx="4032448" cy="352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1973" y="214290"/>
            <a:ext cx="78105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90998" y="6482975"/>
            <a:ext cx="762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9</a:t>
            </a:r>
            <a:endParaRPr lang="ru-RU" sz="1400" dirty="0"/>
          </a:p>
        </p:txBody>
      </p:sp>
      <p:pic>
        <p:nvPicPr>
          <p:cNvPr id="6" name="Рисунок 5" descr="Июнь 2016 сундук 01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6056" y="2420888"/>
            <a:ext cx="3384376" cy="3780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Documents and Settings\User\Рабочий стол\объединение Солнышко\поход в краеведческий музей 29.09.16 г\DSC01360.JPG"/>
          <p:cNvPicPr/>
          <p:nvPr/>
        </p:nvPicPr>
        <p:blipFill>
          <a:blip r:embed="rId3" cstate="email"/>
          <a:srcRect b="-85"/>
          <a:stretch>
            <a:fillRect/>
          </a:stretch>
        </p:blipFill>
        <p:spPr bwMode="auto">
          <a:xfrm>
            <a:off x="1043608" y="2420888"/>
            <a:ext cx="3285008" cy="3780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27584" y="1196752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Сундуки в Льговском краеведческом музее.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332656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6429397"/>
            <a:ext cx="952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10</a:t>
            </a:r>
            <a:endParaRPr lang="ru-RU" sz="1400" dirty="0"/>
          </a:p>
        </p:txBody>
      </p:sp>
      <p:pic>
        <p:nvPicPr>
          <p:cNvPr id="4" name="Рисунок 3" descr="F:\открывая бабущкин сундук\сундки\Июнь 2016 сундук 01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132856"/>
            <a:ext cx="3501032" cy="272490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" name="Рисунок 4" descr="Июнь 2016 сундук  дорожный 021.jpg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60032" y="2996952"/>
            <a:ext cx="3960440" cy="302433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63688" y="126876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Сундуки Гостевого дома «Льгов»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9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15815" y="980728"/>
            <a:ext cx="1778931" cy="2088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99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750390" y="3506194"/>
            <a:ext cx="2052000" cy="1753597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996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99592" y="980728"/>
            <a:ext cx="1756066" cy="208823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998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2768577" y="3504231"/>
            <a:ext cx="2025000" cy="1730523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007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4048" y="980728"/>
            <a:ext cx="3687136" cy="526682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83568" y="5733256"/>
            <a:ext cx="4191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Содержимое сундука ДДТ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2420888"/>
            <a:ext cx="3240360" cy="229245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15616" y="1700808"/>
            <a:ext cx="7620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Аня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Смелик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нарисовала макет сундука и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насундучник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999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2708920"/>
            <a:ext cx="3998897" cy="306004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195736" y="6093296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Этот  рисунок мы взяли за основу  для работы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642939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43808" y="764704"/>
            <a:ext cx="2520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D2260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Третий этап: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D2260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Практический </a:t>
            </a:r>
            <a:endParaRPr kumimoji="0" lang="ru-RU" sz="2400" b="1" i="0" strike="noStrike" spc="50" normalizeH="0" baseline="0" dirty="0" smtClean="0">
              <a:ln w="11430"/>
              <a:solidFill>
                <a:srgbClr val="D2260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844824"/>
            <a:ext cx="3744416" cy="2834928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99592" y="4797152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Шьем и соединяем  готовые блоки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00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3068960"/>
            <a:ext cx="3744416" cy="2704191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36096" y="5949280"/>
            <a:ext cx="290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Насундучник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готов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0997" y="6482975"/>
            <a:ext cx="952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03848" y="764704"/>
            <a:ext cx="2520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D2260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Третий этап: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D2260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Практический </a:t>
            </a:r>
            <a:endParaRPr kumimoji="0" lang="ru-RU" sz="2400" b="1" i="0" strike="noStrike" spc="50" normalizeH="0" baseline="0" dirty="0" smtClean="0">
              <a:ln w="11430"/>
              <a:solidFill>
                <a:srgbClr val="D2260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4149080"/>
            <a:ext cx="3102518" cy="2088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63688" y="3356992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Примеряем…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004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48065" y="980728"/>
            <a:ext cx="3312368" cy="4572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00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7624" y="980728"/>
            <a:ext cx="3100488" cy="2088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364088" y="5877272"/>
            <a:ext cx="3145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Отлично получилось!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9995" y="637581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15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278614" y="836712"/>
            <a:ext cx="723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Четвертый  этап: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Результаты представленных исследований</a:t>
            </a:r>
            <a:endParaRPr kumimoji="0" lang="ru-RU" sz="2400" b="1" i="0" strike="noStrike" spc="50" normalizeH="0" baseline="0" dirty="0" smtClean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508518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Классный час 2 А класс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9632" y="836712"/>
            <a:ext cx="723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Четвертый  этап: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spc="50" normalizeH="0" baseline="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Результаты представленных исследований</a:t>
            </a:r>
            <a:endParaRPr kumimoji="0" lang="ru-RU" sz="2400" b="1" i="0" strike="noStrike" spc="50" normalizeH="0" baseline="0" dirty="0" smtClean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DSC017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4071942"/>
            <a:ext cx="3570746" cy="2376350"/>
          </a:xfrm>
          <a:prstGeom prst="rect">
            <a:avLst/>
          </a:prstGeom>
          <a:ln w="38100">
            <a:solidFill>
              <a:srgbClr val="EA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017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2000240"/>
            <a:ext cx="4037182" cy="2686767"/>
          </a:xfrm>
          <a:prstGeom prst="rect">
            <a:avLst/>
          </a:prstGeom>
          <a:ln w="38100">
            <a:solidFill>
              <a:srgbClr val="D2260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124744"/>
            <a:ext cx="6296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Приметы и поверья</a:t>
            </a:r>
            <a:endParaRPr lang="ru-RU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420888"/>
            <a:ext cx="6696744" cy="2565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Нельзя открывать сундук в один из дней Масленицы, чтобы не выпустить из него богатство и удачу.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980728"/>
            <a:ext cx="6296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Приметы и поверья</a:t>
            </a:r>
            <a:endParaRPr lang="ru-RU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276872"/>
            <a:ext cx="6696744" cy="3197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 сундук отдавать никому нельзя  - </a:t>
            </a:r>
          </a:p>
          <a:p>
            <a:pPr algn="ctr">
              <a:lnSpc>
                <a:spcPct val="114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сама замуж не выйдешь и той, кому отдала - счастья не будет.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6779096" cy="864096"/>
          </a:xfrm>
        </p:spPr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332656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2564904"/>
            <a:ext cx="7272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зная традиций своего народа, невозможно продвигаться вперед и добиваться каких-либо результатов,  мы должны знать культуру  своего народа, его язык и традиции.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2276872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Нельзя класть в сундуки детские вещи. </a:t>
            </a:r>
          </a:p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Это считалось большим грехом, так как одежда ребёнка пахла материнским молоком.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124744"/>
            <a:ext cx="6296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Приметы и поверья</a:t>
            </a:r>
            <a:endParaRPr lang="ru-RU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780928"/>
            <a:ext cx="7488832" cy="3197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При выкупе приданого на сундук садились младшие братья, сестры и племянники невесты, которые назначали сумму выкупа.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268760"/>
            <a:ext cx="64458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Народные традиции</a:t>
            </a:r>
            <a:endParaRPr lang="ru-RU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64458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Народные традиции</a:t>
            </a:r>
            <a:endParaRPr lang="ru-RU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132856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Перед свадьбой сундук очищали от «нечистой силы». Для этого его обводили зажженной свечой, иконой, сыпали щепотку соли. </a:t>
            </a:r>
          </a:p>
          <a:p>
            <a:pPr algn="just"/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Затем клали деньги, хлеб, иногда посуду, чтоб сундук всю жизнь не был пуст, чтоб молодые жили богато.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475656" y="1988840"/>
            <a:ext cx="6552728" cy="21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ходе исследования  наша гипотеза подтвердилась, поставленная цель и задачи были достигнуты.  </a:t>
            </a:r>
          </a:p>
          <a:p>
            <a:pPr marL="0" marR="0" lvl="0" indent="449263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выяснили историю старинного сундука и что именно в нём хранилось.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Изображения\открывая бабущкин сундук\IMG_01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1124744"/>
            <a:ext cx="3096510" cy="2304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D:\Изображения\открывая бабущкин сундук\IMG_01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124744"/>
            <a:ext cx="3019099" cy="2304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D:\Изображения\открывая бабущкин сундук\IMG_01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3717032"/>
            <a:ext cx="2055754" cy="2916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D:\Изображения\открывая бабущкин сундук\IMG_01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1124744"/>
            <a:ext cx="1667842" cy="2304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D:\Изображения\открывая бабущкин сундук\IMG_016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3717032"/>
            <a:ext cx="2110863" cy="2916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7" name="Picture 9" descr="D:\Изображения\открывая бабущкин сундук\IMG_007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4005064"/>
            <a:ext cx="3024336" cy="2304256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19064" y="116632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 прошлого нет будущего</a:t>
            </a: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Интернет-ресурсы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http://i.allday.ru/a1/0b/42/1307381529_stock-vector-ethnic-ukraine-patterns-6allday.jpg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вышитый орнамент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 шаблона  Левитина  Любовь  Семёновна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http://00149.ucoz.com/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история-вещей.рф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mebel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/istoriya-sunduka.html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http://nsportal.ru/ap/library/drugoe/2013/01/20/issledovatelskaya-rabota-babushkin-sunduk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http://www.arsmebel.ru/article/istoriya-poyavleniya-sunduka/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http://foto-history.livejournal.com/4445407.html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http://arx.novosibdom.ru/node/563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Литература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Ожегов С.И. Словарь русского языка. М. 1990. С. 717; Даль В. Толковый словарь живого великорусского языка. М., 1968. Т. IV. С. 594.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Энн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Миллард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«История в школе и дома»: М.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Росмэн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1997, с 8-9; 14-15</a:t>
            </a:r>
          </a:p>
          <a:p>
            <a:pPr>
              <a:buNone/>
            </a:pP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6322239"/>
            <a:ext cx="1238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23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5905541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  <a:latin typeface="Comic Sans MS" pitchFamily="66" charset="0"/>
              </a:rPr>
              <a:t>Спасибо за внимание!</a:t>
            </a:r>
            <a:endParaRPr lang="ru-RU" sz="6000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Picture 8" descr="D:\Изображения\открывая бабущкин сундук\IMG_0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2492896"/>
            <a:ext cx="3101249" cy="388843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7725" y="45014"/>
            <a:ext cx="7524803" cy="67710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just"/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IMG_995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928599" y="1900175"/>
            <a:ext cx="3398722" cy="3168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1628800"/>
            <a:ext cx="43924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Сундук в нашем музее</a:t>
            </a:r>
          </a:p>
          <a:p>
            <a:endParaRPr lang="ru-RU" dirty="0"/>
          </a:p>
        </p:txBody>
      </p:sp>
      <p:pic>
        <p:nvPicPr>
          <p:cNvPr id="6" name="Рисунок 5" descr="сундук из музея ДД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77336" y="2996953"/>
            <a:ext cx="3996000" cy="2186949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75656" y="332656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836712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Объект исследования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 старинные сундуки. 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556792"/>
            <a:ext cx="727280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Предмет исследования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 История, назначение и практическое применение старинных предметов  быта - сундуков.</a:t>
            </a:r>
          </a:p>
          <a:p>
            <a:endParaRPr lang="ru-RU" dirty="0"/>
          </a:p>
        </p:txBody>
      </p:sp>
      <p:pic>
        <p:nvPicPr>
          <p:cNvPr id="20482" name="Picture 2" descr="http://www.nasledie-rus.ru/img/690000/690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24944"/>
            <a:ext cx="4752528" cy="3127428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95747" y="6429396"/>
            <a:ext cx="1047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3068" y="980728"/>
            <a:ext cx="79333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 нашего исследования: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- узнать, что такое сундук, 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- когда он появился в быту россиян, 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- какое значение имел сундук в жизни русской женщины   как семейная  реликвия, 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- сохранился ли сейчас в быту и  как используется в настоящее время современными горожанами. </a:t>
            </a:r>
          </a:p>
        </p:txBody>
      </p:sp>
      <p:pic>
        <p:nvPicPr>
          <p:cNvPr id="20482" name="Picture 2" descr="http://www.nasledie-rus.ru/img/690000/690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501008"/>
            <a:ext cx="4752528" cy="3127428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84784"/>
            <a:ext cx="7704856" cy="1632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Задачи проекта: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algn="just">
              <a:lnSpc>
                <a:spcPct val="114000"/>
              </a:lnSpc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Узнать информацию о появлении сундука на Руси. </a:t>
            </a:r>
          </a:p>
          <a:p>
            <a:pPr marL="342900" indent="-342900" algn="just">
              <a:lnSpc>
                <a:spcPct val="114000"/>
              </a:lnSpc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Изучить музейные экспонаты. </a:t>
            </a:r>
          </a:p>
          <a:p>
            <a:pPr marL="342900" indent="-342900" algn="just">
              <a:lnSpc>
                <a:spcPct val="114000"/>
              </a:lnSpc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Собрать материал о сундуке, как о предмете</a:t>
            </a:r>
          </a:p>
          <a:p>
            <a:pPr marL="342900" indent="-342900" algn="just">
              <a:lnSpc>
                <a:spcPct val="114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народного творчества.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725144"/>
            <a:ext cx="7560840" cy="1948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Методы исследования: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algn="just">
              <a:lnSpc>
                <a:spcPct val="114000"/>
              </a:lnSpc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Изучение справочной литературы и материалов интернет – источников.</a:t>
            </a:r>
          </a:p>
          <a:p>
            <a:pPr marL="342900" indent="-342900" algn="just">
              <a:lnSpc>
                <a:spcPct val="114000"/>
              </a:lnSpc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Рассмотрение имеющихся сундуков в музеях города Льгова. </a:t>
            </a:r>
          </a:p>
          <a:p>
            <a:pPr marL="342900" indent="-342900" algn="just">
              <a:lnSpc>
                <a:spcPct val="114000"/>
              </a:lnSpc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Обобщение и систематизация собранных материалов.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 descr="http://torange.biz/photo/23/23501/23501-FX-8-0-13-3-8-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2852936"/>
            <a:ext cx="3168353" cy="2112235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59632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6429396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140968"/>
            <a:ext cx="4320480" cy="1355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Гипотеза: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сундук предназначавшийся для хранения различных предметов,  был и объектом народного творчества (стихи, сказки, легенды…)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907704" y="692696"/>
            <a:ext cx="5760640" cy="864096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0" u="none" strike="noStrike" kern="1200" spc="50" normalizeH="0" baseline="0" noProof="0" dirty="0" smtClean="0">
                <a:ln w="11430"/>
                <a:solidFill>
                  <a:srgbClr val="EA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Этапы работы над проектом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spc="50" dirty="0" smtClean="0">
                <a:ln w="11430"/>
                <a:solidFill>
                  <a:srgbClr val="EA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Первый этап:</a:t>
            </a:r>
            <a:endParaRPr kumimoji="0" lang="ru-RU" sz="2400" b="1" i="0" u="none" strike="noStrike" kern="1200" spc="50" normalizeH="0" baseline="0" noProof="0" dirty="0" smtClean="0">
              <a:ln w="11430"/>
              <a:solidFill>
                <a:srgbClr val="EA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99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8104" y="1556792"/>
            <a:ext cx="3168352" cy="2196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27584" y="6237312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Изучаем историю сундука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7251" y="6590132"/>
            <a:ext cx="47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5</a:t>
            </a:r>
            <a:endParaRPr lang="ru-RU" sz="1400" dirty="0"/>
          </a:p>
        </p:txBody>
      </p:sp>
      <p:pic>
        <p:nvPicPr>
          <p:cNvPr id="1026" name="Picture 2" descr="D:\Изображения\открывая бабущкин сундук\IMG_9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4005064"/>
            <a:ext cx="3528391" cy="22319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Изображения\открывая бабущкин сундук\IMG_99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1556792"/>
            <a:ext cx="3672408" cy="2196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436" name="Picture 4" descr="https://avatanplus.com/files/resources/mid/577aa328dc80e155b70d57c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933056"/>
            <a:ext cx="1452221" cy="224089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51720" y="692696"/>
            <a:ext cx="604867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Второй  этап: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Исследовательские процедуры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21447"/>
            <a:ext cx="73343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90997" y="6581001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6</a:t>
            </a:r>
            <a:endParaRPr lang="ru-RU" sz="1400" dirty="0"/>
          </a:p>
        </p:txBody>
      </p:sp>
      <p:pic>
        <p:nvPicPr>
          <p:cNvPr id="5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76872"/>
            <a:ext cx="3648636" cy="1993361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1556792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Дорожный сундук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4725144"/>
            <a:ext cx="104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Ларь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5517232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Коробья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istorija-sunduka-4.jp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43608" y="908720"/>
            <a:ext cx="3312368" cy="2664296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C:\Users\Евгения\Desktop\2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4005064"/>
            <a:ext cx="2448272" cy="244827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1" y="357167"/>
            <a:ext cx="778674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700" dirty="0" smtClean="0"/>
          </a:p>
          <a:p>
            <a:endParaRPr lang="ru-R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590132"/>
            <a:ext cx="381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7</a:t>
            </a:r>
            <a:endParaRPr lang="ru-RU" sz="1400" dirty="0"/>
          </a:p>
        </p:txBody>
      </p:sp>
      <p:pic>
        <p:nvPicPr>
          <p:cNvPr id="5" name="Рисунок 4" descr="http://kostromamuseum.ru/uploads/images/collections/wood/02.jpg"/>
          <p:cNvPicPr/>
          <p:nvPr/>
        </p:nvPicPr>
        <p:blipFill>
          <a:blip r:embed="rId2" cstate="email"/>
          <a:srcRect t="-1554"/>
          <a:stretch>
            <a:fillRect/>
          </a:stretch>
        </p:blipFill>
        <p:spPr bwMode="auto">
          <a:xfrm>
            <a:off x="4932040" y="2636912"/>
            <a:ext cx="3888432" cy="280831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47664" y="4149080"/>
            <a:ext cx="240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Сундук-теремок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5733256"/>
            <a:ext cx="2952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Сундук-подголовник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metall-4.jpg"/>
          <p:cNvPicPr/>
          <p:nvPr/>
        </p:nvPicPr>
        <p:blipFill>
          <a:blip r:embed="rId3" cstate="email"/>
          <a:srcRect b="-87"/>
          <a:stretch>
            <a:fillRect/>
          </a:stretch>
        </p:blipFill>
        <p:spPr>
          <a:xfrm>
            <a:off x="1043608" y="1196752"/>
            <a:ext cx="3528392" cy="280831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31640" y="116632"/>
            <a:ext cx="65621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>
                  <a:solidFill>
                    <a:srgbClr val="EA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Преданье старины глубокой…</a:t>
            </a:r>
            <a:endParaRPr lang="ru-RU" sz="3600" b="1" cap="none" spc="50" dirty="0">
              <a:ln w="11430">
                <a:solidFill>
                  <a:srgbClr val="EA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Шаблон орнамент Левитина Л.С.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2553</TotalTime>
  <Words>623</Words>
  <Application>Microsoft Office PowerPoint</Application>
  <PresentationFormat>Экран (4:3)</PresentationFormat>
  <Paragraphs>134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Шаблон орнамент Левитина Л.С.</vt:lpstr>
      <vt:lpstr>МБУДО «Дом детского творчества г.Льгова»</vt:lpstr>
      <vt:lpstr>Актуальность проекта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Интернет-ресурсы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subject>М К</dc:subject>
  <dc:creator>USER</dc:creator>
  <cp:lastModifiedBy>User</cp:lastModifiedBy>
  <cp:revision>113</cp:revision>
  <dcterms:created xsi:type="dcterms:W3CDTF">2016-06-26T19:59:31Z</dcterms:created>
  <dcterms:modified xsi:type="dcterms:W3CDTF">2017-06-07T07:23:19Z</dcterms:modified>
</cp:coreProperties>
</file>