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7" r:id="rId2"/>
    <p:sldId id="269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BC850-2A72-4C73-A3E7-1F8EE184420E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1E9B4C-26C6-47A1-BDDB-CFC32D681C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830" y="4343322"/>
            <a:ext cx="5486309" cy="276999"/>
          </a:xfrm>
        </p:spPr>
        <p:txBody>
          <a:bodyPr>
            <a:spAutoFit/>
          </a:bodyPr>
          <a:lstStyle/>
          <a:p>
            <a:endParaRPr lang="x-non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x-non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x-non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x-non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x-non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x-non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x-non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x-non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26972-980D-4BA3-A811-616D140FDE04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792A81B-C5A8-4B84-8843-6177C95280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26972-980D-4BA3-A811-616D140FDE04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2A81B-C5A8-4B84-8843-6177C95280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26972-980D-4BA3-A811-616D140FDE04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2A81B-C5A8-4B84-8843-6177C95280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26972-980D-4BA3-A811-616D140FDE04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792A81B-C5A8-4B84-8843-6177C95280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26972-980D-4BA3-A811-616D140FDE04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2A81B-C5A8-4B84-8843-6177C95280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26972-980D-4BA3-A811-616D140FDE04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2A81B-C5A8-4B84-8843-6177C95280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26972-980D-4BA3-A811-616D140FDE04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792A81B-C5A8-4B84-8843-6177C95280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26972-980D-4BA3-A811-616D140FDE04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2A81B-C5A8-4B84-8843-6177C95280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26972-980D-4BA3-A811-616D140FDE04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2A81B-C5A8-4B84-8843-6177C95280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26972-980D-4BA3-A811-616D140FDE04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2A81B-C5A8-4B84-8843-6177C95280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26972-980D-4BA3-A811-616D140FDE04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2A81B-C5A8-4B84-8843-6177C95280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6226972-980D-4BA3-A811-616D140FDE04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792A81B-C5A8-4B84-8843-6177C95280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&#1040;&#1088;&#1084;&#1080;&#1103;_&#1056;&#1091;&#1089;&#1089;&#1082;&#1086;&#1075;&#1086;_&#1075;&#1086;&#1089;&#1091;&#1076;&#1072;&#1088;&#1089;&#1090;&#1074;&#1072;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russlovo.today/rubricator/istoricheskie-fakty/istoriya-rossijskoj-armii" TargetMode="External"/><Relationship Id="rId4" Type="http://schemas.openxmlformats.org/officeDocument/2006/relationships/hyperlink" Target="http://voinanet.ucoz.ru/index/vojsko_drevnej_rusi/0-162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 txBox="1">
            <a:spLocks noGrp="1"/>
          </p:cNvSpPr>
          <p:nvPr>
            <p:ph type="title" idx="4294967295"/>
          </p:nvPr>
        </p:nvSpPr>
        <p:spPr>
          <a:xfrm>
            <a:off x="0" y="122238"/>
            <a:ext cx="8229600" cy="144780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x-none">
                <a:solidFill>
                  <a:srgbClr val="FF0000"/>
                </a:solidFill>
              </a:rPr>
              <a:t>Доспехи русского ратника </a:t>
            </a:r>
            <a:br>
              <a:rPr lang="x-none">
                <a:solidFill>
                  <a:srgbClr val="FF0000"/>
                </a:solidFill>
              </a:rPr>
            </a:br>
            <a:r>
              <a:rPr lang="x-none">
                <a:solidFill>
                  <a:srgbClr val="FF0000"/>
                </a:solidFill>
              </a:rPr>
              <a:t>в Средние века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idx="4294967295"/>
          </p:nvPr>
        </p:nvSpPr>
        <p:spPr>
          <a:xfrm>
            <a:off x="3563889" y="2133600"/>
            <a:ext cx="5580112" cy="4103688"/>
          </a:xfrm>
        </p:spPr>
        <p:txBody>
          <a:bodyPr>
            <a:normAutofit/>
          </a:bodyPr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x-none" sz="28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x-none" sz="24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ru-RU" sz="3000" b="1" i="1" dirty="0">
                <a:solidFill>
                  <a:schemeClr val="tx1"/>
                </a:solidFill>
              </a:rPr>
              <a:t>Подготовил</a:t>
            </a:r>
          </a:p>
          <a:p>
            <a:pPr lvl="0">
              <a:buNone/>
            </a:pPr>
            <a:r>
              <a:rPr lang="ru-RU" sz="3000" b="1" i="1" dirty="0">
                <a:solidFill>
                  <a:schemeClr val="tx1"/>
                </a:solidFill>
              </a:rPr>
              <a:t>ученик 6 "Е" класса ГБОУ школа 2051 г. </a:t>
            </a:r>
            <a:r>
              <a:rPr lang="ru-RU" sz="3000" b="1" i="1" dirty="0" smtClean="0">
                <a:solidFill>
                  <a:schemeClr val="tx1"/>
                </a:solidFill>
              </a:rPr>
              <a:t>Москвы</a:t>
            </a:r>
          </a:p>
          <a:p>
            <a:pPr lvl="0">
              <a:buNone/>
            </a:pPr>
            <a:r>
              <a:rPr lang="ru-RU" sz="3000" b="1" i="1" dirty="0" smtClean="0">
                <a:solidFill>
                  <a:schemeClr val="tx1"/>
                </a:solidFill>
              </a:rPr>
              <a:t>Уваров </a:t>
            </a:r>
            <a:r>
              <a:rPr lang="ru-RU" sz="3000" b="1" i="1" dirty="0">
                <a:solidFill>
                  <a:schemeClr val="tx1"/>
                </a:solidFill>
              </a:rPr>
              <a:t>Андрей</a:t>
            </a:r>
          </a:p>
          <a:p>
            <a:pPr lvl="0">
              <a:buNone/>
            </a:pPr>
            <a:r>
              <a:rPr lang="ru-RU" sz="3000" b="1" i="1" dirty="0">
                <a:solidFill>
                  <a:schemeClr val="tx1"/>
                </a:solidFill>
              </a:rPr>
              <a:t>Руководитель: </a:t>
            </a:r>
            <a:endParaRPr lang="ru-RU" sz="3000" b="1" i="1" dirty="0" smtClean="0">
              <a:solidFill>
                <a:schemeClr val="tx1"/>
              </a:solidFill>
            </a:endParaRPr>
          </a:p>
          <a:p>
            <a:pPr lvl="0">
              <a:buNone/>
            </a:pPr>
            <a:r>
              <a:rPr lang="ru-RU" sz="3000" b="1" i="1" dirty="0" smtClean="0">
                <a:solidFill>
                  <a:schemeClr val="tx1"/>
                </a:solidFill>
              </a:rPr>
              <a:t>Цапко </a:t>
            </a:r>
            <a:r>
              <a:rPr lang="ru-RU" sz="3000" b="1" i="1" dirty="0">
                <a:solidFill>
                  <a:schemeClr val="tx1"/>
                </a:solidFill>
              </a:rPr>
              <a:t>А.В</a:t>
            </a:r>
            <a:r>
              <a:rPr lang="ru-RU" sz="2200" b="1" i="1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alphaModFix/>
            <a:lum/>
          </a:blip>
          <a:srcRect/>
          <a:stretch>
            <a:fillRect/>
          </a:stretch>
        </p:blipFill>
        <p:spPr>
          <a:xfrm>
            <a:off x="611560" y="1556792"/>
            <a:ext cx="2233497" cy="28083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064896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hangingPunct="0">
              <a:buNone/>
              <a:defRPr>
                <a:solidFill>
                  <a:srgbClr val="000000"/>
                </a:solidFill>
              </a:defRPr>
            </a:pPr>
            <a:r>
              <a:rPr lang="de-DE" sz="4400" b="1" dirty="0" err="1" smtClea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rPr>
              <a:t>Цель</a:t>
            </a:r>
            <a:r>
              <a:rPr lang="de-DE" sz="4400" b="1" dirty="0" smtClea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rPr>
              <a:t>:</a:t>
            </a:r>
          </a:p>
          <a:p>
            <a:pPr algn="ctr" hangingPunct="0">
              <a:defRPr>
                <a:solidFill>
                  <a:srgbClr val="000000"/>
                </a:solidFill>
              </a:defRPr>
            </a:pPr>
            <a:r>
              <a:rPr lang="de-DE" sz="2800" b="1" dirty="0" err="1" smtClea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rPr>
              <a:t>Охарактерезовать</a:t>
            </a:r>
            <a:r>
              <a:rPr lang="de-DE" sz="2800" b="1" dirty="0" smtClea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sz="2800" b="1" dirty="0" err="1" smtClea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rPr>
              <a:t>вооружение</a:t>
            </a:r>
            <a:r>
              <a:rPr lang="de-DE" sz="2800" b="1" dirty="0" smtClea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sz="2800" b="1" dirty="0" err="1" smtClea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rPr>
              <a:t>русского</a:t>
            </a:r>
            <a:r>
              <a:rPr lang="de-DE" sz="2800" b="1" dirty="0" smtClea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sz="2800" b="1" dirty="0" err="1" smtClea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rPr>
              <a:t>ратника</a:t>
            </a:r>
            <a:endParaRPr lang="de-DE" sz="2800" b="1" dirty="0" smtClean="0">
              <a:solidFill>
                <a:srgbClr val="000000"/>
              </a:solidFill>
              <a:latin typeface="Arial" pitchFamily="18"/>
              <a:ea typeface="Andale Sans UI" pitchFamily="2"/>
              <a:cs typeface="Tahoma" pitchFamily="2"/>
            </a:endParaRPr>
          </a:p>
          <a:p>
            <a:pPr algn="ctr" hangingPunct="0">
              <a:defRPr>
                <a:solidFill>
                  <a:srgbClr val="000000"/>
                </a:solidFill>
              </a:defRPr>
            </a:pPr>
            <a:endParaRPr lang="ru-RU" sz="2800" b="1" dirty="0" smtClean="0">
              <a:solidFill>
                <a:srgbClr val="000000"/>
              </a:solidFill>
              <a:latin typeface="Arial" pitchFamily="18"/>
              <a:ea typeface="Andale Sans UI" pitchFamily="2"/>
              <a:cs typeface="Tahoma" pitchFamily="2"/>
            </a:endParaRPr>
          </a:p>
          <a:p>
            <a:pPr algn="ctr" hangingPunct="0">
              <a:defRPr>
                <a:solidFill>
                  <a:srgbClr val="000000"/>
                </a:solidFill>
              </a:defRPr>
            </a:pPr>
            <a:r>
              <a:rPr lang="de-DE" sz="4400" b="1" dirty="0" err="1" smtClea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rPr>
              <a:t>Задачи</a:t>
            </a:r>
            <a:r>
              <a:rPr lang="de-DE" sz="4400" b="1" dirty="0" smtClea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rPr>
              <a:t>:</a:t>
            </a:r>
          </a:p>
          <a:p>
            <a:pPr algn="ctr" hangingPunct="0">
              <a:defRPr>
                <a:solidFill>
                  <a:srgbClr val="000000"/>
                </a:solidFill>
              </a:defRPr>
            </a:pPr>
            <a:r>
              <a:rPr lang="de-DE" sz="2800" b="1" dirty="0" err="1" smtClea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rPr>
              <a:t>Исследовать</a:t>
            </a:r>
            <a:r>
              <a:rPr lang="de-DE" sz="2800" b="1" dirty="0" smtClea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sz="2800" b="1" dirty="0" err="1" smtClea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rPr>
              <a:t>исторические</a:t>
            </a:r>
            <a:r>
              <a:rPr lang="de-DE" sz="2800" b="1" dirty="0" smtClea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sz="2800" b="1" dirty="0" err="1" smtClea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rPr>
              <a:t>источники</a:t>
            </a:r>
            <a:r>
              <a:rPr lang="ru-RU" sz="2800" b="1" dirty="0" smtClea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rPr>
              <a:t> с</a:t>
            </a:r>
            <a:r>
              <a:rPr lang="de-DE" sz="2800" b="1" dirty="0" smtClea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sz="2800" b="1" dirty="0" err="1" smtClea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rPr>
              <a:t>целью</a:t>
            </a:r>
            <a:r>
              <a:rPr lang="de-DE" sz="2800" b="1" dirty="0" smtClea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sz="2800" b="1" dirty="0" err="1" smtClea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rPr>
              <a:t>создания</a:t>
            </a:r>
            <a:r>
              <a:rPr lang="de-DE" sz="2800" b="1" dirty="0" smtClea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rPr>
              <a:t> </a:t>
            </a:r>
            <a:endParaRPr lang="ru-RU" sz="2800" b="1" dirty="0" smtClean="0">
              <a:solidFill>
                <a:srgbClr val="000000"/>
              </a:solidFill>
              <a:latin typeface="Arial" pitchFamily="18"/>
              <a:ea typeface="Andale Sans UI" pitchFamily="2"/>
              <a:cs typeface="Tahoma" pitchFamily="2"/>
            </a:endParaRPr>
          </a:p>
          <a:p>
            <a:pPr algn="ctr" hangingPunct="0">
              <a:defRPr>
                <a:solidFill>
                  <a:srgbClr val="000000"/>
                </a:solidFill>
              </a:defRPr>
            </a:pPr>
            <a:r>
              <a:rPr lang="de-DE" sz="2800" b="1" dirty="0" err="1" smtClea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rPr>
              <a:t>правдивого</a:t>
            </a:r>
            <a:r>
              <a:rPr lang="de-DE" sz="2800" b="1" dirty="0" smtClea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sz="2800" b="1" dirty="0" err="1" smtClea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rPr>
              <a:t>образа</a:t>
            </a:r>
            <a:r>
              <a:rPr lang="de-DE" sz="2800" b="1" dirty="0" smtClea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sz="2800" b="1" dirty="0" err="1" smtClea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rPr>
              <a:t>русского</a:t>
            </a:r>
            <a:r>
              <a:rPr lang="de-DE" sz="2800" b="1" dirty="0" smtClea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sz="2800" b="1" dirty="0" err="1" smtClea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rPr>
              <a:t>воина</a:t>
            </a:r>
            <a:endParaRPr lang="ru-RU" sz="2800" b="1" dirty="0" smtClean="0">
              <a:solidFill>
                <a:srgbClr val="000000"/>
              </a:solidFill>
              <a:latin typeface="Arial" pitchFamily="18"/>
              <a:ea typeface="Andale Sans UI" pitchFamily="2"/>
              <a:cs typeface="Tahoma" pitchFamily="2"/>
            </a:endParaRPr>
          </a:p>
          <a:p>
            <a:pPr algn="ctr" hangingPunct="0">
              <a:defRPr>
                <a:solidFill>
                  <a:srgbClr val="000000"/>
                </a:solidFill>
              </a:defRPr>
            </a:pPr>
            <a:endParaRPr lang="ru-RU" sz="2800" b="1" dirty="0" smtClean="0">
              <a:solidFill>
                <a:srgbClr val="000000"/>
              </a:solidFill>
              <a:latin typeface="Arial" pitchFamily="18"/>
              <a:ea typeface="Andale Sans UI" pitchFamily="2"/>
              <a:cs typeface="Tahoma" pitchFamily="2"/>
            </a:endParaRPr>
          </a:p>
          <a:p>
            <a:pPr algn="ctr" hangingPunct="0">
              <a:defRPr>
                <a:solidFill>
                  <a:srgbClr val="000000"/>
                </a:solidFill>
              </a:defRPr>
            </a:pPr>
            <a:r>
              <a:rPr lang="de-DE" sz="2800" b="1" dirty="0" err="1" smtClea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rPr>
              <a:t>Выяснить</a:t>
            </a:r>
            <a:r>
              <a:rPr lang="de-DE" sz="2800" b="1" dirty="0" smtClea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rPr>
              <a:t>, </a:t>
            </a:r>
            <a:r>
              <a:rPr lang="de-DE" sz="2800" b="1" dirty="0" err="1" smtClea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rPr>
              <a:t>насколько</a:t>
            </a:r>
            <a:r>
              <a:rPr lang="de-DE" sz="2800" b="1" dirty="0" smtClea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sz="2800" b="1" dirty="0" err="1" smtClea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rPr>
              <a:t>доспехи</a:t>
            </a:r>
            <a:r>
              <a:rPr lang="de-DE" sz="2800" b="1" dirty="0" smtClea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sz="2800" b="1" dirty="0" err="1" smtClea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rPr>
              <a:t>были</a:t>
            </a:r>
            <a:r>
              <a:rPr lang="de-DE" sz="2800" b="1" dirty="0" smtClea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sz="2800" b="1" dirty="0" err="1" smtClea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rPr>
              <a:t>удобны</a:t>
            </a:r>
            <a:r>
              <a:rPr lang="de-DE" sz="2800" b="1" dirty="0" smtClea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rPr>
              <a:t> в </a:t>
            </a:r>
            <a:r>
              <a:rPr lang="de-DE" sz="2800" b="1" dirty="0" err="1" smtClea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rPr>
              <a:t>бою</a:t>
            </a:r>
            <a:r>
              <a:rPr lang="de-DE" sz="2800" b="1" dirty="0" smtClea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rPr>
              <a:t>, </a:t>
            </a:r>
            <a:endParaRPr lang="ru-RU" sz="2800" b="1" dirty="0" smtClean="0">
              <a:solidFill>
                <a:srgbClr val="000000"/>
              </a:solidFill>
              <a:latin typeface="Arial" pitchFamily="18"/>
              <a:ea typeface="Andale Sans UI" pitchFamily="2"/>
              <a:cs typeface="Tahoma" pitchFamily="2"/>
            </a:endParaRPr>
          </a:p>
          <a:p>
            <a:pPr algn="ctr" hangingPunct="0">
              <a:defRPr>
                <a:solidFill>
                  <a:srgbClr val="000000"/>
                </a:solidFill>
              </a:defRPr>
            </a:pPr>
            <a:r>
              <a:rPr lang="de-DE" sz="2800" b="1" dirty="0" smtClea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rPr>
              <a:t>а </a:t>
            </a:r>
            <a:r>
              <a:rPr lang="de-DE" sz="2800" b="1" dirty="0" err="1" smtClea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rPr>
              <a:t>также</a:t>
            </a:r>
            <a:r>
              <a:rPr lang="de-DE" sz="2800" b="1" dirty="0" smtClea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sz="2800" b="1" dirty="0" err="1" smtClea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rPr>
              <a:t>основу</a:t>
            </a:r>
            <a:r>
              <a:rPr lang="de-DE" sz="2800" b="1" dirty="0" smtClea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sz="2800" b="1" dirty="0" err="1" smtClea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rPr>
              <a:t>вооружения</a:t>
            </a:r>
            <a:r>
              <a:rPr lang="de-DE" sz="2800" b="1" dirty="0" smtClea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sz="2800" b="1" dirty="0" err="1" smtClea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rPr>
              <a:t>витязя</a:t>
            </a:r>
            <a:endParaRPr lang="de-DE" sz="2800" b="1" dirty="0">
              <a:solidFill>
                <a:srgbClr val="000000"/>
              </a:solidFill>
              <a:latin typeface="Arial" pitchFamily="18"/>
              <a:ea typeface="Andale Sans UI" pitchFamily="2"/>
              <a:cs typeface="Tahoma" pitchFamily="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 txBox="1"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x-none">
                <a:solidFill>
                  <a:schemeClr val="tx1"/>
                </a:solidFill>
              </a:rPr>
              <a:t>Гипотеза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idx="4294967295"/>
          </p:nvPr>
        </p:nvSpPr>
        <p:spPr>
          <a:xfrm>
            <a:off x="0" y="1604963"/>
            <a:ext cx="8604448" cy="4272309"/>
          </a:xfrm>
        </p:spPr>
        <p:txBody>
          <a:bodyPr>
            <a:normAutofit fontScale="85000" lnSpcReduction="10000"/>
          </a:bodyPr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x-none" sz="28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x-none" sz="24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9pPr>
          </a:lstStyle>
          <a:p>
            <a:pPr lvl="0" algn="ctr">
              <a:buNone/>
            </a:pPr>
            <a:r>
              <a:rPr lang="ru-RU" b="1" dirty="0">
                <a:solidFill>
                  <a:schemeClr val="tx1"/>
                </a:solidFill>
              </a:rPr>
              <a:t>Каким же было вооружение русского ратника?</a:t>
            </a:r>
          </a:p>
          <a:p>
            <a:pPr lvl="0" algn="ctr">
              <a:buNone/>
            </a:pPr>
            <a:r>
              <a:rPr lang="ru-RU" b="1" dirty="0">
                <a:solidFill>
                  <a:schemeClr val="tx1"/>
                </a:solidFill>
              </a:rPr>
              <a:t>Вооружение воины зависела от финансового положения служащего.Бедные свободные </a:t>
            </a:r>
            <a:r>
              <a:rPr lang="ru-RU" b="1" dirty="0" err="1">
                <a:solidFill>
                  <a:schemeClr val="tx1"/>
                </a:solidFill>
              </a:rPr>
              <a:t>крестьяне,например</a:t>
            </a:r>
            <a:r>
              <a:rPr lang="ru-RU" b="1" dirty="0">
                <a:solidFill>
                  <a:schemeClr val="tx1"/>
                </a:solidFill>
              </a:rPr>
              <a:t> ,не имели кольчуг и мечей, вооружаясь тем что имели. Знать же могла позволить себе не только защиту , но и </a:t>
            </a:r>
            <a:r>
              <a:rPr lang="ru-RU" b="1" dirty="0" err="1">
                <a:solidFill>
                  <a:schemeClr val="tx1"/>
                </a:solidFill>
              </a:rPr>
              <a:t>роскошь.Мечи</a:t>
            </a:r>
            <a:r>
              <a:rPr lang="ru-RU" b="1" dirty="0">
                <a:solidFill>
                  <a:schemeClr val="tx1"/>
                </a:solidFill>
              </a:rPr>
              <a:t> сынов князей часто были украшены изящным </a:t>
            </a:r>
            <a:r>
              <a:rPr lang="ru-RU" b="1" dirty="0" err="1">
                <a:solidFill>
                  <a:schemeClr val="tx1"/>
                </a:solidFill>
              </a:rPr>
              <a:t>арнаментом</a:t>
            </a:r>
            <a:r>
              <a:rPr lang="ru-RU" b="1" dirty="0">
                <a:solidFill>
                  <a:schemeClr val="tx1"/>
                </a:solidFill>
              </a:rPr>
              <a:t>, говорящем об их сане.</a:t>
            </a:r>
          </a:p>
          <a:p>
            <a:pPr lvl="0">
              <a:buNone/>
            </a:pPr>
            <a:endParaRPr lang="ru-RU" sz="2200" i="1" dirty="0">
              <a:solidFill>
                <a:srgbClr val="FFFFFF"/>
              </a:solidFill>
            </a:endParaRPr>
          </a:p>
          <a:p>
            <a:pPr lvl="0">
              <a:buNone/>
            </a:pPr>
            <a:endParaRPr lang="ru-RU" sz="2200" i="1" dirty="0">
              <a:solidFill>
                <a:srgbClr val="FFFFFF"/>
              </a:solidFill>
            </a:endParaRPr>
          </a:p>
          <a:p>
            <a:pPr lvl="0">
              <a:buNone/>
            </a:pPr>
            <a:endParaRPr lang="ru-RU" sz="2200" i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 txBox="1">
            <a:spLocks noGrp="1"/>
          </p:cNvSpPr>
          <p:nvPr>
            <p:ph type="title" idx="4294967295"/>
          </p:nvPr>
        </p:nvSpPr>
        <p:spPr>
          <a:xfrm>
            <a:off x="0" y="323850"/>
            <a:ext cx="8228013" cy="1146175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x-none">
                <a:solidFill>
                  <a:srgbClr val="009900"/>
                </a:solidFill>
              </a:rPr>
              <a:t>Возникновение Руси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idx="4294967295"/>
          </p:nvPr>
        </p:nvSpPr>
        <p:spPr>
          <a:xfrm>
            <a:off x="4572000" y="332657"/>
            <a:ext cx="4572000" cy="6361832"/>
          </a:xfrm>
        </p:spPr>
        <p:txBody>
          <a:bodyPr>
            <a:normAutofit lnSpcReduction="10000"/>
          </a:bodyPr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x-none" sz="28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x-none" sz="24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ru-RU" sz="2200" b="1" dirty="0">
                <a:solidFill>
                  <a:schemeClr val="tx1"/>
                </a:solidFill>
              </a:rPr>
              <a:t>В 9 веке на политической карте Европы появилось новое </a:t>
            </a:r>
            <a:r>
              <a:rPr lang="ru-RU" sz="2200" b="1" dirty="0" err="1">
                <a:solidFill>
                  <a:schemeClr val="tx1"/>
                </a:solidFill>
              </a:rPr>
              <a:t>государство-Древняя</a:t>
            </a:r>
            <a:r>
              <a:rPr lang="ru-RU" sz="2200" b="1" dirty="0">
                <a:solidFill>
                  <a:schemeClr val="tx1"/>
                </a:solidFill>
              </a:rPr>
              <a:t> Русь, в которое входили все племена восточных славян.</a:t>
            </a:r>
          </a:p>
          <a:p>
            <a:pPr lvl="0">
              <a:buNone/>
            </a:pPr>
            <a:r>
              <a:rPr lang="ru-RU" sz="2200" b="1" dirty="0">
                <a:solidFill>
                  <a:schemeClr val="tx1"/>
                </a:solidFill>
              </a:rPr>
              <a:t>Согласно "Повести временных лет", на территорию будущего государства 862 году по приглашению местных послов прибыли братья варяги </a:t>
            </a:r>
            <a:r>
              <a:rPr lang="ru-RU" sz="2200" b="1" dirty="0" err="1">
                <a:solidFill>
                  <a:schemeClr val="tx1"/>
                </a:solidFill>
              </a:rPr>
              <a:t>Рюрик,Синеус</a:t>
            </a:r>
            <a:r>
              <a:rPr lang="ru-RU" sz="2200" b="1" dirty="0">
                <a:solidFill>
                  <a:schemeClr val="tx1"/>
                </a:solidFill>
              </a:rPr>
              <a:t> и Трувор, которые по просьбе славян стали княжить на их землях.</a:t>
            </a:r>
          </a:p>
          <a:p>
            <a:pPr lvl="0">
              <a:buNone/>
            </a:pPr>
            <a:r>
              <a:rPr lang="ru-RU" sz="2200" b="1" dirty="0">
                <a:solidFill>
                  <a:schemeClr val="tx1"/>
                </a:solidFill>
              </a:rPr>
              <a:t>После этого началась государственность на Руси.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alphaModFix/>
            <a:lum/>
          </a:blip>
          <a:srcRect/>
          <a:stretch>
            <a:fillRect/>
          </a:stretch>
        </p:blipFill>
        <p:spPr>
          <a:xfrm>
            <a:off x="326552" y="1281849"/>
            <a:ext cx="3180084" cy="43073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 txBox="1">
            <a:spLocks noGrp="1"/>
          </p:cNvSpPr>
          <p:nvPr>
            <p:ph type="title" idx="4294967295"/>
          </p:nvPr>
        </p:nvSpPr>
        <p:spPr>
          <a:xfrm>
            <a:off x="0" y="512763"/>
            <a:ext cx="8228013" cy="76835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x-none">
                <a:solidFill>
                  <a:srgbClr val="FFFFFF"/>
                </a:solidFill>
              </a:rPr>
              <a:t>Воины Киевской Руси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idx="4294967295"/>
          </p:nvPr>
        </p:nvSpPr>
        <p:spPr>
          <a:xfrm>
            <a:off x="4427984" y="0"/>
            <a:ext cx="4896544" cy="6858000"/>
          </a:xfrm>
        </p:spPr>
        <p:txBody>
          <a:bodyPr>
            <a:noAutofit/>
          </a:bodyPr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x-none" sz="28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x-none" sz="24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9pPr>
          </a:lstStyle>
          <a:p>
            <a:pPr lvl="0" algn="ctr">
              <a:buNone/>
            </a:pPr>
            <a:r>
              <a:rPr lang="ru-RU" sz="2400" b="1" dirty="0" err="1">
                <a:solidFill>
                  <a:srgbClr val="000000"/>
                </a:solidFill>
              </a:rPr>
              <a:t>Гланым</a:t>
            </a:r>
            <a:r>
              <a:rPr lang="ru-RU" sz="2400" b="1" dirty="0">
                <a:solidFill>
                  <a:srgbClr val="000000"/>
                </a:solidFill>
              </a:rPr>
              <a:t> элементом вооружения  русского ратника  были меч и </a:t>
            </a:r>
            <a:r>
              <a:rPr lang="ru-RU" sz="2400" b="1" dirty="0" err="1">
                <a:solidFill>
                  <a:srgbClr val="000000"/>
                </a:solidFill>
              </a:rPr>
              <a:t>кольчуга.Также</a:t>
            </a:r>
            <a:r>
              <a:rPr lang="ru-RU" sz="2400" b="1" dirty="0">
                <a:solidFill>
                  <a:srgbClr val="000000"/>
                </a:solidFill>
              </a:rPr>
              <a:t> воин имел щит, копьё, булаву, </a:t>
            </a:r>
            <a:r>
              <a:rPr lang="ru-RU" sz="2400" b="1" dirty="0" err="1" smtClean="0">
                <a:solidFill>
                  <a:srgbClr val="000000"/>
                </a:solidFill>
              </a:rPr>
              <a:t>топор,нож,кистень,лук</a:t>
            </a:r>
            <a:r>
              <a:rPr lang="ru-RU" sz="2400" b="1" dirty="0" smtClean="0">
                <a:solidFill>
                  <a:srgbClr val="000000"/>
                </a:solidFill>
              </a:rPr>
              <a:t> </a:t>
            </a:r>
            <a:r>
              <a:rPr lang="ru-RU" sz="2400" b="1" dirty="0">
                <a:solidFill>
                  <a:srgbClr val="000000"/>
                </a:solidFill>
              </a:rPr>
              <a:t>со стрелами(стрельцы) и даже саблю.</a:t>
            </a:r>
          </a:p>
          <a:p>
            <a:pPr lvl="0" algn="ctr">
              <a:buNone/>
            </a:pPr>
            <a:r>
              <a:rPr lang="ru-RU" sz="2400" b="1" dirty="0">
                <a:solidFill>
                  <a:srgbClr val="000000"/>
                </a:solidFill>
              </a:rPr>
              <a:t>Главной силой являлась княжеская дружина, состоящая из "старшей",куда входили более опытные, и из "младшей"-детей князей и </a:t>
            </a:r>
            <a:r>
              <a:rPr lang="ru-RU" sz="2400" b="1" dirty="0" err="1">
                <a:solidFill>
                  <a:srgbClr val="000000"/>
                </a:solidFill>
              </a:rPr>
              <a:t>бояр.Каждая</a:t>
            </a:r>
            <a:r>
              <a:rPr lang="ru-RU" sz="2400" b="1" dirty="0">
                <a:solidFill>
                  <a:srgbClr val="000000"/>
                </a:solidFill>
              </a:rPr>
              <a:t> дружина не </a:t>
            </a:r>
            <a:r>
              <a:rPr lang="ru-RU" sz="2400" b="1" dirty="0" err="1">
                <a:solidFill>
                  <a:srgbClr val="000000"/>
                </a:solidFill>
              </a:rPr>
              <a:t>привышала</a:t>
            </a:r>
            <a:r>
              <a:rPr lang="ru-RU" sz="2400" b="1" dirty="0">
                <a:solidFill>
                  <a:srgbClr val="000000"/>
                </a:solidFill>
              </a:rPr>
              <a:t> 1000 человек.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alphaModFix/>
            <a:lum/>
          </a:blip>
          <a:srcRect/>
          <a:stretch>
            <a:fillRect/>
          </a:stretch>
        </p:blipFill>
        <p:spPr>
          <a:xfrm>
            <a:off x="1231751" y="1306342"/>
            <a:ext cx="2766582" cy="39228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 txBox="1"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x-none">
                <a:solidFill>
                  <a:schemeClr val="tx1"/>
                </a:solidFill>
              </a:rPr>
              <a:t>Воины Московсой Руси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idx="4294967295"/>
          </p:nvPr>
        </p:nvSpPr>
        <p:spPr>
          <a:xfrm>
            <a:off x="4067945" y="980728"/>
            <a:ext cx="5076056" cy="6480720"/>
          </a:xfrm>
        </p:spPr>
        <p:txBody>
          <a:bodyPr>
            <a:normAutofit/>
          </a:bodyPr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x-none" sz="28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x-none" sz="24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ru-RU" sz="2400" b="1" dirty="0">
                <a:solidFill>
                  <a:schemeClr val="tx1"/>
                </a:solidFill>
              </a:rPr>
              <a:t>Русское </a:t>
            </a:r>
            <a:r>
              <a:rPr lang="ru-RU" sz="2400" b="1" dirty="0" err="1">
                <a:solidFill>
                  <a:schemeClr val="tx1"/>
                </a:solidFill>
              </a:rPr>
              <a:t>ское</a:t>
            </a:r>
            <a:r>
              <a:rPr lang="ru-RU" sz="2400" b="1" dirty="0">
                <a:solidFill>
                  <a:schemeClr val="tx1"/>
                </a:solidFill>
              </a:rPr>
              <a:t> войско состояло из лёгкой и тяжёлой пехоты и </a:t>
            </a:r>
            <a:r>
              <a:rPr lang="ru-RU" sz="2400" b="1" dirty="0" err="1">
                <a:solidFill>
                  <a:schemeClr val="tx1"/>
                </a:solidFill>
              </a:rPr>
              <a:t>коннницы.Пехотинцы</a:t>
            </a:r>
            <a:r>
              <a:rPr lang="ru-RU" sz="2400" b="1" dirty="0">
                <a:solidFill>
                  <a:schemeClr val="tx1"/>
                </a:solidFill>
              </a:rPr>
              <a:t> вооружались копьями, боевыми топорами, ножами и луками со </a:t>
            </a:r>
            <a:r>
              <a:rPr lang="ru-RU" sz="2400" b="1" dirty="0" err="1">
                <a:solidFill>
                  <a:schemeClr val="tx1"/>
                </a:solidFill>
              </a:rPr>
              <a:t>стрелами.Кольчужные</a:t>
            </a:r>
            <a:r>
              <a:rPr lang="ru-RU" sz="2400" b="1" dirty="0">
                <a:solidFill>
                  <a:schemeClr val="tx1"/>
                </a:solidFill>
              </a:rPr>
              <a:t> и пластинчатые доспехи могли позволить себе только люди состоятельные, поэтому обычные пехотинцы чаще носили простёганные куртки, усиленные железными </a:t>
            </a:r>
            <a:r>
              <a:rPr lang="ru-RU" sz="2400" b="1" dirty="0" err="1">
                <a:solidFill>
                  <a:schemeClr val="tx1"/>
                </a:solidFill>
              </a:rPr>
              <a:t>пластинами,и</a:t>
            </a:r>
            <a:r>
              <a:rPr lang="ru-RU" sz="2400" b="1" dirty="0">
                <a:solidFill>
                  <a:schemeClr val="tx1"/>
                </a:solidFill>
              </a:rPr>
              <a:t> щиты.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alphaModFix/>
            <a:lum/>
          </a:blip>
          <a:srcRect/>
          <a:stretch>
            <a:fillRect/>
          </a:stretch>
        </p:blipFill>
        <p:spPr>
          <a:xfrm>
            <a:off x="816378" y="1469635"/>
            <a:ext cx="3428787" cy="52253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 txBox="1">
            <a:spLocks noGrp="1"/>
          </p:cNvSpPr>
          <p:nvPr>
            <p:ph type="title" idx="4294967295"/>
          </p:nvPr>
        </p:nvSpPr>
        <p:spPr>
          <a:xfrm>
            <a:off x="0" y="185738"/>
            <a:ext cx="8228013" cy="769937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x-none"/>
              <a:t> </a:t>
            </a:r>
            <a:r>
              <a:rPr lang="x-none">
                <a:solidFill>
                  <a:srgbClr val="CC0000"/>
                </a:solidFill>
              </a:rPr>
              <a:t>Воины времён Ивана Грозного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419872" y="764704"/>
            <a:ext cx="5184576" cy="683363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x-none" sz="28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x-none" sz="24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9pPr>
          </a:lstStyle>
          <a:p>
            <a:pPr lvl="0" rtl="0" hangingPunct="0">
              <a:buNone/>
              <a:tabLst/>
              <a:defRPr b="1">
                <a:solidFill>
                  <a:srgbClr val="000000"/>
                </a:solidFill>
              </a:defRPr>
            </a:pPr>
            <a:r>
              <a:rPr lang="ru-RU" sz="2400" dirty="0" smtClean="0">
                <a:solidFill>
                  <a:schemeClr val="bg1"/>
                </a:solidFill>
              </a:rPr>
              <a:t>     </a:t>
            </a:r>
            <a:r>
              <a:rPr lang="ru-RU" sz="2400" dirty="0" smtClean="0"/>
              <a:t>Армия </a:t>
            </a:r>
            <a:r>
              <a:rPr lang="ru-RU" sz="2400" dirty="0"/>
              <a:t>Московского государства подразделялась на несколько родов </a:t>
            </a:r>
            <a:r>
              <a:rPr lang="ru-RU" sz="2400" dirty="0" err="1"/>
              <a:t>войск.Самой</a:t>
            </a:r>
            <a:r>
              <a:rPr lang="ru-RU" sz="2400" dirty="0"/>
              <a:t> многочисленной была </a:t>
            </a:r>
            <a:r>
              <a:rPr lang="ru-RU" sz="2400" dirty="0" err="1"/>
              <a:t>конница.Численность</a:t>
            </a:r>
            <a:r>
              <a:rPr lang="ru-RU" sz="2400" dirty="0"/>
              <a:t> конницы при Иване Грозном доходила до 200 </a:t>
            </a:r>
            <a:r>
              <a:rPr lang="ru-RU" sz="2400" dirty="0" err="1"/>
              <a:t>тысяч.Костяк</a:t>
            </a:r>
            <a:r>
              <a:rPr lang="ru-RU" sz="2400" dirty="0"/>
              <a:t> пехоты составляли </a:t>
            </a:r>
            <a:r>
              <a:rPr lang="ru-RU" sz="2400" dirty="0" err="1"/>
              <a:t>стрельцы.Пушкари</a:t>
            </a:r>
            <a:r>
              <a:rPr lang="ru-RU" sz="2400" dirty="0"/>
              <a:t> обслуживали </a:t>
            </a:r>
            <a:r>
              <a:rPr lang="ru-RU" sz="2400" dirty="0" err="1"/>
              <a:t>артиллерию.Она</a:t>
            </a:r>
            <a:r>
              <a:rPr lang="ru-RU" sz="2400" dirty="0"/>
              <a:t> подразделялась на три разряда в зависимости от значения и </a:t>
            </a:r>
            <a:r>
              <a:rPr lang="ru-RU" sz="2400" dirty="0" err="1"/>
              <a:t>калибров-осадную</a:t>
            </a:r>
            <a:r>
              <a:rPr lang="ru-RU" sz="2400" dirty="0"/>
              <a:t>, полковую(полевую) и крепостную.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alphaModFix/>
            <a:lum/>
          </a:blip>
          <a:srcRect/>
          <a:stretch>
            <a:fillRect/>
          </a:stretch>
        </p:blipFill>
        <p:spPr>
          <a:xfrm>
            <a:off x="326551" y="979757"/>
            <a:ext cx="2877297" cy="39986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 txBox="1">
            <a:spLocks noGrp="1"/>
          </p:cNvSpPr>
          <p:nvPr>
            <p:ph type="title" idx="4294967295"/>
          </p:nvPr>
        </p:nvSpPr>
        <p:spPr>
          <a:xfrm>
            <a:off x="915988" y="573772"/>
            <a:ext cx="8228012" cy="646331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x-none">
                <a:solidFill>
                  <a:schemeClr val="tx1"/>
                </a:solidFill>
              </a:rPr>
              <a:t>Вывод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idx="4294967295"/>
          </p:nvPr>
        </p:nvSpPr>
        <p:spPr>
          <a:xfrm>
            <a:off x="611560" y="1700808"/>
            <a:ext cx="8532440" cy="4631730"/>
          </a:xfrm>
        </p:spPr>
        <p:txBody>
          <a:bodyPr>
            <a:noAutofit/>
          </a:bodyPr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x-none" sz="28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x-none" sz="24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9pPr>
          </a:lstStyle>
          <a:p>
            <a:pPr lvl="0" algn="ctr">
              <a:buNone/>
            </a:pPr>
            <a:r>
              <a:rPr lang="ru-RU" sz="2800" b="1" i="1" dirty="0">
                <a:solidFill>
                  <a:schemeClr val="tx1"/>
                </a:solidFill>
              </a:rPr>
              <a:t>Вооружение воина, как и всегда, имела немалую роль в сражениях</a:t>
            </a:r>
            <a:r>
              <a:rPr lang="ru-RU" sz="2800" b="1" i="1" dirty="0" smtClean="0">
                <a:solidFill>
                  <a:schemeClr val="tx1"/>
                </a:solidFill>
              </a:rPr>
              <a:t>. При </a:t>
            </a:r>
            <a:r>
              <a:rPr lang="ru-RU" sz="2800" b="1" i="1" dirty="0">
                <a:solidFill>
                  <a:schemeClr val="tx1"/>
                </a:solidFill>
              </a:rPr>
              <a:t>этом доспехи русских ратников были намного удобнее лат </a:t>
            </a:r>
            <a:r>
              <a:rPr lang="ru-RU" sz="2800" b="1" i="1" dirty="0" err="1">
                <a:solidFill>
                  <a:schemeClr val="tx1"/>
                </a:solidFill>
              </a:rPr>
              <a:t>запоадноевропейских</a:t>
            </a:r>
            <a:r>
              <a:rPr lang="ru-RU" sz="2800" b="1" i="1" dirty="0">
                <a:solidFill>
                  <a:schemeClr val="tx1"/>
                </a:solidFill>
              </a:rPr>
              <a:t> рыцарей, хоть и не так сильно защищали</a:t>
            </a:r>
            <a:r>
              <a:rPr lang="ru-RU" sz="2800" b="1" i="1" dirty="0" smtClean="0">
                <a:solidFill>
                  <a:schemeClr val="tx1"/>
                </a:solidFill>
              </a:rPr>
              <a:t>. Увы </a:t>
            </a:r>
            <a:r>
              <a:rPr lang="ru-RU" sz="2800" b="1" i="1" dirty="0">
                <a:solidFill>
                  <a:schemeClr val="tx1"/>
                </a:solidFill>
              </a:rPr>
              <a:t>, не все могли позволить себе меч и кольчугу, потому многие вооружались топорами </a:t>
            </a:r>
            <a:r>
              <a:rPr lang="ru-RU" sz="2800" b="1" i="1" dirty="0" err="1">
                <a:solidFill>
                  <a:schemeClr val="tx1"/>
                </a:solidFill>
              </a:rPr>
              <a:t>вилами.Но</a:t>
            </a:r>
            <a:r>
              <a:rPr lang="ru-RU" sz="2800" b="1" i="1" dirty="0">
                <a:solidFill>
                  <a:schemeClr val="tx1"/>
                </a:solidFill>
              </a:rPr>
              <a:t> при этом русское войско было непобедимо, благодаря своей храбрости и воли.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 txBox="1"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x-none">
                <a:solidFill>
                  <a:schemeClr val="tx1"/>
                </a:solidFill>
              </a:rPr>
              <a:t>Источники: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idx="4294967295"/>
          </p:nvPr>
        </p:nvSpPr>
        <p:spPr>
          <a:xfrm>
            <a:off x="915988" y="1633538"/>
            <a:ext cx="8228012" cy="4525962"/>
          </a:xfrm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x-none" sz="28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x-none" sz="24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ru-RU" dirty="0">
                <a:solidFill>
                  <a:schemeClr val="tx1"/>
                </a:solidFill>
              </a:rPr>
              <a:t>"Воины"( Москва, Росмэн,2013)</a:t>
            </a:r>
          </a:p>
          <a:p>
            <a:pPr lvl="0">
              <a:buNone/>
            </a:pPr>
            <a:r>
              <a:rPr lang="ru-RU" dirty="0">
                <a:solidFill>
                  <a:schemeClr val="tx1"/>
                </a:solidFill>
                <a:hlinkClick r:id="rId3"/>
              </a:rPr>
              <a:t>https://ru.wikipedia.org/wiki/Армия_Русского_государства</a:t>
            </a:r>
          </a:p>
          <a:p>
            <a:pPr lvl="0"/>
            <a:r>
              <a:rPr lang="ru-RU" dirty="0">
                <a:solidFill>
                  <a:schemeClr val="tx1"/>
                </a:solidFill>
                <a:hlinkClick r:id="rId4"/>
              </a:rPr>
              <a:t>http://voinanet.ucoz.ru/index/vojsko_drevnej_rusi/0-1628</a:t>
            </a:r>
          </a:p>
          <a:p>
            <a:pPr lvl="0"/>
            <a:r>
              <a:rPr lang="ru-RU" dirty="0">
                <a:solidFill>
                  <a:schemeClr val="tx1"/>
                </a:solidFill>
                <a:hlinkClick r:id="rId5"/>
              </a:rPr>
              <a:t>http://russlovo.today/rubricator/istoricheskie-fakty/istoriya-rossijskoj-armii</a:t>
            </a:r>
          </a:p>
          <a:p>
            <a:pPr lvl="0"/>
            <a:endParaRPr lang="ru-RU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</TotalTime>
  <Words>404</Words>
  <Application>Microsoft Office PowerPoint</Application>
  <PresentationFormat>Экран (4:3)</PresentationFormat>
  <Paragraphs>37</Paragraphs>
  <Slides>9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Доспехи русского ратника  в Средние века</vt:lpstr>
      <vt:lpstr>Слайд 2</vt:lpstr>
      <vt:lpstr>Гипотеза</vt:lpstr>
      <vt:lpstr>Возникновение Руси</vt:lpstr>
      <vt:lpstr>Воины Киевской Руси</vt:lpstr>
      <vt:lpstr>Воины Московсой Руси</vt:lpstr>
      <vt:lpstr> Воины времён Ивана Грозного</vt:lpstr>
      <vt:lpstr>Вывод</vt:lpstr>
      <vt:lpstr>Источники:</vt:lpstr>
    </vt:vector>
  </TitlesOfParts>
  <Company>Retired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RWT</dc:creator>
  <cp:lastModifiedBy>RWT</cp:lastModifiedBy>
  <cp:revision>12</cp:revision>
  <dcterms:created xsi:type="dcterms:W3CDTF">2017-01-28T10:05:35Z</dcterms:created>
  <dcterms:modified xsi:type="dcterms:W3CDTF">2017-06-07T12:38:46Z</dcterms:modified>
</cp:coreProperties>
</file>