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D4A35"/>
    <a:srgbClr val="EFC495"/>
    <a:srgbClr val="8C5F44"/>
    <a:srgbClr val="FFE0C1"/>
    <a:srgbClr val="FFCC99"/>
    <a:srgbClr val="FFFF99"/>
    <a:srgbClr val="96613A"/>
    <a:srgbClr val="FF99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7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Рабоч папка\в 08 2014\мб\ист\landofart.ru-36ee77e1d3d0-560x829.png"/>
          <p:cNvPicPr>
            <a:picLocks noChangeAspect="1" noChangeArrowheads="1"/>
          </p:cNvPicPr>
          <p:nvPr userDrawn="1"/>
        </p:nvPicPr>
        <p:blipFill>
          <a:blip r:embed="rId2"/>
          <a:srcRect l="1944" t="2191" b="102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836712"/>
            <a:ext cx="7344816" cy="3168352"/>
          </a:xfrm>
        </p:spPr>
        <p:txBody>
          <a:bodyPr/>
          <a:lstStyle>
            <a:lvl1pPr>
              <a:defRPr sz="6000" b="1" cap="none" spc="0">
                <a:ln w="50800"/>
                <a:solidFill>
                  <a:srgbClr val="6D4A3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4653136"/>
            <a:ext cx="7056784" cy="1368152"/>
          </a:xfrm>
        </p:spPr>
        <p:txBody>
          <a:bodyPr/>
          <a:lstStyle>
            <a:lvl1pPr marL="0" indent="0" algn="ctr">
              <a:buNone/>
              <a:defRPr sz="4000" b="1" cap="none" spc="0">
                <a:ln>
                  <a:noFill/>
                </a:ln>
                <a:solidFill>
                  <a:srgbClr val="96613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69262F-FBDB-4517-A761-F0FC93AA227B}" type="datetimeFigureOut">
              <a:rPr lang="ru-RU"/>
              <a:pPr>
                <a:defRPr/>
              </a:pPr>
              <a:t>21.05.2017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1D8C8-774A-46F1-999B-B89C0879CD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6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CC1D3-DD3C-4455-BC95-294DC8E4FBE4}" type="datetimeFigureOut">
              <a:rPr lang="ru-RU"/>
              <a:pPr>
                <a:defRPr/>
              </a:pPr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649A94-9B8C-4C37-B022-83B51F626E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AC230E-EFC4-4BAC-895D-EF98C54ECB73}" type="datetimeFigureOut">
              <a:rPr lang="ru-RU"/>
              <a:pPr>
                <a:defRPr/>
              </a:pPr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4D557-FDBD-4670-8E30-7BA8E3F414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96613A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F3CF34-F95C-40FA-ADAE-681FCA35E0CE}" type="datetimeFigureOut">
              <a:rPr lang="ru-RU"/>
              <a:pPr>
                <a:defRPr/>
              </a:pPr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EC4A9-0188-4769-B006-A3C0C56DF0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ED7AE-988C-4069-A224-A3DB779A5061}" type="datetimeFigureOut">
              <a:rPr lang="ru-RU"/>
              <a:pPr>
                <a:defRPr/>
              </a:pPr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B343E-714A-4A29-8ABD-D807912FD0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73AD7D-69AB-42C9-A763-9634E1A831F9}" type="datetimeFigureOut">
              <a:rPr lang="ru-RU"/>
              <a:pPr>
                <a:defRPr/>
              </a:pPr>
              <a:t>21.05.2017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2C0D5B-E471-4AE0-886C-8BA9C21EF8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FF875-165B-4813-BCE1-201FEE87BD95}" type="datetimeFigureOut">
              <a:rPr lang="ru-RU"/>
              <a:pPr>
                <a:defRPr/>
              </a:pPr>
              <a:t>21.05.2017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E642BC-3CA4-4A62-8E52-A0682738DD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C2EE5D-0769-495C-AA38-1B46226710FC}" type="datetimeFigureOut">
              <a:rPr lang="ru-RU"/>
              <a:pPr>
                <a:defRPr/>
              </a:pPr>
              <a:t>21.05.2017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C2AD8F-CC42-45D0-95A7-FB5B1593B6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FB6E44-13B9-4494-A29B-AA1A3C4BA3D6}" type="datetimeFigureOut">
              <a:rPr lang="ru-RU"/>
              <a:pPr>
                <a:defRPr/>
              </a:pPr>
              <a:t>21.05.2017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7FA817-03AA-43EE-850D-2C9B703C16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C7B61-ACA9-48AF-87B7-52CEBD1DD9CC}" type="datetimeFigureOut">
              <a:rPr lang="ru-RU"/>
              <a:pPr>
                <a:defRPr/>
              </a:pPr>
              <a:t>21.05.2017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914FE-E5F1-449A-BA9D-61E3D3FCF9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0341B1-D4E7-4CF9-A33B-8515F52732A0}" type="datetimeFigureOut">
              <a:rPr lang="ru-RU"/>
              <a:pPr>
                <a:defRPr/>
              </a:pPr>
              <a:t>21.05.2017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32B9F-2A5A-4BFE-92CC-3C6EF05CF7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Рабоч папка\в 08 2014\мб\ист\landofart.ru-36ee77e1d3d0-560x829.png"/>
          <p:cNvPicPr>
            <a:picLocks noChangeAspect="1" noChangeArrowheads="1"/>
          </p:cNvPicPr>
          <p:nvPr userDrawn="1"/>
        </p:nvPicPr>
        <p:blipFill>
          <a:blip r:embed="rId13"/>
          <a:srcRect l="1944" t="2191" b="102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50" y="692150"/>
            <a:ext cx="6840538" cy="7207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dirty="0"/>
              <a:t>Образец подзаголовка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1550" y="1412875"/>
            <a:ext cx="7129463" cy="4464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F23342A-BE93-444D-ABAB-06893E11DF90}" type="datetimeFigureOut">
              <a:rPr lang="ru-RU"/>
              <a:pPr>
                <a:defRPr/>
              </a:pPr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85270C5-3DD3-4F90-AE5E-0188BDDE52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-18864" y="6396335"/>
            <a:ext cx="3923928" cy="46166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50800"/>
                <a:solidFill>
                  <a:srgbClr val="6D4A35"/>
                </a:solidFill>
                <a:latin typeface="Mistral" pitchFamily="66" charset="0"/>
              </a:rPr>
              <a:t>М.Н.Бурмистрова – Е.В.Акчурина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ransition spd="slow" advClick="0" advTm="30000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 kern="1200">
          <a:ln w="50800"/>
          <a:solidFill>
            <a:srgbClr val="96613A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urier New" pitchFamily="49" charset="0"/>
          <a:ea typeface="+mj-ea"/>
          <a:cs typeface="Courier New" pitchFamily="49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96613A"/>
          </a:solidFill>
          <a:latin typeface="Courier New" pitchFamily="49" charset="0"/>
          <a:cs typeface="Courier New" pitchFamily="49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96613A"/>
          </a:solidFill>
          <a:latin typeface="Courier New" pitchFamily="49" charset="0"/>
          <a:cs typeface="Courier New" pitchFamily="49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96613A"/>
          </a:solidFill>
          <a:latin typeface="Courier New" pitchFamily="49" charset="0"/>
          <a:cs typeface="Courier New" pitchFamily="49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96613A"/>
          </a:solidFill>
          <a:latin typeface="Courier New" pitchFamily="49" charset="0"/>
          <a:cs typeface="Courier New" pitchFamily="49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rgbClr val="96613A"/>
          </a:solidFill>
          <a:latin typeface="Courier New" pitchFamily="49" charset="0"/>
          <a:cs typeface="Courier New" pitchFamily="49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rgbClr val="96613A"/>
          </a:solidFill>
          <a:latin typeface="Courier New" pitchFamily="49" charset="0"/>
          <a:cs typeface="Courier New" pitchFamily="49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rgbClr val="96613A"/>
          </a:solidFill>
          <a:latin typeface="Courier New" pitchFamily="49" charset="0"/>
          <a:cs typeface="Courier New" pitchFamily="49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rgbClr val="96613A"/>
          </a:solidFill>
          <a:latin typeface="Courier New" pitchFamily="49" charset="0"/>
          <a:cs typeface="Courier New" pitchFamily="4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q"/>
        <a:defRPr sz="3200" kern="1200">
          <a:solidFill>
            <a:srgbClr val="6D4A35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urier New" pitchFamily="49" charset="0"/>
          <a:ea typeface="+mn-ea"/>
          <a:cs typeface="Courier New" pitchFamily="49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q"/>
        <a:defRPr sz="2800" kern="1200">
          <a:solidFill>
            <a:srgbClr val="6D4A35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urier New" pitchFamily="49" charset="0"/>
          <a:ea typeface="+mn-ea"/>
          <a:cs typeface="Courier New" pitchFamily="49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q"/>
        <a:defRPr sz="2400" kern="1200">
          <a:solidFill>
            <a:srgbClr val="6D4A35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urier New" pitchFamily="49" charset="0"/>
          <a:ea typeface="+mn-ea"/>
          <a:cs typeface="Courier New" pitchFamily="49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q"/>
        <a:defRPr sz="2000" kern="1200">
          <a:solidFill>
            <a:srgbClr val="6D4A35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urier New" pitchFamily="49" charset="0"/>
          <a:ea typeface="+mn-ea"/>
          <a:cs typeface="Courier New" pitchFamily="49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q"/>
        <a:defRPr sz="2000" kern="1200">
          <a:solidFill>
            <a:srgbClr val="6D4A35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urier New" pitchFamily="49" charset="0"/>
          <a:ea typeface="+mn-ea"/>
          <a:cs typeface="Courier New" pitchFamily="49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5"/>
          <p:cNvSpPr>
            <a:spLocks noGrp="1"/>
          </p:cNvSpPr>
          <p:nvPr>
            <p:ph type="ctrTitle" idx="4294967295"/>
          </p:nvPr>
        </p:nvSpPr>
        <p:spPr bwMode="auto">
          <a:xfrm>
            <a:off x="827088" y="908050"/>
            <a:ext cx="7772400" cy="147002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>
                <a:ln>
                  <a:noFill/>
                </a:ln>
                <a:effectLst/>
              </a:rPr>
              <a:t>Михайло Ломоносов</a:t>
            </a:r>
            <a:br>
              <a:rPr lang="ru-RU">
                <a:ln>
                  <a:noFill/>
                </a:ln>
                <a:effectLst/>
              </a:rPr>
            </a:br>
            <a:r>
              <a:rPr lang="ru-RU">
                <a:ln>
                  <a:noFill/>
                </a:ln>
                <a:effectLst/>
              </a:rPr>
              <a:t>(1711-1765)</a:t>
            </a:r>
          </a:p>
        </p:txBody>
      </p:sp>
      <p:sp>
        <p:nvSpPr>
          <p:cNvPr id="13318" name="Rectangle 6"/>
          <p:cNvSpPr>
            <a:spLocks noGrp="1"/>
          </p:cNvSpPr>
          <p:nvPr>
            <p:ph type="subTitle" idx="4294967295"/>
          </p:nvPr>
        </p:nvSpPr>
        <p:spPr bwMode="auto">
          <a:xfrm>
            <a:off x="5076825" y="3284538"/>
            <a:ext cx="3240088" cy="2376487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 algn="ctr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Федека Павел</a:t>
            </a:r>
          </a:p>
          <a:p>
            <a:pPr marL="0" indent="0" algn="ctr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ученик 8-Б класса</a:t>
            </a:r>
          </a:p>
          <a:p>
            <a:pPr marL="0" indent="0" algn="ctr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Макеевской общеобразовательной школы </a:t>
            </a:r>
            <a:endParaRPr lang="en-US" sz="20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indent="0" algn="ctr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I-III </a:t>
            </a:r>
            <a:r>
              <a:rPr lang="ru-RU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ступеней №37</a:t>
            </a:r>
            <a:endParaRPr lang="en-US" sz="20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indent="0" algn="ctr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Донецкая Народная Республика</a:t>
            </a:r>
          </a:p>
          <a:p>
            <a:pPr marL="0" indent="0" algn="ctr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3319" name="Picture 7" descr="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2205038"/>
            <a:ext cx="3143250" cy="3633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6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3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3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133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3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3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900" decel="100000" fill="hold"/>
                                        <p:tgtEl>
                                          <p:spTgt spid="133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3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3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33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/>
          </p:cNvSpPr>
          <p:nvPr>
            <p:ph type="body" idx="1"/>
          </p:nvPr>
        </p:nvSpPr>
        <p:spPr bwMode="auto">
          <a:xfrm>
            <a:off x="885825" y="838200"/>
            <a:ext cx="4749800" cy="5562600"/>
          </a:xfrm>
        </p:spPr>
        <p:txBody>
          <a:bodyPr wrap="square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Нагнал ушедший с рыбою обоз, </a:t>
            </a:r>
            <a:r>
              <a:rPr lang="ru-RU" sz="280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80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Отправился за ним пешком,</a:t>
            </a:r>
            <a:r>
              <a:rPr lang="ru-RU" sz="280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80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Сбежав из дома в дальний путь тайком!</a:t>
            </a:r>
            <a:r>
              <a:rPr lang="ru-RU" sz="280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80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Мороз, снег, вьюга - сложен путь,</a:t>
            </a:r>
            <a:r>
              <a:rPr lang="ru-RU" sz="280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80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Холодный воздух - тяжело вздохнуть!</a:t>
            </a:r>
            <a:r>
              <a:rPr lang="ru-RU" sz="280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80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И вот обоз идет вперед,</a:t>
            </a:r>
            <a:r>
              <a:rPr lang="ru-RU" sz="280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80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И Ломоносов вслед за ним идет.</a:t>
            </a:r>
            <a:r>
              <a:rPr lang="ru-RU" sz="1800">
                <a:effectLst/>
              </a:rPr>
              <a:t/>
            </a:r>
            <a:br>
              <a:rPr lang="ru-RU" sz="1800">
                <a:effectLst/>
              </a:rPr>
            </a:br>
            <a:r>
              <a:rPr lang="ru-RU" sz="1800">
                <a:effectLst/>
              </a:rPr>
              <a:t/>
            </a:r>
            <a:br>
              <a:rPr lang="ru-RU" sz="1800">
                <a:effectLst/>
              </a:rPr>
            </a:br>
            <a:endParaRPr lang="ru-RU" sz="1800">
              <a:effectLst/>
            </a:endParaRPr>
          </a:p>
        </p:txBody>
      </p:sp>
      <p:pic>
        <p:nvPicPr>
          <p:cNvPr id="22531" name="Picture 3" descr="i (1)_11-25-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14950" y="1844675"/>
            <a:ext cx="2935288" cy="385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3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/>
          </p:cNvSpPr>
          <p:nvPr>
            <p:ph type="body" idx="1"/>
          </p:nvPr>
        </p:nvSpPr>
        <p:spPr bwMode="auto">
          <a:xfrm>
            <a:off x="1038225" y="800100"/>
            <a:ext cx="7129463" cy="4464050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Шел три недели, шел к мечте,</a:t>
            </a:r>
            <a:b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Забыв об отдыхе, еде.</a:t>
            </a:r>
            <a:b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В нем жажда к знаниям была,</a:t>
            </a:r>
            <a:b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Она вперед его вела!</a:t>
            </a:r>
          </a:p>
        </p:txBody>
      </p:sp>
      <p:pic>
        <p:nvPicPr>
          <p:cNvPr id="23555" name="Picture 3" descr="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24150" y="3362325"/>
            <a:ext cx="3384550" cy="247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831851" y="825500"/>
            <a:ext cx="7489825" cy="1439863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>
                <a:ln>
                  <a:noFill/>
                </a:ln>
                <a:effectLst/>
              </a:rPr>
              <a:t>«Путешествие из Холмогор в Москву»</a:t>
            </a:r>
          </a:p>
        </p:txBody>
      </p:sp>
      <p:pic>
        <p:nvPicPr>
          <p:cNvPr id="14339" name="Picture 3" descr="i (1)_11-25-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4200" y="2133600"/>
            <a:ext cx="2800350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6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3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2350" y="1082675"/>
            <a:ext cx="4570413" cy="5973763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2600">
                <a:effectLst>
                  <a:outerShdw blurRad="38100" dist="38100" dir="2700000" algn="tl">
                    <a:srgbClr val="000000"/>
                  </a:outerShdw>
                </a:effectLst>
              </a:rPr>
              <a:t>Михайло Ломоносов - известный химик, физик и поэт.</a:t>
            </a:r>
            <a:br>
              <a:rPr lang="ru-RU" sz="260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600">
                <a:effectLst>
                  <a:outerShdw blurRad="38100" dist="38100" dir="2700000" algn="tl">
                    <a:srgbClr val="000000"/>
                  </a:outerShdw>
                </a:effectLst>
              </a:rPr>
              <a:t>Он – астроном, художник - целый свет!</a:t>
            </a:r>
            <a:br>
              <a:rPr lang="ru-RU" sz="260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600">
                <a:effectLst>
                  <a:outerShdw blurRad="38100" dist="38100" dir="2700000" algn="tl">
                    <a:srgbClr val="000000"/>
                  </a:outerShdw>
                </a:effectLst>
              </a:rPr>
              <a:t>Он - гений, о котором знают все, </a:t>
            </a:r>
            <a:br>
              <a:rPr lang="ru-RU" sz="260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600">
                <a:effectLst>
                  <a:outerShdw blurRad="38100" dist="38100" dir="2700000" algn="tl">
                    <a:srgbClr val="000000"/>
                  </a:outerShdw>
                </a:effectLst>
              </a:rPr>
              <a:t>Но слишком долгий путь проделал он к своей мечте!</a:t>
            </a: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5363" name="Picture 3" descr="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92725" y="1557338"/>
            <a:ext cx="2840038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3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/>
          </p:cNvSpPr>
          <p:nvPr>
            <p:ph type="body" idx="1"/>
          </p:nvPr>
        </p:nvSpPr>
        <p:spPr bwMode="auto">
          <a:xfrm>
            <a:off x="800100" y="819150"/>
            <a:ext cx="4176713" cy="6383338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На Севере, в далекой деревушке, жил мальчик, рослый, крепок и силен, </a:t>
            </a:r>
            <a:r>
              <a:rPr dirty="0">
                <a:solidFill>
                  <a:schemeClr val="tx1"/>
                </a:solidFill>
                <a:latin typeface="+mn-ea"/>
                <a:cs typeface="+mn-ea"/>
              </a:rPr>
              <a:t/>
            </a:r>
            <a:br>
              <a:rPr dirty="0">
                <a:solidFill>
                  <a:schemeClr val="tx1"/>
                </a:solidFill>
                <a:latin typeface="+mn-ea"/>
                <a:cs typeface="+mn-ea"/>
              </a:rPr>
            </a:b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Для мировых открытий отрок этот был рожден!</a:t>
            </a:r>
            <a:r>
              <a:rPr dirty="0">
                <a:solidFill>
                  <a:schemeClr val="tx1"/>
                </a:solidFill>
                <a:latin typeface="+mn-ea"/>
                <a:cs typeface="+mn-ea"/>
              </a:rPr>
              <a:t/>
            </a:r>
            <a:br>
              <a:rPr dirty="0">
                <a:solidFill>
                  <a:schemeClr val="tx1"/>
                </a:solidFill>
                <a:latin typeface="+mn-ea"/>
                <a:cs typeface="+mn-ea"/>
              </a:rPr>
            </a:b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Родители его и не подозревали, </a:t>
            </a:r>
            <a:r>
              <a:rPr dirty="0">
                <a:solidFill>
                  <a:schemeClr val="tx1"/>
                </a:solidFill>
                <a:latin typeface="+mn-ea"/>
                <a:cs typeface="+mn-ea"/>
              </a:rPr>
              <a:t/>
            </a:r>
            <a:br>
              <a:rPr dirty="0">
                <a:solidFill>
                  <a:schemeClr val="tx1"/>
                </a:solidFill>
                <a:latin typeface="+mn-ea"/>
                <a:cs typeface="+mn-ea"/>
              </a:rPr>
            </a:b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Сколь станет сын велик</a:t>
            </a: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!</a:t>
            </a:r>
            <a:r>
              <a:rPr lang="ru-RU" sz="2000" dirty="0">
                <a:effectLst/>
              </a:rPr>
              <a:t> </a:t>
            </a:r>
            <a:r>
              <a:rPr dirty="0">
                <a:solidFill>
                  <a:schemeClr val="tx1"/>
                </a:solidFill>
                <a:latin typeface="+mn-ea"/>
                <a:cs typeface="+mn-ea"/>
              </a:rPr>
              <a:t/>
            </a:r>
            <a:br>
              <a:rPr dirty="0">
                <a:solidFill>
                  <a:schemeClr val="tx1"/>
                </a:solidFill>
                <a:latin typeface="+mn-ea"/>
                <a:cs typeface="+mn-ea"/>
              </a:rPr>
            </a:br>
            <a:r>
              <a:rPr dirty="0">
                <a:solidFill>
                  <a:schemeClr val="tx1"/>
                </a:solidFill>
                <a:latin typeface="+mn-ea"/>
                <a:cs typeface="+mn-ea"/>
              </a:rPr>
              <a:t/>
            </a:r>
            <a:br>
              <a:rPr dirty="0">
                <a:solidFill>
                  <a:schemeClr val="tx1"/>
                </a:solidFill>
                <a:latin typeface="+mn-ea"/>
                <a:cs typeface="+mn-ea"/>
              </a:rPr>
            </a:br>
            <a:endParaRPr lang="ru-RU" sz="2000">
              <a:effectLst/>
            </a:endParaRPr>
          </a:p>
        </p:txBody>
      </p:sp>
      <p:pic>
        <p:nvPicPr>
          <p:cNvPr id="16387" name="Picture 3" descr="1934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0" y="2505075"/>
            <a:ext cx="3376613" cy="212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3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Мать рано умерла, Михайле было девять лет,</a:t>
            </a:r>
            <a:b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Отец женился, с мачехой согласья нет.</a:t>
            </a:r>
            <a:b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Пытливый ум стремится  к наблюдению,</a:t>
            </a:r>
            <a:b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Все чаще тянет паренька к учению. </a:t>
            </a:r>
          </a:p>
        </p:txBody>
      </p: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/>
          </p:cNvSpPr>
          <p:nvPr>
            <p:ph type="body" idx="1"/>
          </p:nvPr>
        </p:nvSpPr>
        <p:spPr bwMode="auto">
          <a:xfrm>
            <a:off x="1006475" y="1125538"/>
            <a:ext cx="4210050" cy="4464050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Он чтению в своей деревне обучился</a:t>
            </a:r>
            <a:r>
              <a:rPr lang="ru-RU" sz="280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80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И арифметике - он к знаниям стремился, </a:t>
            </a:r>
            <a:r>
              <a:rPr lang="ru-RU" sz="280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80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Все больше время книгам посвящал,</a:t>
            </a:r>
            <a:r>
              <a:rPr lang="ru-RU" sz="280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80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Но эту страсть в семье никто не признавал.</a:t>
            </a:r>
            <a:r>
              <a:rPr lang="ru-RU" sz="2800" dirty="0">
                <a:effectLst/>
              </a:rPr>
              <a:t> </a:t>
            </a:r>
          </a:p>
        </p:txBody>
      </p:sp>
      <p:pic>
        <p:nvPicPr>
          <p:cNvPr id="18435" name="Picture 3" descr="Портрет князя М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9700" y="1916113"/>
            <a:ext cx="3028950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3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Зачем им ум его и страсть к науке,</a:t>
            </a:r>
            <a:b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И жизнь в такой семье Михайле - только муки.</a:t>
            </a:r>
            <a:b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Побег в Москву - вот нужное решенье, </a:t>
            </a:r>
            <a:b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Там знания, там лучшее ученье!</a:t>
            </a:r>
            <a:r>
              <a:rPr lang="ru-RU">
                <a:effectLst/>
              </a:rPr>
              <a:t/>
            </a:r>
            <a:br>
              <a:rPr lang="ru-RU">
                <a:effectLst/>
              </a:rPr>
            </a:br>
            <a:r>
              <a:rPr lang="ru-RU">
                <a:effectLst/>
              </a:rPr>
              <a:t/>
            </a:r>
            <a:br>
              <a:rPr lang="ru-RU">
                <a:effectLst/>
              </a:rPr>
            </a:br>
            <a:endParaRPr lang="ru-RU">
              <a:effectLst/>
            </a:endParaRPr>
          </a:p>
        </p:txBody>
      </p: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/>
          </p:cNvSpPr>
          <p:nvPr>
            <p:ph type="body" idx="1"/>
          </p:nvPr>
        </p:nvSpPr>
        <p:spPr bwMode="auto">
          <a:xfrm>
            <a:off x="873125" y="981075"/>
            <a:ext cx="3355975" cy="4922838"/>
          </a:xfrm>
        </p:spPr>
        <p:txBody>
          <a:bodyPr wrap="square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5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Но путешествие из Холмогор в Москву, конечно, не простое,</a:t>
            </a:r>
            <a:r>
              <a:rPr lang="ru-RU" sz="250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50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5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Михайло верит, что в Москве лишь будет время золотое.</a:t>
            </a:r>
            <a:r>
              <a:rPr lang="ru-RU" sz="250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50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5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Он там познать науку сможет в миг,</a:t>
            </a:r>
            <a:r>
              <a:rPr lang="ru-RU" sz="250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50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5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И он всех превзошел, он знания постиг!</a:t>
            </a:r>
            <a:r>
              <a:rPr lang="ru-RU" sz="2400" dirty="0">
                <a:effectLst/>
              </a:rPr>
              <a:t> </a:t>
            </a:r>
          </a:p>
        </p:txBody>
      </p:sp>
      <p:pic>
        <p:nvPicPr>
          <p:cNvPr id="20483" name="Picture 3" descr="64638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35450" y="2735263"/>
            <a:ext cx="4041775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3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/>
          </p:cNvSpPr>
          <p:nvPr>
            <p:ph type="body" idx="1"/>
          </p:nvPr>
        </p:nvSpPr>
        <p:spPr bwMode="auto">
          <a:xfrm>
            <a:off x="965200" y="1277938"/>
            <a:ext cx="4175125" cy="4464050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Собрался в путь, отцу и слова не сказал,</a:t>
            </a:r>
            <a:r>
              <a:rPr lang="ru-RU" sz="280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80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С собой в дорогу ничего не взял, </a:t>
            </a:r>
            <a:r>
              <a:rPr lang="ru-RU" sz="280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80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Лишь книги: «Грамматика» и «Арифметика» -</a:t>
            </a:r>
            <a:r>
              <a:rPr lang="ru-RU" sz="280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80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Две спутницы - сестрицы, </a:t>
            </a:r>
            <a:r>
              <a:rPr lang="ru-RU" sz="280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80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Они и были вместо хлеба и водицы. </a:t>
            </a:r>
          </a:p>
        </p:txBody>
      </p:sp>
      <p:pic>
        <p:nvPicPr>
          <p:cNvPr id="21507" name="Picture 3" descr="mediaprevie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8263" y="2492375"/>
            <a:ext cx="3240087" cy="202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3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262</Words>
  <Application>Microsoft Office PowerPoint</Application>
  <PresentationFormat>Экран (4:3)</PresentationFormat>
  <Paragraphs>14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Courier New</vt:lpstr>
      <vt:lpstr>Wingdings</vt:lpstr>
      <vt:lpstr>Calibri</vt:lpstr>
      <vt:lpstr>Тема Office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SAMSUNG</dc:creator>
  <cp:lastModifiedBy>User</cp:lastModifiedBy>
  <cp:revision>77</cp:revision>
  <dcterms:created xsi:type="dcterms:W3CDTF">2014-08-14T12:42:04Z</dcterms:created>
  <dcterms:modified xsi:type="dcterms:W3CDTF">2017-05-21T11:41:20Z</dcterms:modified>
</cp:coreProperties>
</file>