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5"/>
  </p:notesMasterIdLst>
  <p:handoutMasterIdLst>
    <p:handoutMasterId r:id="rId6"/>
  </p:handoutMasterIdLst>
  <p:sldIdLst>
    <p:sldId id="257" r:id="rId3"/>
    <p:sldId id="258" r:id="rId4"/>
  </p:sldIdLst>
  <p:sldSz cx="10058400" cy="7772400"/>
  <p:notesSz cx="6888163" cy="10020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66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>
      <p:cViewPr>
        <p:scale>
          <a:sx n="95" d="100"/>
          <a:sy n="95" d="100"/>
        </p:scale>
        <p:origin x="-114" y="-72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1794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11A4C4C9-9907-4BB6-B95A-E6BBD959AAB4}" type="datetimeFigureOut">
              <a:rPr lang="ru-RU" smtClean="0"/>
              <a:t>08.06.2017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082D650F-38E5-40ED-AA32-287D3AC686E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369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B6DA592C-A796-4264-BD45-11AED491B3E4}" type="datetimeFigureOut">
              <a:rPr lang="ru-RU" smtClean="0"/>
              <a:t>08.06.2017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1252538"/>
            <a:ext cx="437356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6DA02A30-9192-49A2-98D9-8D2828AE31E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972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02A30-9192-49A2-98D9-8D2828AE31E2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5724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наруж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Инструкции"/>
          <p:cNvSpPr/>
          <p:nvPr/>
        </p:nvSpPr>
        <p:spPr>
          <a:xfrm>
            <a:off x="10287000" y="4549"/>
            <a:ext cx="1676400" cy="7767851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950" b="1" i="1" baseline="0" dirty="0" smtClean="0">
                <a:latin typeface="Arial"/>
                <a:ea typeface="+mn-ea"/>
                <a:cs typeface="Arial"/>
              </a:rPr>
              <a:t>Примечание. 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950" b="1" i="1" baseline="0" dirty="0" smtClean="0">
                <a:latin typeface="Arial"/>
                <a:ea typeface="+mn-ea"/>
                <a:cs typeface="Arial"/>
              </a:rPr>
              <a:t>Эта брошюра </a:t>
            </a:r>
            <a:r>
              <a:rPr lang="ru-RU" sz="950" b="1" i="1" dirty="0" smtClean="0">
                <a:latin typeface="Arial"/>
                <a:ea typeface="+mn-ea"/>
                <a:cs typeface="Arial"/>
              </a:rPr>
              <a:t>создана для печати.  </a:t>
            </a:r>
            <a:r>
              <a:rPr lang="ru-RU" sz="950" b="1" i="1" baseline="0" dirty="0" smtClean="0">
                <a:latin typeface="Arial"/>
                <a:ea typeface="+mn-ea"/>
                <a:cs typeface="Arial"/>
              </a:rPr>
              <a:t>Убедитесь в правильности печати на карточке, проведя пробную печать на обычной бумаге.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950" b="1" i="1" baseline="0" dirty="0" smtClean="0">
                <a:latin typeface="Arial"/>
                <a:ea typeface="+mn-ea"/>
                <a:cs typeface="Arial"/>
              </a:rPr>
              <a:t>Возможно, вам придется убрать флажок напротив параметра "Вместить в размер листа" в диалоговом окне "Печать" (в раскрывающемся меню "Слайды размером во всю страницу").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950" b="1" i="1" dirty="0" smtClean="0">
                <a:latin typeface="Arial"/>
                <a:ea typeface="+mn-ea"/>
                <a:cs typeface="Arial"/>
              </a:rPr>
              <a:t>Убедитесь, что принтер настроен на печать двусторонних страниц.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950" b="1" i="1" baseline="0" dirty="0" smtClean="0">
                <a:latin typeface="Arial"/>
                <a:ea typeface="+mn-ea"/>
                <a:cs typeface="Arial"/>
              </a:rPr>
              <a:t>Чтобы сменить изображения на этом слайде, выберите рисунок и удалите его. Затем щелкните значок "Вставить изображение"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950" b="1" i="1" baseline="0" dirty="0" smtClean="0">
                <a:latin typeface="Arial"/>
                <a:ea typeface="+mn-ea"/>
                <a:cs typeface="Arial"/>
              </a:rPr>
              <a:t>и вставьте собственное изображение в заполнитель.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950" b="1" i="1" dirty="0" smtClean="0">
                <a:latin typeface="Arial"/>
                <a:ea typeface="+mn-ea"/>
                <a:cs typeface="Arial"/>
              </a:rPr>
              <a:t>Чтобы сменить эмблему, щелкните правой клавишей мыши рисунок "заменить эмблемой" и выберите пункт "Изменить изображение".</a:t>
            </a:r>
            <a:endParaRPr lang="ru-RU" sz="950" b="1" i="1" dirty="0">
              <a:latin typeface="Arial"/>
              <a:ea typeface="+mn-ea"/>
              <a:cs typeface="Arial"/>
            </a:endParaRPr>
          </a:p>
        </p:txBody>
      </p:sp>
      <p:pic>
        <p:nvPicPr>
          <p:cNvPr id="42" name="Рисунок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2" t="11880" r="7418" b="10952"/>
          <a:stretch/>
        </p:blipFill>
        <p:spPr bwMode="auto">
          <a:xfrm>
            <a:off x="11277600" y="5016132"/>
            <a:ext cx="290285" cy="286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165848" y="4343399"/>
            <a:ext cx="2432304" cy="297180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Рисунок 11"/>
          <p:cNvSpPr>
            <a:spLocks noGrp="1"/>
          </p:cNvSpPr>
          <p:nvPr>
            <p:ph type="pic" sz="quarter" idx="11"/>
          </p:nvPr>
        </p:nvSpPr>
        <p:spPr>
          <a:xfrm>
            <a:off x="457200" y="457200"/>
            <a:ext cx="2428875" cy="2286000"/>
          </a:xfrm>
          <a:solidFill>
            <a:schemeClr val="bg2"/>
          </a:solidFill>
        </p:spPr>
        <p:txBody>
          <a:bodyPr tIns="27432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8" name="Текст 25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2891409"/>
            <a:ext cx="2428875" cy="27432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b="0" i="1" baseline="0"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[Введите заголовок вашей фотографии]</a:t>
            </a:r>
            <a:endParaRPr lang="ru-RU" dirty="0"/>
          </a:p>
        </p:txBody>
      </p:sp>
      <p:sp>
        <p:nvSpPr>
          <p:cNvPr id="27" name="Текст 25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241167"/>
            <a:ext cx="2428875" cy="457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baseline="0"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Как начать пользоваться этим шаблоном?</a:t>
            </a:r>
            <a:endParaRPr lang="ru-RU" dirty="0"/>
          </a:p>
        </p:txBody>
      </p:sp>
      <p:sp>
        <p:nvSpPr>
          <p:cNvPr id="26" name="Текст 25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9" y="3677412"/>
            <a:ext cx="2428875" cy="408813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1000" baseline="0"/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Вы можете пользоваться готовой брошюрой, или же изменить ее.</a:t>
            </a:r>
            <a:endParaRPr lang="ru-RU" dirty="0"/>
          </a:p>
        </p:txBody>
      </p:sp>
      <p:sp>
        <p:nvSpPr>
          <p:cNvPr id="23" name="Текст 22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152901"/>
            <a:ext cx="2428875" cy="3162299"/>
          </a:xfrm>
        </p:spPr>
        <p:txBody>
          <a:bodyPr>
            <a:noAutofit/>
          </a:bodyPr>
          <a:lstStyle>
            <a:lvl1pPr marL="182880" indent="-182880">
              <a:lnSpc>
                <a:spcPct val="120000"/>
              </a:lnSpc>
              <a:spcBef>
                <a:spcPts val="1000"/>
              </a:spcBef>
              <a:defRPr sz="800" baseline="0"/>
            </a:lvl1pPr>
            <a:lvl2pPr marL="228600" indent="-114300">
              <a:lnSpc>
                <a:spcPct val="100000"/>
              </a:lnSpc>
              <a:spcBef>
                <a:spcPts val="800"/>
              </a:spcBef>
              <a:defRPr sz="900"/>
            </a:lvl2pPr>
            <a:lvl3pPr marL="342900" indent="-114300">
              <a:lnSpc>
                <a:spcPct val="100000"/>
              </a:lnSpc>
              <a:spcBef>
                <a:spcPts val="600"/>
              </a:spcBef>
              <a:defRPr sz="800"/>
            </a:lvl3pPr>
            <a:lvl4pPr marL="457200" indent="-114300">
              <a:lnSpc>
                <a:spcPct val="100000"/>
              </a:lnSpc>
              <a:spcBef>
                <a:spcPts val="600"/>
              </a:spcBef>
              <a:defRPr sz="700"/>
            </a:lvl4pPr>
            <a:lvl5pPr marL="571500" indent="-114300">
              <a:lnSpc>
                <a:spcPct val="100000"/>
              </a:lnSpc>
              <a:spcBef>
                <a:spcPts val="600"/>
              </a:spcBef>
              <a:defRPr sz="700"/>
            </a:lvl5pPr>
          </a:lstStyle>
          <a:p>
            <a:pPr lvl="0"/>
            <a:r>
              <a:rPr lang="ru-RU" dirty="0" smtClean="0"/>
              <a:t>В шаблоне есть несколько вспомогательных советов, которые помогут начать работу.</a:t>
            </a:r>
            <a:br>
              <a:rPr lang="ru-RU" dirty="0" smtClean="0"/>
            </a:br>
            <a:r>
              <a:rPr lang="ru-RU" dirty="0" smtClean="0"/>
              <a:t>Чтобы заменить любой совет (например, этот), щелкните его и начните печатать.</a:t>
            </a:r>
            <a:br>
              <a:rPr lang="ru-RU" dirty="0" smtClean="0"/>
            </a:br>
            <a:r>
              <a:rPr lang="ru-RU" dirty="0" smtClean="0"/>
              <a:t>Чтобы заменить фотографии в брошюре, выберите изображение и удалите его. Чтобы вставить собственную фотографию, щелкните значок "Вставить изображение" в заполнителе.</a:t>
            </a:r>
            <a:br>
              <a:rPr lang="ru-RU" dirty="0" smtClean="0"/>
            </a:br>
            <a:r>
              <a:rPr lang="ru-RU" dirty="0" smtClean="0"/>
              <a:t>Чтобы сменить эмблему, щелкните правой клавишей мыши рисунок "заменить эмблемой" и выберите пункт "Изменить изображение".</a:t>
            </a:r>
            <a:endParaRPr lang="ru-RU" dirty="0"/>
          </a:p>
        </p:txBody>
      </p:sp>
      <p:sp>
        <p:nvSpPr>
          <p:cNvPr id="29" name="Текст 25"/>
          <p:cNvSpPr>
            <a:spLocks noGrp="1"/>
          </p:cNvSpPr>
          <p:nvPr>
            <p:ph type="body" sz="quarter" idx="16" hasCustomPrompt="1"/>
          </p:nvPr>
        </p:nvSpPr>
        <p:spPr>
          <a:xfrm>
            <a:off x="3813820" y="609600"/>
            <a:ext cx="2428875" cy="4572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baseline="0">
                <a:solidFill>
                  <a:schemeClr val="accent2">
                    <a:lumMod val="75000"/>
                  </a:schemeClr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Кто мы?</a:t>
            </a:r>
            <a:endParaRPr lang="ru-RU" dirty="0"/>
          </a:p>
        </p:txBody>
      </p:sp>
      <p:sp>
        <p:nvSpPr>
          <p:cNvPr id="30" name="Текст 25"/>
          <p:cNvSpPr>
            <a:spLocks noGrp="1"/>
          </p:cNvSpPr>
          <p:nvPr>
            <p:ph type="body" sz="quarter" idx="17" hasCustomPrompt="1"/>
          </p:nvPr>
        </p:nvSpPr>
        <p:spPr>
          <a:xfrm>
            <a:off x="3813820" y="1082040"/>
            <a:ext cx="2428875" cy="228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baseline="0"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О нас</a:t>
            </a:r>
            <a:endParaRPr lang="ru-RU" dirty="0"/>
          </a:p>
        </p:txBody>
      </p:sp>
      <p:sp>
        <p:nvSpPr>
          <p:cNvPr id="45" name="Текст 25"/>
          <p:cNvSpPr>
            <a:spLocks noGrp="1"/>
          </p:cNvSpPr>
          <p:nvPr>
            <p:ph type="body" sz="quarter" idx="24" hasCustomPrompt="1"/>
          </p:nvPr>
        </p:nvSpPr>
        <p:spPr>
          <a:xfrm>
            <a:off x="3813820" y="1342644"/>
            <a:ext cx="2428875" cy="880809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1000" baseline="0"/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>
              <a:lnSpc>
                <a:spcPct val="120000"/>
              </a:lnSpc>
            </a:pPr>
            <a:r>
              <a:rPr lang="ru-RU" sz="1000" b="0" cap="none" baseline="0" dirty="0" smtClean="0">
                <a:solidFill>
                  <a:schemeClr val="tx1"/>
                </a:solidFill>
                <a:latin typeface="+mn-lt"/>
              </a:rPr>
              <a:t>Это место для блиц-резюме. Если бы у вас было всего несколько секунд на изложение основной концепции ваших продуктов или услуг клиенту, что бы вы сказали?</a:t>
            </a:r>
          </a:p>
        </p:txBody>
      </p:sp>
      <p:sp>
        <p:nvSpPr>
          <p:cNvPr id="32" name="Текст 25"/>
          <p:cNvSpPr>
            <a:spLocks noGrp="1"/>
          </p:cNvSpPr>
          <p:nvPr>
            <p:ph type="body" sz="quarter" idx="19" hasCustomPrompt="1"/>
          </p:nvPr>
        </p:nvSpPr>
        <p:spPr>
          <a:xfrm>
            <a:off x="3813820" y="2287906"/>
            <a:ext cx="2428875" cy="2286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baseline="0"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Свяжитесь с нами</a:t>
            </a:r>
            <a:endParaRPr lang="ru-RU" dirty="0"/>
          </a:p>
        </p:txBody>
      </p:sp>
      <p:sp>
        <p:nvSpPr>
          <p:cNvPr id="33" name="Текст 25"/>
          <p:cNvSpPr>
            <a:spLocks noGrp="1"/>
          </p:cNvSpPr>
          <p:nvPr>
            <p:ph type="body" sz="quarter" idx="20" hasCustomPrompt="1"/>
          </p:nvPr>
        </p:nvSpPr>
        <p:spPr>
          <a:xfrm>
            <a:off x="3813820" y="2538985"/>
            <a:ext cx="2815580" cy="67094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aseline="0"/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>
              <a:lnSpc>
                <a:spcPct val="120000"/>
              </a:lnSpc>
            </a:pPr>
            <a:r>
              <a:rPr lang="ru-RU" sz="1000" b="0" cap="none" baseline="0" dirty="0" smtClean="0">
                <a:solidFill>
                  <a:schemeClr val="tx1"/>
                </a:solidFill>
                <a:latin typeface="+mn-lt"/>
              </a:rPr>
              <a:t>Телефон: [Телефон]</a:t>
            </a:r>
          </a:p>
          <a:p>
            <a:pPr>
              <a:lnSpc>
                <a:spcPct val="120000"/>
              </a:lnSpc>
            </a:pPr>
            <a:r>
              <a:rPr lang="ru-RU" sz="1000" b="0" cap="none" baseline="0" dirty="0" smtClean="0">
                <a:solidFill>
                  <a:schemeClr val="tx1"/>
                </a:solidFill>
                <a:latin typeface="+mn-lt"/>
              </a:rPr>
              <a:t>Электронная почта: [Адрес электронной почты]</a:t>
            </a:r>
          </a:p>
          <a:p>
            <a:pPr>
              <a:lnSpc>
                <a:spcPct val="120000"/>
              </a:lnSpc>
            </a:pPr>
            <a:r>
              <a:rPr lang="ru-RU" sz="1000" b="0" cap="none" baseline="0" dirty="0" smtClean="0">
                <a:solidFill>
                  <a:schemeClr val="tx1"/>
                </a:solidFill>
                <a:latin typeface="+mn-lt"/>
              </a:rPr>
              <a:t>Веб: [Веб-адрес]</a:t>
            </a:r>
          </a:p>
        </p:txBody>
      </p:sp>
      <p:sp>
        <p:nvSpPr>
          <p:cNvPr id="34" name="Текст 25"/>
          <p:cNvSpPr>
            <a:spLocks noGrp="1"/>
          </p:cNvSpPr>
          <p:nvPr>
            <p:ph type="body" sz="quarter" idx="21" hasCustomPrompt="1"/>
          </p:nvPr>
        </p:nvSpPr>
        <p:spPr>
          <a:xfrm>
            <a:off x="4746624" y="6851269"/>
            <a:ext cx="1508125" cy="1524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000" b="1" cap="all" baseline="0">
                <a:solidFill>
                  <a:schemeClr val="accent2">
                    <a:lumMod val="75000"/>
                  </a:schemeClr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[Название компании]</a:t>
            </a:r>
            <a:endParaRPr lang="ru-RU" dirty="0"/>
          </a:p>
        </p:txBody>
      </p:sp>
      <p:sp>
        <p:nvSpPr>
          <p:cNvPr id="37" name="Текст 36"/>
          <p:cNvSpPr>
            <a:spLocks noGrp="1"/>
          </p:cNvSpPr>
          <p:nvPr>
            <p:ph type="body" sz="quarter" idx="22" hasCustomPrompt="1"/>
          </p:nvPr>
        </p:nvSpPr>
        <p:spPr>
          <a:xfrm>
            <a:off x="4746624" y="7004304"/>
            <a:ext cx="1730376" cy="310896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800" baseline="0"/>
            </a:lvl1pPr>
            <a:lvl2pPr marL="0" indent="0">
              <a:defRPr sz="800"/>
            </a:lvl2pPr>
            <a:lvl3pPr marL="0" indent="0">
              <a:defRPr sz="800"/>
            </a:lvl3pPr>
            <a:lvl4pPr marL="0" indent="0">
              <a:defRPr sz="800"/>
            </a:lvl4pPr>
            <a:lvl5pPr marL="0" indent="0">
              <a:defRPr sz="800"/>
            </a:lvl5pPr>
          </a:lstStyle>
          <a:p>
            <a:pPr lvl="0"/>
            <a:r>
              <a:rPr lang="ru-RU" dirty="0" smtClean="0"/>
              <a:t>[Адрес]</a:t>
            </a:r>
            <a:br>
              <a:rPr lang="ru-RU" dirty="0" smtClean="0"/>
            </a:br>
            <a:r>
              <a:rPr lang="ru-RU" dirty="0" smtClean="0"/>
              <a:t>[Область, город, почтовый индекс]</a:t>
            </a:r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0"/>
          </p:nvPr>
        </p:nvSpPr>
        <p:spPr>
          <a:xfrm>
            <a:off x="7165975" y="457200"/>
            <a:ext cx="2428875" cy="3657600"/>
          </a:xfrm>
          <a:solidFill>
            <a:schemeClr val="bg2"/>
          </a:solidFill>
        </p:spPr>
        <p:txBody>
          <a:bodyPr tIns="27432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 hasCustomPrompt="1"/>
          </p:nvPr>
        </p:nvSpPr>
        <p:spPr>
          <a:xfrm>
            <a:off x="7322344" y="4498848"/>
            <a:ext cx="2088832" cy="822960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defRPr sz="2800" b="1" cap="all" baseline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Название компании</a:t>
            </a:r>
            <a:endParaRPr lang="ru-RU" dirty="0"/>
          </a:p>
        </p:txBody>
      </p:sp>
      <p:sp>
        <p:nvSpPr>
          <p:cNvPr id="40" name="Текст 25"/>
          <p:cNvSpPr>
            <a:spLocks noGrp="1"/>
          </p:cNvSpPr>
          <p:nvPr>
            <p:ph type="body" sz="quarter" idx="23" hasCustomPrompt="1"/>
          </p:nvPr>
        </p:nvSpPr>
        <p:spPr>
          <a:xfrm>
            <a:off x="7322344" y="6624978"/>
            <a:ext cx="2088833" cy="43965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i="1" baseline="0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[Подзаголовок брошюры или девиз компании]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386529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4224">
          <p15:clr>
            <a:srgbClr val="547EBF"/>
          </p15:clr>
        </p15:guide>
        <p15:guide id="2" orient="horz" pos="2448">
          <p15:clr>
            <a:srgbClr val="FBAE40"/>
          </p15:clr>
        </p15:guide>
        <p15:guide id="3" pos="2112">
          <p15:clr>
            <a:srgbClr val="547EBF"/>
          </p15:clr>
        </p15:guide>
        <p15:guide id="4" orient="horz" pos="4608">
          <p15:clr>
            <a:srgbClr val="FBAE40"/>
          </p15:clr>
        </p15:guide>
        <p15:guide id="5" orient="horz" pos="288">
          <p15:clr>
            <a:srgbClr val="FBAE40"/>
          </p15:clr>
        </p15:guide>
        <p15:guide id="6" pos="4509">
          <p15:clr>
            <a:srgbClr val="FBAE40"/>
          </p15:clr>
        </p15:guide>
        <p15:guide id="7" pos="6044">
          <p15:clr>
            <a:srgbClr val="FBAE40"/>
          </p15:clr>
        </p15:guide>
        <p15:guide id="8" pos="3168">
          <p15:clr>
            <a:srgbClr val="FBAE40"/>
          </p15:clr>
        </p15:guide>
        <p15:guide id="9" pos="2400">
          <p15:clr>
            <a:srgbClr val="FBAE40"/>
          </p15:clr>
        </p15:guide>
        <p15:guide id="10" pos="1824">
          <p15:clr>
            <a:srgbClr val="FBAE40"/>
          </p15:clr>
        </p15:guide>
        <p15:guide id="11" pos="288">
          <p15:clr>
            <a:srgbClr val="FBAE40"/>
          </p15:clr>
        </p15:guide>
        <p15:guide id="12" pos="393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нутр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Инструкции"/>
          <p:cNvSpPr/>
          <p:nvPr/>
        </p:nvSpPr>
        <p:spPr>
          <a:xfrm>
            <a:off x="10287000" y="4549"/>
            <a:ext cx="1676400" cy="7767851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950" b="1" i="1" baseline="0" dirty="0" smtClean="0">
                <a:latin typeface="Arial"/>
                <a:ea typeface="+mn-ea"/>
                <a:cs typeface="Arial"/>
              </a:rPr>
              <a:t>Примечание. 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950" b="1" i="1" baseline="0" dirty="0" smtClean="0">
                <a:latin typeface="Arial"/>
                <a:ea typeface="+mn-ea"/>
                <a:cs typeface="Arial"/>
              </a:rPr>
              <a:t>Эта брошюра </a:t>
            </a:r>
            <a:r>
              <a:rPr lang="ru-RU" sz="950" b="1" i="1" dirty="0" smtClean="0">
                <a:latin typeface="Arial"/>
                <a:ea typeface="+mn-ea"/>
                <a:cs typeface="Arial"/>
              </a:rPr>
              <a:t>создана для печати.  </a:t>
            </a:r>
            <a:r>
              <a:rPr lang="ru-RU" sz="950" b="1" i="1" baseline="0" dirty="0" smtClean="0">
                <a:latin typeface="Arial"/>
                <a:ea typeface="+mn-ea"/>
                <a:cs typeface="Arial"/>
              </a:rPr>
              <a:t>Убедитесь в правильности печати на карточке, проведя пробную печать на обычной бумаге.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950" b="1" i="1" baseline="0" dirty="0" smtClean="0">
                <a:latin typeface="Arial"/>
                <a:ea typeface="+mn-ea"/>
                <a:cs typeface="Arial"/>
              </a:rPr>
              <a:t>Возможно, вам придется убрать флажок напротив параметра "Вместить в размер листа" в диалоговом окне "Печать" (в раскрывающемся меню "Слайды размером во всю страницу").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950" b="1" i="1" dirty="0" smtClean="0">
                <a:latin typeface="Arial"/>
                <a:ea typeface="+mn-ea"/>
                <a:cs typeface="Arial"/>
              </a:rPr>
              <a:t>Убедитесь, что принтер настроен на печать двусторонних страниц.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950" b="1" i="1" baseline="0" dirty="0" smtClean="0">
                <a:latin typeface="Arial"/>
                <a:ea typeface="+mn-ea"/>
                <a:cs typeface="Arial"/>
              </a:rPr>
              <a:t>Чтобы сменить изображения на этом слайде, выберите рисунок и удалите его. Затем щелкните значок "Вставить изображение"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950" b="1" i="1" baseline="0" dirty="0" smtClean="0">
                <a:latin typeface="Arial"/>
                <a:ea typeface="+mn-ea"/>
                <a:cs typeface="Arial"/>
              </a:rPr>
              <a:t>и вставьте собственное изображение в заполнитель.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950" b="1" i="1" dirty="0" smtClean="0">
                <a:latin typeface="Arial"/>
                <a:ea typeface="+mn-ea"/>
                <a:cs typeface="Arial"/>
              </a:rPr>
              <a:t>Чтобы сменить эмблему, щелкните правой клавишей мыши рисунок "заменить эмблемой" и выберите пункт "Изменить изображение".</a:t>
            </a:r>
            <a:endParaRPr lang="ru-RU" sz="950" b="1" i="1" dirty="0">
              <a:latin typeface="Arial"/>
              <a:ea typeface="+mn-ea"/>
              <a:cs typeface="Arial"/>
            </a:endParaRPr>
          </a:p>
        </p:txBody>
      </p:sp>
      <p:pic>
        <p:nvPicPr>
          <p:cNvPr id="41" name="Рисунок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2" t="11880" r="7418" b="10952"/>
          <a:stretch/>
        </p:blipFill>
        <p:spPr bwMode="auto">
          <a:xfrm>
            <a:off x="11277600" y="5008066"/>
            <a:ext cx="290285" cy="286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3813048" y="1930512"/>
            <a:ext cx="2432304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813048" y="3537155"/>
            <a:ext cx="2432304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Текст 25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5151395"/>
            <a:ext cx="2428875" cy="24815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baseline="0"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Используйте их в брошюре.</a:t>
            </a:r>
            <a:endParaRPr lang="ru-RU" dirty="0"/>
          </a:p>
        </p:txBody>
      </p:sp>
      <p:sp>
        <p:nvSpPr>
          <p:cNvPr id="29" name="Текст 25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386248"/>
            <a:ext cx="2428875" cy="609271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baseline="0">
                <a:solidFill>
                  <a:schemeClr val="accent2">
                    <a:lumMod val="75000"/>
                  </a:schemeClr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Что включить в брошюру?</a:t>
            </a:r>
            <a:endParaRPr lang="ru-RU" dirty="0"/>
          </a:p>
        </p:txBody>
      </p:sp>
      <p:sp>
        <p:nvSpPr>
          <p:cNvPr id="13" name="Рисунок 11"/>
          <p:cNvSpPr>
            <a:spLocks noGrp="1"/>
          </p:cNvSpPr>
          <p:nvPr>
            <p:ph type="pic" sz="quarter" idx="11"/>
          </p:nvPr>
        </p:nvSpPr>
        <p:spPr>
          <a:xfrm>
            <a:off x="457200" y="457200"/>
            <a:ext cx="2428875" cy="3657600"/>
          </a:xfrm>
          <a:solidFill>
            <a:schemeClr val="bg2"/>
          </a:solidFill>
        </p:spPr>
        <p:txBody>
          <a:bodyPr tIns="27432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6" name="Текст 25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9" y="5399546"/>
            <a:ext cx="2428875" cy="1915653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1000"/>
              </a:spcBef>
              <a:buNone/>
              <a:defRPr sz="1000" baseline="0"/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Это место отлично подойдет для постановки задач. Справа можно написать о том, что выделяет вас среди конкурентов, а в центре — коротко описать историю успеха компании.</a:t>
            </a:r>
            <a:br>
              <a:rPr lang="ru-RU" dirty="0" smtClean="0"/>
            </a:br>
            <a:r>
              <a:rPr lang="ru-RU" dirty="0" smtClean="0"/>
              <a:t>(Не забудьте выбрать фотографии, которые покажут вашу компанию в наилучшем свете. Изображения всегда должны производить хорошее впечатление.)</a:t>
            </a:r>
            <a:endParaRPr lang="ru-RU" dirty="0"/>
          </a:p>
        </p:txBody>
      </p:sp>
      <p:sp>
        <p:nvSpPr>
          <p:cNvPr id="30" name="Текст 25"/>
          <p:cNvSpPr>
            <a:spLocks noGrp="1"/>
          </p:cNvSpPr>
          <p:nvPr>
            <p:ph type="body" sz="quarter" idx="17" hasCustomPrompt="1"/>
          </p:nvPr>
        </p:nvSpPr>
        <p:spPr>
          <a:xfrm>
            <a:off x="3813820" y="612648"/>
            <a:ext cx="2428875" cy="45415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baseline="0"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Все красивые документы сложно форматировать?</a:t>
            </a:r>
            <a:endParaRPr lang="ru-RU" dirty="0"/>
          </a:p>
        </p:txBody>
      </p:sp>
      <p:sp>
        <p:nvSpPr>
          <p:cNvPr id="31" name="Текст 25"/>
          <p:cNvSpPr>
            <a:spLocks noGrp="1"/>
          </p:cNvSpPr>
          <p:nvPr>
            <p:ph type="body" sz="quarter" idx="18" hasCustomPrompt="1"/>
          </p:nvPr>
        </p:nvSpPr>
        <p:spPr>
          <a:xfrm>
            <a:off x="3813820" y="1066800"/>
            <a:ext cx="2428875" cy="685800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1000"/>
              </a:spcBef>
              <a:buNone/>
              <a:defRPr sz="1000" baseline="0"/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Нет. Заполнители в этой брошюре уже отформатированы. Просто вводите собственный текст.</a:t>
            </a:r>
            <a:endParaRPr lang="ru-RU" dirty="0"/>
          </a:p>
        </p:txBody>
      </p:sp>
      <p:sp>
        <p:nvSpPr>
          <p:cNvPr id="18" name="Текст 25"/>
          <p:cNvSpPr>
            <a:spLocks noGrp="1"/>
          </p:cNvSpPr>
          <p:nvPr>
            <p:ph type="body" sz="quarter" idx="23" hasCustomPrompt="1"/>
          </p:nvPr>
        </p:nvSpPr>
        <p:spPr>
          <a:xfrm>
            <a:off x="3813820" y="1994810"/>
            <a:ext cx="2428875" cy="1384504"/>
          </a:xfrm>
        </p:spPr>
        <p:txBody>
          <a:bodyPr anchor="ctr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500" i="1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Это место отлично подходит для важных элементов брошюры.</a:t>
            </a:r>
            <a:endParaRPr lang="ru-RU" dirty="0"/>
          </a:p>
        </p:txBody>
      </p:sp>
      <p:sp>
        <p:nvSpPr>
          <p:cNvPr id="32" name="Текст 25"/>
          <p:cNvSpPr>
            <a:spLocks noGrp="1"/>
          </p:cNvSpPr>
          <p:nvPr>
            <p:ph type="body" sz="quarter" idx="19" hasCustomPrompt="1"/>
          </p:nvPr>
        </p:nvSpPr>
        <p:spPr>
          <a:xfrm>
            <a:off x="3813820" y="3683010"/>
            <a:ext cx="2428875" cy="398458"/>
          </a:xfrm>
        </p:spPr>
        <p:txBody>
          <a:bodyPr>
            <a:noAutofit/>
          </a:bodyPr>
          <a:lstStyle>
            <a:lvl1pPr marL="0" marR="0" indent="0" algn="l" defTabSz="7543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b="1" baseline="0"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marL="0" marR="0" lvl="0" indent="0" algn="l" defTabSz="7543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 smtClean="0"/>
              <a:t>Добивайтесь необходимых результатов</a:t>
            </a:r>
          </a:p>
        </p:txBody>
      </p:sp>
      <p:sp>
        <p:nvSpPr>
          <p:cNvPr id="21" name="Текст 25"/>
          <p:cNvSpPr>
            <a:spLocks noGrp="1"/>
          </p:cNvSpPr>
          <p:nvPr>
            <p:ph type="body" sz="quarter" idx="24" hasCustomPrompt="1"/>
          </p:nvPr>
        </p:nvSpPr>
        <p:spPr>
          <a:xfrm>
            <a:off x="3813820" y="4106980"/>
            <a:ext cx="2428875" cy="844959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1000"/>
              </a:spcBef>
              <a:buNone/>
              <a:defRPr sz="1000" baseline="0"/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Чтобы упростить настройку внешнего вида этой брошюры, на вкладке ленты "Макет страницы" просмотрите галереи тем, цветов и шрифтов.</a:t>
            </a:r>
            <a:endParaRPr lang="ru-RU" dirty="0"/>
          </a:p>
        </p:txBody>
      </p:sp>
      <p:sp>
        <p:nvSpPr>
          <p:cNvPr id="22" name="Текст 25"/>
          <p:cNvSpPr>
            <a:spLocks noGrp="1"/>
          </p:cNvSpPr>
          <p:nvPr>
            <p:ph type="body" sz="quarter" idx="25" hasCustomPrompt="1"/>
          </p:nvPr>
        </p:nvSpPr>
        <p:spPr>
          <a:xfrm>
            <a:off x="3813820" y="5056716"/>
            <a:ext cx="2428875" cy="412340"/>
          </a:xfrm>
        </p:spPr>
        <p:txBody>
          <a:bodyPr>
            <a:noAutofit/>
          </a:bodyPr>
          <a:lstStyle>
            <a:lvl1pPr marL="0" marR="0" indent="0" algn="l" defTabSz="7543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b="1" baseline="0"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У вашей компании есть корпоративные цвета или шрифты?</a:t>
            </a:r>
            <a:endParaRPr lang="ru-RU" dirty="0"/>
          </a:p>
        </p:txBody>
      </p:sp>
      <p:sp>
        <p:nvSpPr>
          <p:cNvPr id="24" name="Текст 25"/>
          <p:cNvSpPr>
            <a:spLocks noGrp="1"/>
          </p:cNvSpPr>
          <p:nvPr>
            <p:ph type="body" sz="quarter" idx="26" hasCustomPrompt="1"/>
          </p:nvPr>
        </p:nvSpPr>
        <p:spPr>
          <a:xfrm>
            <a:off x="3813820" y="5494568"/>
            <a:ext cx="2428875" cy="771552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1000"/>
              </a:spcBef>
              <a:buNone/>
              <a:defRPr sz="1000" baseline="0"/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Нет проблем! Вы можете добавлять собственные темы, цвета и шрифты в соответствующие галереи.</a:t>
            </a:r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0"/>
          </p:nvPr>
        </p:nvSpPr>
        <p:spPr>
          <a:xfrm>
            <a:off x="7165975" y="457200"/>
            <a:ext cx="2428875" cy="1600200"/>
          </a:xfrm>
          <a:solidFill>
            <a:schemeClr val="bg2"/>
          </a:solidFill>
        </p:spPr>
        <p:txBody>
          <a:bodyPr tIns="27432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8" name="Текст 25"/>
          <p:cNvSpPr>
            <a:spLocks noGrp="1"/>
          </p:cNvSpPr>
          <p:nvPr>
            <p:ph type="body" sz="quarter" idx="15" hasCustomPrompt="1"/>
          </p:nvPr>
        </p:nvSpPr>
        <p:spPr>
          <a:xfrm>
            <a:off x="7165975" y="2221894"/>
            <a:ext cx="2428875" cy="27432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b="0" i="1" baseline="0"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[Введите заголовок вашей фотографии]</a:t>
            </a:r>
            <a:endParaRPr lang="ru-RU" dirty="0"/>
          </a:p>
        </p:txBody>
      </p:sp>
      <p:sp>
        <p:nvSpPr>
          <p:cNvPr id="25" name="Текст 25"/>
          <p:cNvSpPr>
            <a:spLocks noGrp="1"/>
          </p:cNvSpPr>
          <p:nvPr>
            <p:ph type="body" sz="quarter" idx="27" hasCustomPrompt="1"/>
          </p:nvPr>
        </p:nvSpPr>
        <p:spPr>
          <a:xfrm>
            <a:off x="7172325" y="2530613"/>
            <a:ext cx="2428875" cy="733033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1000" baseline="0"/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Не забудьте указать некоторые особенности вашего предложения и то, чем вы отличаетесь от конкурентов.</a:t>
            </a:r>
            <a:endParaRPr lang="ru-RU" dirty="0"/>
          </a:p>
        </p:txBody>
      </p:sp>
      <p:sp>
        <p:nvSpPr>
          <p:cNvPr id="35" name="Текст 25"/>
          <p:cNvSpPr>
            <a:spLocks noGrp="1"/>
          </p:cNvSpPr>
          <p:nvPr>
            <p:ph type="body" sz="quarter" idx="28" hasCustomPrompt="1"/>
          </p:nvPr>
        </p:nvSpPr>
        <p:spPr>
          <a:xfrm>
            <a:off x="7172325" y="3326958"/>
            <a:ext cx="2428875" cy="210899"/>
          </a:xfrm>
        </p:spPr>
        <p:txBody>
          <a:bodyPr>
            <a:noAutofit/>
          </a:bodyPr>
          <a:lstStyle>
            <a:lvl1pPr marL="0" marR="0" indent="0" algn="l" defTabSz="7543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b="1" baseline="0"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Наши товары и услуги</a:t>
            </a:r>
            <a:endParaRPr lang="ru-RU" dirty="0"/>
          </a:p>
        </p:txBody>
      </p:sp>
      <p:sp>
        <p:nvSpPr>
          <p:cNvPr id="36" name="Текст 25"/>
          <p:cNvSpPr>
            <a:spLocks noGrp="1"/>
          </p:cNvSpPr>
          <p:nvPr>
            <p:ph type="body" sz="quarter" idx="29" hasCustomPrompt="1"/>
          </p:nvPr>
        </p:nvSpPr>
        <p:spPr>
          <a:xfrm>
            <a:off x="7172325" y="3552470"/>
            <a:ext cx="2428875" cy="3762730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1000"/>
              </a:spcBef>
              <a:buNone/>
              <a:defRPr sz="1000" baseline="0"/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1000"/>
            </a:lvl5pPr>
          </a:lstStyle>
          <a:p>
            <a:pPr lvl="0"/>
            <a:r>
              <a:rPr lang="ru-RU" dirty="0" smtClean="0"/>
              <a:t>Например, вы бы могли включить список продуктов и услуг вашей компании, или указать основные преимущества работы именно с вашей организацией. Или же просто указать ваши преимущества в паре абзацев.</a:t>
            </a:r>
            <a:br>
              <a:rPr lang="ru-RU" dirty="0" smtClean="0"/>
            </a:br>
            <a:r>
              <a:rPr lang="ru-RU" dirty="0" smtClean="0"/>
              <a:t>Старайтесь не писать слишком пространно. Просто помните, что в маркетинговых документах следует писать лаконично, дружелюбно и понятно, чтобы удержать внимание потенциального клиента.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814904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4224">
          <p15:clr>
            <a:srgbClr val="547EBF"/>
          </p15:clr>
        </p15:guide>
        <p15:guide id="2" orient="horz" pos="2448">
          <p15:clr>
            <a:srgbClr val="FBAE40"/>
          </p15:clr>
        </p15:guide>
        <p15:guide id="3" pos="2112">
          <p15:clr>
            <a:srgbClr val="547EBF"/>
          </p15:clr>
        </p15:guide>
        <p15:guide id="4" orient="horz" pos="4608">
          <p15:clr>
            <a:srgbClr val="FBAE40"/>
          </p15:clr>
        </p15:guide>
        <p15:guide id="5" orient="horz" pos="288">
          <p15:clr>
            <a:srgbClr val="FBAE40"/>
          </p15:clr>
        </p15:guide>
        <p15:guide id="6" pos="4509">
          <p15:clr>
            <a:srgbClr val="FBAE40"/>
          </p15:clr>
        </p15:guide>
        <p15:guide id="7" pos="6044">
          <p15:clr>
            <a:srgbClr val="FBAE40"/>
          </p15:clr>
        </p15:guide>
        <p15:guide id="8" pos="3168">
          <p15:clr>
            <a:srgbClr val="FBAE40"/>
          </p15:clr>
        </p15:guide>
        <p15:guide id="9" pos="2400">
          <p15:clr>
            <a:srgbClr val="FBAE40"/>
          </p15:clr>
        </p15:guide>
        <p15:guide id="10" pos="1824">
          <p15:clr>
            <a:srgbClr val="FBAE40"/>
          </p15:clr>
        </p15:guide>
        <p15:guide id="11" pos="288">
          <p15:clr>
            <a:srgbClr val="FBAE40"/>
          </p15:clr>
        </p15:guide>
        <p15:guide id="12" pos="393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1515" y="413809"/>
            <a:ext cx="8675370" cy="15023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91515" y="7203864"/>
            <a:ext cx="2703195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72CD0-8AE2-403D-BC5A-E9768D13DA7F}" type="datetimeFigureOut">
              <a:rPr lang="ru-RU" smtClean="0"/>
              <a:t>08.06.2017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834765" y="7203864"/>
            <a:ext cx="238887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663690" y="7203864"/>
            <a:ext cx="2703195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45621-FB72-491B-A41E-B21F020BD97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577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txStyles>
    <p:titleStyle>
      <a:lvl1pPr algn="l" defTabSz="754380" rtl="0" eaLnBrk="1" latinLnBrk="0" hangingPunct="1">
        <a:spcBef>
          <a:spcPct val="0"/>
        </a:spcBef>
        <a:buNone/>
        <a:defRPr sz="36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59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32016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69735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207454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://www.myhair.su/vitaminy/vodnaya_dieta/" TargetMode="External"/><Relationship Id="rId7" Type="http://schemas.openxmlformats.org/officeDocument/2006/relationships/image" Target="../media/image6.jpeg"/><Relationship Id="rId2" Type="http://schemas.openxmlformats.org/officeDocument/2006/relationships/hyperlink" Target="http://www.myhair.su/uhod_za_volosami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9.jpeg"/><Relationship Id="rId5" Type="http://schemas.openxmlformats.org/officeDocument/2006/relationships/image" Target="../media/image4.jpeg"/><Relationship Id="rId10" Type="http://schemas.microsoft.com/office/2007/relationships/hdphoto" Target="../media/hdphoto1.wdp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Текст 24"/>
          <p:cNvSpPr>
            <a:spLocks noGrp="1"/>
          </p:cNvSpPr>
          <p:nvPr>
            <p:ph type="body" sz="quarter" idx="16"/>
          </p:nvPr>
        </p:nvSpPr>
        <p:spPr>
          <a:xfrm>
            <a:off x="3661048" y="141784"/>
            <a:ext cx="2739752" cy="576064"/>
          </a:xfrm>
        </p:spPr>
        <p:txBody>
          <a:bodyPr/>
          <a:lstStyle/>
          <a:p>
            <a:pPr marL="0" indent="0" algn="ctr" defTabSz="749808">
              <a:lnSpc>
                <a:spcPct val="90000"/>
              </a:lnSpc>
              <a:spcBef>
                <a:spcPts val="720"/>
              </a:spcBef>
              <a:buNone/>
            </a:pPr>
            <a:r>
              <a:rPr lang="ru-RU" sz="2000" b="1" i="0" baseline="0" dirty="0" smtClean="0">
                <a:solidFill>
                  <a:srgbClr val="DF5327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Несколько рецептов масок для волос</a:t>
            </a:r>
            <a:endParaRPr lang="ru-RU" sz="2000" b="1" i="0" baseline="0" dirty="0">
              <a:solidFill>
                <a:srgbClr val="DF5327">
                  <a:lumMod val="75000"/>
                </a:srgb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6" name="Текст 25"/>
          <p:cNvSpPr>
            <a:spLocks noGrp="1"/>
          </p:cNvSpPr>
          <p:nvPr>
            <p:ph type="body" sz="quarter" idx="17"/>
          </p:nvPr>
        </p:nvSpPr>
        <p:spPr>
          <a:xfrm>
            <a:off x="3661048" y="789856"/>
            <a:ext cx="2739752" cy="6730498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rgbClr val="FF0000"/>
                </a:solidFill>
              </a:rPr>
              <a:t> Луковая </a:t>
            </a:r>
            <a:r>
              <a:rPr lang="ru-RU" dirty="0">
                <a:solidFill>
                  <a:srgbClr val="FF0000"/>
                </a:solidFill>
              </a:rPr>
              <a:t>маска от выпадения </a:t>
            </a:r>
            <a:r>
              <a:rPr lang="ru-RU" dirty="0" smtClean="0">
                <a:solidFill>
                  <a:srgbClr val="FF0000"/>
                </a:solidFill>
              </a:rPr>
              <a:t>волос </a:t>
            </a:r>
            <a:r>
              <a:rPr lang="ru-RU" dirty="0">
                <a:solidFill>
                  <a:srgbClr val="FF0000"/>
                </a:solidFill>
              </a:rPr>
              <a:t>считается хитом домашней косметики. Она укрепляет корни волос, резко активизирует приток крови и ускоряет обмен веществ в нужной нам зоне. Простейшая маска против выпадения волос – натереть на терке лук и осторожно втереть его в корни волос за час до мытья головы. Если у вас чувствительная кожа </a:t>
            </a:r>
            <a:r>
              <a:rPr lang="ru-RU" dirty="0" smtClean="0">
                <a:solidFill>
                  <a:srgbClr val="FF0000"/>
                </a:solidFill>
              </a:rPr>
              <a:t>головы</a:t>
            </a:r>
            <a:r>
              <a:rPr lang="ru-RU" dirty="0">
                <a:solidFill>
                  <a:srgbClr val="FF0000"/>
                </a:solidFill>
              </a:rPr>
              <a:t>, можете чуть изменить рецепт </a:t>
            </a:r>
            <a:r>
              <a:rPr lang="ru-RU" dirty="0" smtClean="0">
                <a:solidFill>
                  <a:srgbClr val="FF0000"/>
                </a:solidFill>
              </a:rPr>
              <a:t>этой домашней </a:t>
            </a:r>
            <a:r>
              <a:rPr lang="ru-RU" dirty="0">
                <a:solidFill>
                  <a:srgbClr val="FF0000"/>
                </a:solidFill>
              </a:rPr>
              <a:t>маски и добавить к ней в пропорции один к одному натуральный йогурт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Алоэ </a:t>
            </a:r>
            <a:r>
              <a:rPr lang="ru-RU" dirty="0">
                <a:solidFill>
                  <a:srgbClr val="7030A0"/>
                </a:solidFill>
              </a:rPr>
              <a:t>– растение, традиционно используемое в домашних условиях для приготовления масок против выпадения волос. Раньше для этого специально выращивали алоэ, пропускали лист через терку или мясорубку и полученную кашицу втирали в кожу головы. Можете сделать также, а если этого растения у вас дома нет, можно сделать маску из сока алоэ, купленного в аптеке. Стоит он недорого, а эффект от выпадения волос значительный. В домашних условиях мы рекомендуем смешать алоэ и мед по чайной ложке и втереть этот состав в кожу головы, чтобы </a:t>
            </a:r>
            <a:r>
              <a:rPr lang="ru-RU" dirty="0" smtClean="0">
                <a:solidFill>
                  <a:srgbClr val="7030A0"/>
                </a:solidFill>
              </a:rPr>
              <a:t>остановить </a:t>
            </a:r>
            <a:r>
              <a:rPr lang="ru-RU" dirty="0">
                <a:solidFill>
                  <a:srgbClr val="7030A0"/>
                </a:solidFill>
              </a:rPr>
              <a:t>выпадение волос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Репейная маска против перхоти: </a:t>
            </a:r>
            <a:r>
              <a:rPr lang="ru-RU" dirty="0">
                <a:solidFill>
                  <a:srgbClr val="FF0000"/>
                </a:solidFill>
              </a:rPr>
              <a:t>смешайте 2 ст. л. репейного масла и 1 ч. л. сока алоэ. Сок алоэ, если дома не растет столетник, можно приобрести в аптеке. Маску наносите на кожу головы и хорошо </a:t>
            </a:r>
            <a:r>
              <a:rPr lang="ru-RU" dirty="0" smtClean="0">
                <a:solidFill>
                  <a:srgbClr val="FF0000"/>
                </a:solidFill>
              </a:rPr>
              <a:t>втираете. </a:t>
            </a:r>
            <a:r>
              <a:rPr lang="ru-RU" dirty="0">
                <a:solidFill>
                  <a:srgbClr val="FF0000"/>
                </a:solidFill>
              </a:rPr>
              <a:t>Держать нужно около часа, потом смыть.</a:t>
            </a:r>
          </a:p>
          <a:p>
            <a:pPr lvl="0"/>
            <a:endParaRPr lang="ru-RU" dirty="0">
              <a:solidFill>
                <a:srgbClr val="7030A0"/>
              </a:solidFill>
            </a:endParaRPr>
          </a:p>
          <a:p>
            <a:pPr marL="0" indent="0" algn="l" defTabSz="749808">
              <a:lnSpc>
                <a:spcPct val="100000"/>
              </a:lnSpc>
              <a:spcBef>
                <a:spcPts val="432"/>
              </a:spcBef>
              <a:buNone/>
            </a:pPr>
            <a:endParaRPr lang="ru-RU" sz="1200" b="1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1" name="Текст 30"/>
          <p:cNvSpPr>
            <a:spLocks noGrp="1"/>
          </p:cNvSpPr>
          <p:nvPr>
            <p:ph type="body" sz="quarter" idx="22"/>
          </p:nvPr>
        </p:nvSpPr>
        <p:spPr>
          <a:xfrm>
            <a:off x="3877072" y="7520354"/>
            <a:ext cx="2523728" cy="216024"/>
          </a:xfrm>
        </p:spPr>
        <p:txBody>
          <a:bodyPr/>
          <a:lstStyle/>
          <a:p>
            <a:pPr marL="0" indent="0" algn="ctr" defTabSz="749808">
              <a:lnSpc>
                <a:spcPct val="120000"/>
              </a:lnSpc>
              <a:spcBef>
                <a:spcPts val="288"/>
              </a:spcBef>
              <a:buNone/>
            </a:pPr>
            <a:r>
              <a:rPr lang="ru-RU" sz="1050" b="1" dirty="0" err="1" smtClean="0">
                <a:latin typeface="Cambria"/>
              </a:rPr>
              <a:t>г.Абакан</a:t>
            </a:r>
            <a:r>
              <a:rPr lang="ru-RU" sz="1050" b="1" dirty="0" smtClean="0">
                <a:latin typeface="Cambria"/>
              </a:rPr>
              <a:t> 2016 г.</a:t>
            </a:r>
            <a:endParaRPr lang="ru-RU" sz="1050" b="1" i="0" baseline="0" dirty="0">
              <a:solidFill>
                <a:schemeClr val="tx1"/>
              </a:solidFill>
              <a:latin typeface="Cambria"/>
            </a:endParaRPr>
          </a:p>
        </p:txBody>
      </p:sp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7165975" y="4318248"/>
            <a:ext cx="2543745" cy="2996952"/>
          </a:xfrm>
          <a:solidFill>
            <a:srgbClr val="FFFF99"/>
          </a:solidFill>
          <a:ln w="38100"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ctr" defTabSz="749808">
              <a:lnSpc>
                <a:spcPct val="85000"/>
              </a:lnSpc>
              <a:spcBef>
                <a:spcPts val="0"/>
              </a:spcBef>
              <a:buNone/>
            </a:pPr>
            <a:r>
              <a:rPr lang="ru-RU" sz="2800" b="1" i="1" baseline="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КОСА – ДЕВИЧЬЯ</a:t>
            </a:r>
            <a:r>
              <a:rPr lang="ru-RU" sz="2800" b="1" i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 КРАСА</a:t>
            </a:r>
            <a:endParaRPr lang="ru-RU" sz="2800" b="1" i="1" baseline="0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lum/>
          </a:blip>
          <a:srcRect l="5570" r="5570"/>
          <a:stretch>
            <a:fillRect/>
          </a:stretch>
        </p:blipFill>
        <p:spPr>
          <a:xfrm>
            <a:off x="7165975" y="457200"/>
            <a:ext cx="2543745" cy="365760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32656" y="717848"/>
            <a:ext cx="2758689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Легенда о Вероникиных волосах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8680" y="1869976"/>
            <a:ext cx="2758689" cy="449353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100" b="1" dirty="0"/>
              <a:t>На карте северного неба есть созвездие с удивительным названием «Вероникины волосы». Оно названо так в честь жены </a:t>
            </a:r>
            <a:r>
              <a:rPr lang="ru-RU" sz="1100" b="1" dirty="0" smtClean="0"/>
              <a:t>египетского царя </a:t>
            </a:r>
            <a:r>
              <a:rPr lang="ru-RU" sz="1100" b="1" dirty="0" err="1" smtClean="0"/>
              <a:t>Птоломея</a:t>
            </a:r>
            <a:r>
              <a:rPr lang="ru-RU" sz="1100" b="1" dirty="0" smtClean="0"/>
              <a:t> </a:t>
            </a:r>
            <a:r>
              <a:rPr lang="en-US" sz="1100" b="1" dirty="0"/>
              <a:t>III</a:t>
            </a:r>
            <a:r>
              <a:rPr lang="ru-RU" sz="1100" b="1" dirty="0"/>
              <a:t> </a:t>
            </a:r>
            <a:r>
              <a:rPr lang="ru-RU" sz="1100" b="1" dirty="0" err="1"/>
              <a:t>Эвергета</a:t>
            </a:r>
            <a:r>
              <a:rPr lang="ru-RU" sz="1100" b="1" dirty="0"/>
              <a:t>. Царица была прекрасна, как солнце, и главным её украшением были длинные роскошные волосы. Царь очень любил свою жену, и она отвечала ему теми же нежными чувствами. Царь отправился на войну. Долго ждала вестей Вероника, но от любимого мужа не было ответа. Тогда в отчаянии она пообещала принести в дар богине любви Афродите свои прекрасные волосы, если её муж вернется домой. Когда </a:t>
            </a:r>
            <a:r>
              <a:rPr lang="ru-RU" sz="1100" b="1" dirty="0" err="1"/>
              <a:t>Эвергет</a:t>
            </a:r>
            <a:r>
              <a:rPr lang="ru-RU" sz="1100" b="1" dirty="0"/>
              <a:t> вернулся, Вероника выполнила свой обет. В разгар праздничного торжества в честь окончания войны в зал вошел жрец и сообщил, что дар Вероники принят богиней, вознесен на небо и каждый теперь может увидеть волосы царицы, как созвездие.</a:t>
            </a:r>
          </a:p>
          <a:p>
            <a:r>
              <a:rPr lang="ru-RU" sz="1100" dirty="0" smtClean="0"/>
              <a:t> </a:t>
            </a:r>
            <a:endParaRPr lang="ru-RU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7165975" y="7520354"/>
            <a:ext cx="25437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/>
              <a:t>Миронова Вероника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671253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167347" y="717849"/>
            <a:ext cx="2791539" cy="6912767"/>
          </a:xfrm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pPr fontAlgn="base"/>
            <a:r>
              <a:rPr lang="ru-RU" sz="1050" b="1" dirty="0"/>
              <a:t>1</a:t>
            </a:r>
            <a:r>
              <a:rPr lang="ru-RU" sz="1050" b="1" dirty="0" smtClean="0"/>
              <a:t>. </a:t>
            </a:r>
            <a:r>
              <a:rPr lang="ru-RU" sz="1050" b="1" dirty="0"/>
              <a:t>По прочности волосы сравнимы с алюминием и готовы выдержать нагрузку от 100 до 200 гр.;</a:t>
            </a:r>
          </a:p>
          <a:p>
            <a:pPr fontAlgn="base"/>
            <a:r>
              <a:rPr lang="ru-RU" sz="1050" b="1" dirty="0"/>
              <a:t>2</a:t>
            </a:r>
            <a:r>
              <a:rPr lang="ru-RU" sz="1050" b="1" dirty="0" smtClean="0"/>
              <a:t>. </a:t>
            </a:r>
            <a:r>
              <a:rPr lang="ru-RU" sz="1050" b="1" dirty="0"/>
              <a:t>Срок жизни волос разный: на голове у мужчин – 2 года, у женщин – 4-5 лет;</a:t>
            </a:r>
          </a:p>
          <a:p>
            <a:pPr fontAlgn="base"/>
            <a:r>
              <a:rPr lang="ru-RU" sz="1050" b="1" dirty="0"/>
              <a:t>3</a:t>
            </a:r>
            <a:r>
              <a:rPr lang="ru-RU" sz="1050" b="1" dirty="0" smtClean="0"/>
              <a:t>. </a:t>
            </a:r>
            <a:r>
              <a:rPr lang="ru-RU" sz="1050" b="1" dirty="0"/>
              <a:t>У рыжих самые густые волосы, но их меньше, чем у других;</a:t>
            </a:r>
          </a:p>
          <a:p>
            <a:pPr fontAlgn="base"/>
            <a:r>
              <a:rPr lang="ru-RU" sz="1050" b="1" dirty="0"/>
              <a:t>4</a:t>
            </a:r>
            <a:r>
              <a:rPr lang="ru-RU" sz="1050" b="1" dirty="0" smtClean="0"/>
              <a:t>. </a:t>
            </a:r>
            <a:r>
              <a:rPr lang="ru-RU" sz="1050" b="1" dirty="0"/>
              <a:t>Волосы растут со средней скорость около 0,4 мм в день;</a:t>
            </a:r>
          </a:p>
          <a:p>
            <a:pPr fontAlgn="base"/>
            <a:r>
              <a:rPr lang="ru-RU" sz="1050" b="1" dirty="0"/>
              <a:t>5</a:t>
            </a:r>
            <a:r>
              <a:rPr lang="ru-RU" sz="1050" b="1" dirty="0" smtClean="0"/>
              <a:t>. </a:t>
            </a:r>
            <a:r>
              <a:rPr lang="ru-RU" sz="1050" b="1" dirty="0"/>
              <a:t>Ежедневно у взрослого человека выпадает до 200 волос;</a:t>
            </a:r>
          </a:p>
          <a:p>
            <a:pPr fontAlgn="base"/>
            <a:r>
              <a:rPr lang="ru-RU" sz="1050" b="1" dirty="0"/>
              <a:t>6</a:t>
            </a:r>
            <a:r>
              <a:rPr lang="ru-RU" sz="1050" b="1" dirty="0" smtClean="0"/>
              <a:t>. </a:t>
            </a:r>
            <a:r>
              <a:rPr lang="ru-RU" sz="1050" b="1" dirty="0"/>
              <a:t>Женские волосы сидят на 2 мм глубже, чем мужские, поэтому слабый пол менее склонен к облысению;</a:t>
            </a:r>
          </a:p>
          <a:p>
            <a:pPr fontAlgn="base"/>
            <a:r>
              <a:rPr lang="ru-RU" sz="1050" b="1" dirty="0"/>
              <a:t>7</a:t>
            </a:r>
            <a:r>
              <a:rPr lang="ru-RU" sz="1050" b="1" dirty="0" smtClean="0"/>
              <a:t>. </a:t>
            </a:r>
            <a:r>
              <a:rPr lang="ru-RU" sz="1050" b="1" dirty="0"/>
              <a:t>Количество и толщина волоса определяется генетически;</a:t>
            </a:r>
          </a:p>
          <a:p>
            <a:r>
              <a:rPr lang="ru-RU" sz="1050" b="1" dirty="0"/>
              <a:t>8</a:t>
            </a:r>
            <a:r>
              <a:rPr lang="ru-RU" sz="1050" b="1" dirty="0" smtClean="0"/>
              <a:t>. </a:t>
            </a:r>
            <a:r>
              <a:rPr lang="ru-RU" sz="1050" b="1" dirty="0"/>
              <a:t>С возрастом волосы редеют и укорачиваются;</a:t>
            </a:r>
          </a:p>
          <a:p>
            <a:r>
              <a:rPr lang="ru-RU" b="1" dirty="0"/>
              <a:t>9</a:t>
            </a:r>
            <a:r>
              <a:rPr lang="ru-RU" b="1" dirty="0" smtClean="0"/>
              <a:t>. </a:t>
            </a:r>
            <a:r>
              <a:rPr lang="ru-RU" b="1" dirty="0"/>
              <a:t>Мнение о том, что стрижка или бритье годовалого ребенка делает волосы более толстыми, густыми не верно! Даже наоборот! Данной процедурой можно повредить волосяные фолликулы</a:t>
            </a:r>
            <a:r>
              <a:rPr lang="ru-RU" b="1" dirty="0" smtClean="0"/>
              <a:t>!</a:t>
            </a:r>
          </a:p>
          <a:p>
            <a:r>
              <a:rPr lang="ru-RU" b="1" dirty="0" smtClean="0"/>
              <a:t>10. </a:t>
            </a:r>
            <a:r>
              <a:rPr lang="ru-RU" b="1" dirty="0"/>
              <a:t>Волосы, как и природа, оживают весной и летом, именно тогда они растут быстрее. </a:t>
            </a:r>
          </a:p>
          <a:p>
            <a:r>
              <a:rPr lang="ru-RU" b="1" dirty="0" smtClean="0"/>
              <a:t>11. </a:t>
            </a:r>
            <a:r>
              <a:rPr lang="ru-RU" b="1" dirty="0"/>
              <a:t>Ешьте зелень, яйца и рыбу, чтобы ваши волосы были здоровы! </a:t>
            </a:r>
          </a:p>
          <a:p>
            <a:endParaRPr lang="ru-RU" b="1" dirty="0"/>
          </a:p>
          <a:p>
            <a:endParaRPr lang="ru-RU" dirty="0"/>
          </a:p>
          <a:p>
            <a:pPr marL="0" indent="0" algn="l" defTabSz="749808">
              <a:lnSpc>
                <a:spcPct val="120000"/>
              </a:lnSpc>
              <a:spcBef>
                <a:spcPts val="360"/>
              </a:spcBef>
              <a:buNone/>
            </a:pPr>
            <a:endParaRPr lang="ru-RU" sz="1000" b="0" i="0" baseline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8"/>
          </p:nvPr>
        </p:nvSpPr>
        <p:spPr>
          <a:xfrm>
            <a:off x="3589040" y="141784"/>
            <a:ext cx="2736304" cy="576065"/>
          </a:xfrm>
        </p:spPr>
        <p:txBody>
          <a:bodyPr/>
          <a:lstStyle/>
          <a:p>
            <a:pPr algn="ctr"/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Наши </a:t>
            </a:r>
            <a:r>
              <a:rPr lang="ru-RU" sz="1800" b="1" dirty="0" err="1" smtClean="0">
                <a:solidFill>
                  <a:schemeClr val="accent2">
                    <a:lumMod val="75000"/>
                  </a:schemeClr>
                </a:solidFill>
              </a:rPr>
              <a:t>заплетушки</a:t>
            </a:r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  <a:p>
            <a:pPr defTabSz="749808">
              <a:spcBef>
                <a:spcPts val="360"/>
              </a:spcBef>
            </a:pPr>
            <a:endParaRPr lang="ru-RU" sz="1100" dirty="0"/>
          </a:p>
          <a:p>
            <a:pPr marL="0" indent="0" algn="l" defTabSz="749808">
              <a:lnSpc>
                <a:spcPct val="120000"/>
              </a:lnSpc>
              <a:spcBef>
                <a:spcPts val="360"/>
              </a:spcBef>
              <a:buNone/>
            </a:pPr>
            <a:endParaRPr lang="ru-RU" sz="1100" b="0" i="0" baseline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28"/>
          </p:nvPr>
        </p:nvSpPr>
        <p:spPr>
          <a:xfrm>
            <a:off x="7117432" y="501824"/>
            <a:ext cx="2577399" cy="460648"/>
          </a:xfrm>
        </p:spPr>
        <p:txBody>
          <a:bodyPr/>
          <a:lstStyle/>
          <a:p>
            <a:pPr marL="0" marR="0" indent="0" algn="l" defTabSz="749808">
              <a:lnSpc>
                <a:spcPct val="100000"/>
              </a:lnSpc>
              <a:spcBef>
                <a:spcPts val="432"/>
              </a:spcBef>
              <a:buNone/>
            </a:pP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Calibri"/>
              </a:rPr>
              <a:t>Несколько советов по уходу за волосами:</a:t>
            </a:r>
            <a:endParaRPr lang="ru-RU" sz="1400" b="1" i="0" baseline="0" dirty="0">
              <a:solidFill>
                <a:schemeClr val="accent2">
                  <a:lumMod val="75000"/>
                </a:schemeClr>
              </a:solidFill>
              <a:latin typeface="Calibri"/>
            </a:endParaRPr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29"/>
          </p:nvPr>
        </p:nvSpPr>
        <p:spPr>
          <a:xfrm>
            <a:off x="7045424" y="1509936"/>
            <a:ext cx="2577399" cy="5040559"/>
          </a:xfrm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1100" dirty="0">
                <a:solidFill>
                  <a:srgbClr val="7030A0"/>
                </a:solidFill>
              </a:rPr>
              <a:t>Волосы следует мыть по мере их загрязнения. </a:t>
            </a:r>
          </a:p>
          <a:p>
            <a:pPr lvl="0">
              <a:lnSpc>
                <a:spcPct val="100000"/>
              </a:lnSpc>
            </a:pPr>
            <a:r>
              <a:rPr lang="ru-RU" sz="1100" dirty="0">
                <a:solidFill>
                  <a:srgbClr val="FF0000"/>
                </a:solidFill>
              </a:rPr>
              <a:t>Ежедневно делайте массаж головы. Процедура займет не более 5-7 минут, но польза от нее не малая. Усиливается кровообращение, волосы получают необходимое питание и приобретают здоровый </a:t>
            </a:r>
            <a:r>
              <a:rPr lang="ru-RU" sz="1100" dirty="0" smtClean="0">
                <a:solidFill>
                  <a:srgbClr val="FF0000"/>
                </a:solidFill>
              </a:rPr>
              <a:t>вид.</a:t>
            </a:r>
          </a:p>
          <a:p>
            <a:pPr lvl="0">
              <a:lnSpc>
                <a:spcPct val="100000"/>
              </a:lnSpc>
            </a:pPr>
            <a:r>
              <a:rPr lang="ru-RU" sz="1100" dirty="0" smtClean="0">
                <a:solidFill>
                  <a:srgbClr val="7030A0"/>
                </a:solidFill>
              </a:rPr>
              <a:t>Для </a:t>
            </a:r>
            <a:r>
              <a:rPr lang="ru-RU" sz="1100" dirty="0">
                <a:solidFill>
                  <a:srgbClr val="7030A0"/>
                </a:solidFill>
              </a:rPr>
              <a:t>усиления роста волос, во время массажа, добавьте в массажный крем для волос несколько капель эфирного масла чайного дерева, розмарина, кориандра, кипариса, кедра или мяты.</a:t>
            </a:r>
          </a:p>
          <a:p>
            <a:pPr lvl="0">
              <a:lnSpc>
                <a:spcPct val="100000"/>
              </a:lnSpc>
            </a:pPr>
            <a:r>
              <a:rPr lang="ru-RU" sz="1100" dirty="0">
                <a:solidFill>
                  <a:srgbClr val="FF0000"/>
                </a:solidFill>
              </a:rPr>
              <a:t>Добавление 5-6 капель масла чайного дерева в шампунь при мытье головы поможет избавиться от перхоти, зуда и раздражения. А также запах чайного дерева отпугивает насекомых (например, вшей)!</a:t>
            </a:r>
          </a:p>
          <a:p>
            <a:pPr>
              <a:lnSpc>
                <a:spcPct val="100000"/>
              </a:lnSpc>
            </a:pPr>
            <a:r>
              <a:rPr lang="ru-RU" sz="1100" dirty="0">
                <a:solidFill>
                  <a:srgbClr val="7030A0"/>
                </a:solidFill>
              </a:rPr>
              <a:t>В качестве </a:t>
            </a:r>
            <a:r>
              <a:rPr lang="ru-RU" sz="1100" dirty="0">
                <a:solidFill>
                  <a:srgbClr val="7030A0"/>
                </a:solidFill>
                <a:hlinkClick r:id="rId2"/>
              </a:rPr>
              <a:t>ухода за волосами</a:t>
            </a:r>
            <a:r>
              <a:rPr lang="ru-RU" sz="1100" dirty="0">
                <a:solidFill>
                  <a:srgbClr val="7030A0"/>
                </a:solidFill>
              </a:rPr>
              <a:t> после мытья стоит ополоснуть их холодной </a:t>
            </a:r>
            <a:r>
              <a:rPr lang="ru-RU" sz="1100" dirty="0">
                <a:solidFill>
                  <a:srgbClr val="7030A0"/>
                </a:solidFill>
                <a:hlinkClick r:id="rId3"/>
              </a:rPr>
              <a:t>водой</a:t>
            </a:r>
            <a:r>
              <a:rPr lang="ru-RU" sz="1100" dirty="0">
                <a:solidFill>
                  <a:srgbClr val="7030A0"/>
                </a:solidFill>
              </a:rPr>
              <a:t>: волосяные чешуйки закроются, волосы заблестят.</a:t>
            </a:r>
          </a:p>
          <a:p>
            <a:pPr>
              <a:lnSpc>
                <a:spcPct val="100000"/>
              </a:lnSpc>
            </a:pPr>
            <a:r>
              <a:rPr lang="ru-RU" sz="1100" u="sng" dirty="0">
                <a:solidFill>
                  <a:srgbClr val="FF0000"/>
                </a:solidFill>
              </a:rPr>
              <a:t>Важное правило ухода за волосами - это аккуратное расчесывание</a:t>
            </a:r>
            <a:r>
              <a:rPr lang="ru-RU" sz="1100" u="sng" dirty="0" smtClean="0">
                <a:solidFill>
                  <a:srgbClr val="FF0000"/>
                </a:solidFill>
              </a:rPr>
              <a:t>.</a:t>
            </a:r>
            <a:endParaRPr lang="ru-RU" sz="1100" dirty="0">
              <a:solidFill>
                <a:srgbClr val="FF0000"/>
              </a:solidFill>
            </a:endParaRPr>
          </a:p>
          <a:p>
            <a:endParaRPr lang="ru-RU" sz="1100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6"/>
          </p:nvPr>
        </p:nvSpPr>
        <p:spPr>
          <a:xfrm>
            <a:off x="348680" y="141785"/>
            <a:ext cx="2428875" cy="576064"/>
          </a:xfrm>
        </p:spPr>
        <p:txBody>
          <a:bodyPr/>
          <a:lstStyle/>
          <a:p>
            <a:r>
              <a:rPr lang="ru-RU" dirty="0" smtClean="0"/>
              <a:t>Интересные факты о волосах.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1" t="13856" r="11504" b="37647"/>
          <a:stretch/>
        </p:blipFill>
        <p:spPr>
          <a:xfrm>
            <a:off x="3584531" y="573832"/>
            <a:ext cx="2750168" cy="1152129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5" t="13856" r="1275" b="27255"/>
          <a:stretch/>
        </p:blipFill>
        <p:spPr>
          <a:xfrm>
            <a:off x="3544932" y="1905981"/>
            <a:ext cx="2771648" cy="1224136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76" t="8021" r="19517" b="11760"/>
          <a:stretch/>
        </p:blipFill>
        <p:spPr>
          <a:xfrm>
            <a:off x="3570608" y="3310137"/>
            <a:ext cx="1026544" cy="170544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2" r="26963"/>
          <a:stretch/>
        </p:blipFill>
        <p:spPr>
          <a:xfrm>
            <a:off x="4678626" y="3467857"/>
            <a:ext cx="1060496" cy="1700784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50" t="-883" r="24983" b="883"/>
          <a:stretch/>
        </p:blipFill>
        <p:spPr>
          <a:xfrm>
            <a:off x="5794275" y="3700537"/>
            <a:ext cx="864096" cy="1511808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13" name="Рисунок 12"/>
          <p:cNvPicPr/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380" r="15697" b="8605"/>
          <a:stretch/>
        </p:blipFill>
        <p:spPr bwMode="auto">
          <a:xfrm>
            <a:off x="3527891" y="5353321"/>
            <a:ext cx="1593080" cy="1454406"/>
          </a:xfrm>
          <a:prstGeom prst="rect">
            <a:avLst/>
          </a:prstGeom>
          <a:ln w="9525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527890" y="7054552"/>
            <a:ext cx="16420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Мои волосы в 1 год</a:t>
            </a:r>
            <a:endParaRPr lang="ru-RU" sz="11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208874" y="7316162"/>
            <a:ext cx="16205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Мои волосы сейчас</a:t>
            </a:r>
            <a:endParaRPr lang="ru-RU" sz="1100" b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8" t="29000" r="35682"/>
          <a:stretch/>
        </p:blipFill>
        <p:spPr>
          <a:xfrm>
            <a:off x="5231330" y="5337845"/>
            <a:ext cx="1410761" cy="1874634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53308231"/>
      </p:ext>
    </p:extLst>
  </p:cSld>
  <p:clrMapOvr>
    <a:masterClrMapping/>
  </p:clrMapOvr>
</p:sld>
</file>

<file path=ppt/theme/theme1.xml><?xml version="1.0" encoding="utf-8"?>
<a:theme xmlns:a="http://schemas.openxmlformats.org/drawingml/2006/main" name="BrochureColor">
  <a:themeElements>
    <a:clrScheme name="BrochureColor">
      <a:dk1>
        <a:sysClr val="windowText" lastClr="000000"/>
      </a:dk1>
      <a:lt1>
        <a:sysClr val="window" lastClr="FFFFFF"/>
      </a:lt1>
      <a:dk2>
        <a:srgbClr val="57443E"/>
      </a:dk2>
      <a:lt2>
        <a:srgbClr val="DDDDDD"/>
      </a:lt2>
      <a:accent1>
        <a:srgbClr val="B2C42A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Calibri-Cambria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BrochureColor">
      <a:dk1>
        <a:sysClr val="windowText" lastClr="000000"/>
      </a:dk1>
      <a:lt1>
        <a:sysClr val="window" lastClr="FFFFFF"/>
      </a:lt1>
      <a:dk2>
        <a:srgbClr val="57443E"/>
      </a:dk2>
      <a:lt2>
        <a:srgbClr val="DDDDDD"/>
      </a:lt2>
      <a:accent1>
        <a:srgbClr val="B2C42A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Calibri-Cambria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BrochureColor">
      <a:dk1>
        <a:sysClr val="windowText" lastClr="000000"/>
      </a:dk1>
      <a:lt1>
        <a:sysClr val="window" lastClr="FFFFFF"/>
      </a:lt1>
      <a:dk2>
        <a:srgbClr val="57443E"/>
      </a:dk2>
      <a:lt2>
        <a:srgbClr val="DDDDDD"/>
      </a:lt2>
      <a:accent1>
        <a:srgbClr val="B2C42A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Calibri-Cambria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8164C57-B46C-4088-AC90-B7208082F27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Маленький деловой буклет</Template>
  <TotalTime>0</TotalTime>
  <Words>698</Words>
  <Application>Microsoft Office PowerPoint</Application>
  <PresentationFormat>Произвольный</PresentationFormat>
  <Paragraphs>34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BrochureColor</vt:lpstr>
      <vt:lpstr>КОСА – ДЕВИЧЬЯ КРАСА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2016-02-03T01:57:57Z</dcterms:created>
  <dcterms:modified xsi:type="dcterms:W3CDTF">2017-06-08T14:41:34Z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TC031128309991</vt:lpwstr>
  </property>
</Properties>
</file>