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78" r:id="rId3"/>
    <p:sldId id="257" r:id="rId4"/>
    <p:sldId id="258" r:id="rId5"/>
    <p:sldId id="259" r:id="rId6"/>
    <p:sldId id="260" r:id="rId7"/>
    <p:sldId id="261" r:id="rId8"/>
    <p:sldId id="262" r:id="rId9"/>
    <p:sldId id="263" r:id="rId10"/>
    <p:sldId id="264" r:id="rId11"/>
    <p:sldId id="265" r:id="rId12"/>
    <p:sldId id="266" r:id="rId13"/>
    <p:sldId id="268" r:id="rId14"/>
    <p:sldId id="269" r:id="rId15"/>
    <p:sldId id="270" r:id="rId16"/>
    <p:sldId id="271" r:id="rId17"/>
    <p:sldId id="272" r:id="rId18"/>
    <p:sldId id="279"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2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4AE2EA-9E8A-49A9-89AE-E5C696973700}" type="datetimeFigureOut">
              <a:rPr lang="ru-RU" smtClean="0"/>
              <a:t>01.01.2006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B60EBD-406B-448B-8B8C-C9D637673382}" type="slidenum">
              <a:rPr lang="ru-RU" smtClean="0"/>
              <a:t>‹#›</a:t>
            </a:fld>
            <a:endParaRPr lang="ru-RU"/>
          </a:p>
        </p:txBody>
      </p:sp>
    </p:spTree>
    <p:extLst>
      <p:ext uri="{BB962C8B-B14F-4D97-AF65-F5344CB8AC3E}">
        <p14:creationId xmlns:p14="http://schemas.microsoft.com/office/powerpoint/2010/main" val="89876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384478BA-0218-476A-A4A6-F856F2398A55}" type="datetimeFigureOut">
              <a:rPr lang="ru-RU" smtClean="0"/>
              <a:t>01.01.2006</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D7F7F52-E69A-422B-8384-5AA034504327}" type="slidenum">
              <a:rPr lang="ru-RU" smtClean="0"/>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84478BA-0218-476A-A4A6-F856F2398A55}" type="datetimeFigureOut">
              <a:rPr lang="ru-RU" smtClean="0"/>
              <a:t>01.01.2006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7F7F52-E69A-422B-8384-5AA03450432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84478BA-0218-476A-A4A6-F856F2398A55}" type="datetimeFigureOut">
              <a:rPr lang="ru-RU" smtClean="0"/>
              <a:t>01.01.2006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7F7F52-E69A-422B-8384-5AA034504327}"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84478BA-0218-476A-A4A6-F856F2398A55}" type="datetimeFigureOut">
              <a:rPr lang="ru-RU" smtClean="0"/>
              <a:t>01.01.2006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7F7F52-E69A-422B-8384-5AA034504327}"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84478BA-0218-476A-A4A6-F856F2398A55}" type="datetimeFigureOut">
              <a:rPr lang="ru-RU" smtClean="0"/>
              <a:t>01.01.2006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7F7F52-E69A-422B-8384-5AA034504327}"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384478BA-0218-476A-A4A6-F856F2398A55}" type="datetimeFigureOut">
              <a:rPr lang="ru-RU" smtClean="0"/>
              <a:t>01.01.2006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D7F7F52-E69A-422B-8384-5AA034504327}" type="slidenum">
              <a:rPr lang="ru-RU" smtClean="0"/>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84478BA-0218-476A-A4A6-F856F2398A55}" type="datetimeFigureOut">
              <a:rPr lang="ru-RU" smtClean="0"/>
              <a:t>01.01.2006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D7F7F52-E69A-422B-8384-5AA034504327}"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384478BA-0218-476A-A4A6-F856F2398A55}" type="datetimeFigureOut">
              <a:rPr lang="ru-RU" smtClean="0"/>
              <a:t>01.01.2006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D7F7F52-E69A-422B-8384-5AA034504327}"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4478BA-0218-476A-A4A6-F856F2398A55}" type="datetimeFigureOut">
              <a:rPr lang="ru-RU" smtClean="0"/>
              <a:t>01.01.2006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D7F7F52-E69A-422B-8384-5AA034504327}"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84478BA-0218-476A-A4A6-F856F2398A55}" type="datetimeFigureOut">
              <a:rPr lang="ru-RU" smtClean="0"/>
              <a:t>01.01.2006</a:t>
            </a:fld>
            <a:endParaRPr lang="ru-RU"/>
          </a:p>
        </p:txBody>
      </p:sp>
      <p:sp>
        <p:nvSpPr>
          <p:cNvPr id="7" name="Slide Number Placeholder 6"/>
          <p:cNvSpPr>
            <a:spLocks noGrp="1"/>
          </p:cNvSpPr>
          <p:nvPr>
            <p:ph type="sldNum" sz="quarter" idx="12"/>
          </p:nvPr>
        </p:nvSpPr>
        <p:spPr/>
        <p:txBody>
          <a:bodyPr/>
          <a:lstStyle/>
          <a:p>
            <a:fld id="{0D7F7F52-E69A-422B-8384-5AA034504327}" type="slidenum">
              <a:rPr lang="ru-RU" smtClean="0"/>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84478BA-0218-476A-A4A6-F856F2398A55}" type="datetimeFigureOut">
              <a:rPr lang="ru-RU" smtClean="0"/>
              <a:t>01.01.2006</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0D7F7F52-E69A-422B-8384-5AA034504327}"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84478BA-0218-476A-A4A6-F856F2398A55}" type="datetimeFigureOut">
              <a:rPr lang="ru-RU" smtClean="0"/>
              <a:t>01.01.2006</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D7F7F52-E69A-422B-8384-5AA034504327}"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62903" y="0"/>
            <a:ext cx="3601387" cy="6165304"/>
          </a:xfrm>
        </p:spPr>
        <p:txBody>
          <a:bodyPr>
            <a:noAutofit/>
          </a:bodyPr>
          <a:lstStyle/>
          <a:p>
            <a:r>
              <a:rPr lang="en-US" sz="4800" b="1" u="sng" dirty="0" smtClean="0"/>
              <a:t>Healthy</a:t>
            </a:r>
            <a:r>
              <a:rPr lang="ru-RU" sz="4800" b="1" u="sng" dirty="0" smtClean="0"/>
              <a:t> </a:t>
            </a:r>
            <a:r>
              <a:rPr lang="en-US" sz="4800" b="1" u="sng" dirty="0" smtClean="0">
                <a:solidFill>
                  <a:srgbClr val="00B0F0"/>
                </a:solidFill>
              </a:rPr>
              <a:t>and</a:t>
            </a:r>
            <a:r>
              <a:rPr lang="ru-RU" sz="4800" b="1" u="sng" dirty="0" smtClean="0"/>
              <a:t> </a:t>
            </a:r>
            <a:r>
              <a:rPr lang="en-US" sz="4800" b="1" i="1" u="sng" dirty="0" smtClean="0">
                <a:solidFill>
                  <a:srgbClr val="FF0000"/>
                </a:solidFill>
              </a:rPr>
              <a:t>Harmful</a:t>
            </a:r>
            <a:r>
              <a:rPr lang="ru-RU" sz="4800" b="1" u="sng" dirty="0" smtClean="0"/>
              <a:t> </a:t>
            </a:r>
            <a:r>
              <a:rPr lang="en-US" sz="4800" b="1" dirty="0" smtClean="0">
                <a:solidFill>
                  <a:schemeClr val="tx1"/>
                </a:solidFill>
              </a:rPr>
              <a:t>food</a:t>
            </a:r>
            <a:r>
              <a:rPr lang="ru-RU" sz="4800" b="1" dirty="0" smtClean="0">
                <a:solidFill>
                  <a:schemeClr val="bg1">
                    <a:lumMod val="50000"/>
                  </a:schemeClr>
                </a:solidFill>
              </a:rPr>
              <a:t>.</a:t>
            </a:r>
            <a:endParaRPr lang="ru-RU" sz="4800" b="1" dirty="0">
              <a:solidFill>
                <a:schemeClr val="bg1">
                  <a:lumMod val="50000"/>
                </a:schemeClr>
              </a:solidFill>
            </a:endParaRPr>
          </a:p>
        </p:txBody>
      </p:sp>
      <p:pic>
        <p:nvPicPr>
          <p:cNvPr id="23555" name="Picture 3" descr="C:\Documents and Settings\Admin\Рабочий стол\76562097_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7" y="0"/>
            <a:ext cx="4570753" cy="3477766"/>
          </a:xfrm>
          <a:prstGeom prst="rect">
            <a:avLst/>
          </a:prstGeom>
          <a:noFill/>
          <a:extLst>
            <a:ext uri="{909E8E84-426E-40DD-AFC4-6F175D3DCCD1}">
              <a14:hiddenFill xmlns:a14="http://schemas.microsoft.com/office/drawing/2010/main">
                <a:solidFill>
                  <a:srgbClr val="FFFFFF"/>
                </a:solidFill>
              </a14:hiddenFill>
            </a:ext>
          </a:extLst>
        </p:spPr>
      </p:pic>
      <p:pic>
        <p:nvPicPr>
          <p:cNvPr id="23556" name="Picture 4" descr="C:\Documents and Settings\Admin\Рабочий стол\unhealthy-food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7" y="3477767"/>
            <a:ext cx="4570753" cy="3380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482312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6147" name="Picture 3" descr="C:\Documents and Settings\Admin\Рабочий стол\1260462280_yaica.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8195177" cy="618644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3311934" y="332656"/>
            <a:ext cx="1590500" cy="830997"/>
          </a:xfrm>
          <a:prstGeom prst="rect">
            <a:avLst/>
          </a:prstGeom>
        </p:spPr>
        <p:txBody>
          <a:bodyPr wrap="none">
            <a:spAutoFit/>
          </a:bodyPr>
          <a:lstStyle/>
          <a:p>
            <a:r>
              <a:rPr lang="en-US" sz="4800" b="1" i="1" dirty="0" smtClean="0">
                <a:effectLst/>
              </a:rPr>
              <a:t>Eggs</a:t>
            </a:r>
            <a:endParaRPr lang="ru-RU" sz="4800" b="1" i="1" dirty="0"/>
          </a:p>
        </p:txBody>
      </p:sp>
      <p:sp>
        <p:nvSpPr>
          <p:cNvPr id="6" name="Прямоугольник 5"/>
          <p:cNvSpPr/>
          <p:nvPr/>
        </p:nvSpPr>
        <p:spPr>
          <a:xfrm>
            <a:off x="484134" y="2326463"/>
            <a:ext cx="8119538" cy="2862322"/>
          </a:xfrm>
          <a:prstGeom prst="rect">
            <a:avLst/>
          </a:prstGeom>
        </p:spPr>
        <p:txBody>
          <a:bodyPr wrap="square">
            <a:spAutoFit/>
          </a:bodyPr>
          <a:lstStyle/>
          <a:p>
            <a:r>
              <a:rPr lang="en-US" b="1" dirty="0"/>
              <a:t>Eggs go the following in the list of the most useful products. These useful products </a:t>
            </a:r>
            <a:r>
              <a:rPr lang="en-US" b="1" dirty="0" smtClean="0"/>
              <a:t>are recommended  to have in </a:t>
            </a:r>
            <a:r>
              <a:rPr lang="en-US" b="1" dirty="0"/>
              <a:t>number of five pieces a week. Containing about one hundred useful substances, eggs are capable to clear a human body, to bring out of it cholesterol and other harmful substances, to split fats, and egg white is the best </a:t>
            </a:r>
            <a:r>
              <a:rPr lang="en-US" b="1" dirty="0" smtClean="0"/>
              <a:t>" </a:t>
            </a:r>
            <a:r>
              <a:rPr lang="en-US" b="1" dirty="0"/>
              <a:t>construction material" for muscles. Eggs </a:t>
            </a:r>
            <a:r>
              <a:rPr lang="en-US" b="1" dirty="0" smtClean="0"/>
              <a:t>are </a:t>
            </a:r>
            <a:r>
              <a:rPr lang="en-US" b="1" dirty="0" smtClean="0"/>
              <a:t>especially </a:t>
            </a:r>
            <a:r>
              <a:rPr lang="en-US" b="1" dirty="0"/>
              <a:t>useful </a:t>
            </a:r>
            <a:r>
              <a:rPr lang="en-US" b="1" dirty="0" smtClean="0"/>
              <a:t>at </a:t>
            </a:r>
            <a:r>
              <a:rPr lang="en-US" b="1" dirty="0"/>
              <a:t>stomach ulcer of a stomach and a 12-perstny gut, chronic pancreatitis, frustration of nervous system. Scientists proved also a role of eggs in prevention of formation of cancer cells and in the future, probably, eggs will be used as one of effective ways </a:t>
            </a:r>
            <a:r>
              <a:rPr lang="en-US" b="1" dirty="0" smtClean="0"/>
              <a:t>to</a:t>
            </a:r>
            <a:r>
              <a:rPr lang="en-US" b="1" dirty="0" smtClean="0"/>
              <a:t> </a:t>
            </a:r>
            <a:r>
              <a:rPr lang="en-US" b="1" dirty="0"/>
              <a:t>fight against oncological diseases.</a:t>
            </a:r>
            <a:endParaRPr lang="ru-RU" dirty="0"/>
          </a:p>
        </p:txBody>
      </p:sp>
    </p:spTree>
    <p:extLst>
      <p:ext uri="{BB962C8B-B14F-4D97-AF65-F5344CB8AC3E}">
        <p14:creationId xmlns:p14="http://schemas.microsoft.com/office/powerpoint/2010/main" val="162765724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9218" name="Picture 2" descr="C:\Documents and Settings\Admin\Рабочий стол\1260462208_izdelie-iz-muki.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8226530" cy="618503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11560" y="404664"/>
            <a:ext cx="8164415" cy="584775"/>
          </a:xfrm>
          <a:prstGeom prst="rect">
            <a:avLst/>
          </a:prstGeom>
        </p:spPr>
        <p:txBody>
          <a:bodyPr wrap="none">
            <a:spAutoFit/>
          </a:bodyPr>
          <a:lstStyle/>
          <a:p>
            <a:r>
              <a:rPr lang="en-US" sz="3200" b="1" i="1" u="sng" dirty="0"/>
              <a:t>Products from a flour of a rough grinding</a:t>
            </a:r>
            <a:endParaRPr lang="ru-RU" sz="3200" b="1" i="1" u="sng" dirty="0"/>
          </a:p>
        </p:txBody>
      </p:sp>
      <p:sp>
        <p:nvSpPr>
          <p:cNvPr id="5" name="Прямоугольник 4"/>
          <p:cNvSpPr/>
          <p:nvPr/>
        </p:nvSpPr>
        <p:spPr>
          <a:xfrm>
            <a:off x="492305" y="2348880"/>
            <a:ext cx="7992888" cy="3170099"/>
          </a:xfrm>
          <a:prstGeom prst="rect">
            <a:avLst/>
          </a:prstGeom>
        </p:spPr>
        <p:txBody>
          <a:bodyPr wrap="square">
            <a:spAutoFit/>
          </a:bodyPr>
          <a:lstStyle/>
          <a:p>
            <a:r>
              <a:rPr lang="en-US" sz="2000" b="1" dirty="0"/>
              <a:t>Products from a flour of a rough grinding – also useful food. The high content of vitamins, minerals, microcells, biologically active agents – here that gives all grounds to fill up with them the Most Useful Products list. They are irreplaceable for each person, but are especially actual at diabetes, diseases of heart, weak immune system, problems with intestines. Products from a flour of a rough grinding have positive impacts on skin, interfering with its aging, an inflammation, emergence of allergic reactions. It is especially healthy food for the people who </a:t>
            </a:r>
            <a:r>
              <a:rPr lang="en-US" sz="2000" b="1" dirty="0" smtClean="0"/>
              <a:t>go </a:t>
            </a:r>
            <a:r>
              <a:rPr lang="en-US" sz="2000" b="1" dirty="0"/>
              <a:t>in for sports, </a:t>
            </a:r>
            <a:r>
              <a:rPr lang="en-US" sz="2000" b="1" dirty="0" smtClean="0"/>
              <a:t>lead </a:t>
            </a:r>
            <a:r>
              <a:rPr lang="en-US" sz="2000" b="1" dirty="0"/>
              <a:t>a healthy lifestyle.</a:t>
            </a:r>
            <a:endParaRPr lang="ru-RU" sz="2000" b="1" dirty="0"/>
          </a:p>
        </p:txBody>
      </p:sp>
    </p:spTree>
    <p:extLst>
      <p:ext uri="{BB962C8B-B14F-4D97-AF65-F5344CB8AC3E}">
        <p14:creationId xmlns:p14="http://schemas.microsoft.com/office/powerpoint/2010/main" val="253041609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980728"/>
            <a:ext cx="7024744" cy="1143000"/>
          </a:xfrm>
        </p:spPr>
        <p:txBody>
          <a:bodyPr/>
          <a:lstStyle/>
          <a:p>
            <a:endParaRPr lang="ru-RU"/>
          </a:p>
        </p:txBody>
      </p:sp>
      <p:pic>
        <p:nvPicPr>
          <p:cNvPr id="10242" name="Picture 2" descr="C:\Documents and Settings\Admin\Рабочий стол\1260462290_moloko.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363560"/>
            <a:ext cx="8208912" cy="613088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55776" y="404664"/>
            <a:ext cx="4572000" cy="1046440"/>
          </a:xfrm>
          <a:prstGeom prst="rect">
            <a:avLst/>
          </a:prstGeom>
        </p:spPr>
        <p:txBody>
          <a:bodyPr>
            <a:spAutoFit/>
          </a:bodyPr>
          <a:lstStyle/>
          <a:p>
            <a:pPr algn="ctr"/>
            <a:r>
              <a:rPr lang="ru-RU" dirty="0" smtClean="0"/>
              <a:t/>
            </a:r>
            <a:br>
              <a:rPr lang="ru-RU" dirty="0" smtClean="0"/>
            </a:br>
            <a:r>
              <a:rPr lang="en-US" sz="4400" b="1" i="1" u="sng" dirty="0" smtClean="0">
                <a:effectLst/>
              </a:rPr>
              <a:t>Milk</a:t>
            </a:r>
            <a:endParaRPr lang="ru-RU" sz="4400" b="1" i="1" u="sng" dirty="0"/>
          </a:p>
        </p:txBody>
      </p:sp>
      <p:sp>
        <p:nvSpPr>
          <p:cNvPr id="6" name="Прямоугольник 5"/>
          <p:cNvSpPr/>
          <p:nvPr/>
        </p:nvSpPr>
        <p:spPr>
          <a:xfrm>
            <a:off x="484312" y="2276872"/>
            <a:ext cx="8208912" cy="3139321"/>
          </a:xfrm>
          <a:prstGeom prst="rect">
            <a:avLst/>
          </a:prstGeom>
        </p:spPr>
        <p:txBody>
          <a:bodyPr wrap="square">
            <a:spAutoFit/>
          </a:bodyPr>
          <a:lstStyle/>
          <a:p>
            <a:r>
              <a:rPr lang="en-US" b="1" dirty="0"/>
              <a:t>Milk and sour-milk products also </a:t>
            </a:r>
            <a:r>
              <a:rPr lang="en-US" b="1" dirty="0" smtClean="0"/>
              <a:t>are in </a:t>
            </a:r>
            <a:r>
              <a:rPr lang="en-US" b="1" dirty="0"/>
              <a:t>the list of the Most Useful </a:t>
            </a:r>
            <a:r>
              <a:rPr lang="en-US" b="1" dirty="0" smtClean="0"/>
              <a:t>Products. Calcium </a:t>
            </a:r>
            <a:r>
              <a:rPr lang="en-US" b="1" dirty="0"/>
              <a:t>containing in milk, strengthens bones, teeth and hair. Also milk is recommended </a:t>
            </a:r>
            <a:r>
              <a:rPr lang="en-US" b="1" dirty="0" smtClean="0"/>
              <a:t>for </a:t>
            </a:r>
            <a:r>
              <a:rPr lang="en-US" b="1" dirty="0"/>
              <a:t>cardiovascular diseases, anemia, hypostases, various diseases of a gastrointestinal path (gastritises, stomach ulcer, stomach neurosis). Milk </a:t>
            </a:r>
            <a:r>
              <a:rPr lang="en-US" b="1" dirty="0" smtClean="0"/>
              <a:t>is well for various </a:t>
            </a:r>
            <a:r>
              <a:rPr lang="en-US" b="1" dirty="0"/>
              <a:t>poisonings and </a:t>
            </a:r>
            <a:r>
              <a:rPr lang="en-US" b="1" dirty="0" smtClean="0"/>
              <a:t>for this reason </a:t>
            </a:r>
            <a:r>
              <a:rPr lang="en-US" b="1" dirty="0"/>
              <a:t>it </a:t>
            </a:r>
            <a:r>
              <a:rPr lang="en-US" b="1" dirty="0" smtClean="0"/>
              <a:t>is used  </a:t>
            </a:r>
            <a:r>
              <a:rPr lang="en-US" b="1" dirty="0"/>
              <a:t>for prevention of various diseases at "harmful works". As for sour-milk products, kefir and cottage cheese </a:t>
            </a:r>
            <a:r>
              <a:rPr lang="en-US" b="1" dirty="0" smtClean="0"/>
              <a:t>are </a:t>
            </a:r>
            <a:r>
              <a:rPr lang="en-US" b="1" dirty="0"/>
              <a:t>the most useful products among them. They favorably affect work of intestines and digestive system as a whole </a:t>
            </a:r>
            <a:r>
              <a:rPr lang="en-US" b="1" dirty="0" smtClean="0"/>
              <a:t>thanks to  </a:t>
            </a:r>
            <a:r>
              <a:rPr lang="en-US" b="1" dirty="0"/>
              <a:t>bacteria containing in them. Also this healthy food tempts appetite, stimulating allocation of gastric juice, possesses antimicrobic action.</a:t>
            </a:r>
            <a:endParaRPr lang="ru-RU" b="1" dirty="0"/>
          </a:p>
        </p:txBody>
      </p:sp>
    </p:spTree>
    <p:extLst>
      <p:ext uri="{BB962C8B-B14F-4D97-AF65-F5344CB8AC3E}">
        <p14:creationId xmlns:p14="http://schemas.microsoft.com/office/powerpoint/2010/main" val="154241627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332656"/>
            <a:ext cx="5413661" cy="584775"/>
          </a:xfrm>
          <a:prstGeom prst="rect">
            <a:avLst/>
          </a:prstGeom>
        </p:spPr>
        <p:txBody>
          <a:bodyPr wrap="none">
            <a:spAutoFit/>
          </a:bodyPr>
          <a:lstStyle/>
          <a:p>
            <a:r>
              <a:rPr lang="en-US" sz="3200" b="1" i="1" u="sng" dirty="0" smtClean="0"/>
              <a:t>The most harmful products</a:t>
            </a:r>
            <a:endParaRPr lang="ru-RU" sz="3200" b="1" i="1" u="sng" dirty="0"/>
          </a:p>
        </p:txBody>
      </p:sp>
      <p:pic>
        <p:nvPicPr>
          <p:cNvPr id="21506" name="Picture 2" descr="C:\Documents and Settings\Admin\Рабочий стол\2.jpgго.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8368" y="764704"/>
            <a:ext cx="2460096" cy="576064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539552" y="961962"/>
            <a:ext cx="5748816" cy="2308324"/>
          </a:xfrm>
          <a:prstGeom prst="rect">
            <a:avLst/>
          </a:prstGeom>
        </p:spPr>
        <p:txBody>
          <a:bodyPr wrap="square">
            <a:spAutoFit/>
          </a:bodyPr>
          <a:lstStyle/>
          <a:p>
            <a:r>
              <a:rPr lang="en-US" sz="2400" b="1" i="1" dirty="0"/>
              <a:t>All the most pleasant in this world </a:t>
            </a:r>
            <a:r>
              <a:rPr lang="en-US" sz="2400" b="1" i="1" dirty="0" smtClean="0"/>
              <a:t>either </a:t>
            </a:r>
            <a:r>
              <a:rPr lang="en-US" sz="2400" b="1" i="1" dirty="0"/>
              <a:t>is immoral, or conducts to obesity. You quite often heard such ordinary joke. Really, often it happens that the most tasty products are also the most harmful. </a:t>
            </a:r>
            <a:endParaRPr lang="ru-RU" sz="2400" b="1" i="1" dirty="0"/>
          </a:p>
        </p:txBody>
      </p:sp>
    </p:spTree>
    <p:extLst>
      <p:ext uri="{BB962C8B-B14F-4D97-AF65-F5344CB8AC3E}">
        <p14:creationId xmlns:p14="http://schemas.microsoft.com/office/powerpoint/2010/main" val="228890761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3" descr="C:\Documents and Settings\Admin\Рабочий стол\audit.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03848" y="2396884"/>
            <a:ext cx="5472608" cy="4128459"/>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611560" y="525043"/>
            <a:ext cx="4572000" cy="1754326"/>
          </a:xfrm>
          <a:prstGeom prst="rect">
            <a:avLst/>
          </a:prstGeom>
        </p:spPr>
        <p:txBody>
          <a:bodyPr>
            <a:spAutoFit/>
          </a:bodyPr>
          <a:lstStyle/>
          <a:p>
            <a:r>
              <a:rPr lang="en-US" b="1" dirty="0"/>
              <a:t>Chewing candies, fruit candy in bright packing, "</a:t>
            </a:r>
            <a:r>
              <a:rPr lang="en-US" b="1" dirty="0" err="1"/>
              <a:t>Chupa</a:t>
            </a:r>
            <a:r>
              <a:rPr lang="en-US" b="1" dirty="0"/>
              <a:t> </a:t>
            </a:r>
            <a:r>
              <a:rPr lang="en-US" b="1" dirty="0" err="1"/>
              <a:t>Chups</a:t>
            </a:r>
            <a:r>
              <a:rPr lang="en-US" b="1" dirty="0"/>
              <a:t>" - all </a:t>
            </a:r>
            <a:r>
              <a:rPr lang="en-US" b="1" dirty="0" smtClean="0"/>
              <a:t>these are, </a:t>
            </a:r>
            <a:r>
              <a:rPr lang="en-US" b="1" dirty="0"/>
              <a:t>undoubtedly, harmful products. Not only </a:t>
            </a:r>
            <a:r>
              <a:rPr lang="en-US" b="1" dirty="0" smtClean="0"/>
              <a:t>they </a:t>
            </a:r>
            <a:r>
              <a:rPr lang="en-US" b="1" dirty="0"/>
              <a:t>all </a:t>
            </a:r>
            <a:r>
              <a:rPr lang="en-US" b="1" dirty="0" smtClean="0"/>
              <a:t>contain </a:t>
            </a:r>
            <a:r>
              <a:rPr lang="en-US" b="1" dirty="0"/>
              <a:t>a huge amount of sugar, </a:t>
            </a:r>
            <a:r>
              <a:rPr lang="en-US" b="1" dirty="0" smtClean="0"/>
              <a:t>but </a:t>
            </a:r>
            <a:r>
              <a:rPr lang="en-US" b="1" dirty="0"/>
              <a:t>also chemical additives, dyes, substitutes and so on.</a:t>
            </a:r>
            <a:endParaRPr lang="ru-RU" b="1" dirty="0"/>
          </a:p>
        </p:txBody>
      </p:sp>
      <p:pic>
        <p:nvPicPr>
          <p:cNvPr id="12292" name="Picture 4" descr="C:\Documents and Settings\Admin\Рабочий стол\94187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3560" y="330101"/>
            <a:ext cx="3888432" cy="2503266"/>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C:\Documents and Settings\Admin\Рабочий стол\72109.png.jpe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262" y="2924944"/>
            <a:ext cx="3573512" cy="3573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4633512"/>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067944" y="4149080"/>
            <a:ext cx="4572000" cy="1477328"/>
          </a:xfrm>
          <a:prstGeom prst="rect">
            <a:avLst/>
          </a:prstGeom>
        </p:spPr>
        <p:txBody>
          <a:bodyPr>
            <a:spAutoFit/>
          </a:bodyPr>
          <a:lstStyle/>
          <a:p>
            <a:r>
              <a:rPr lang="en-US" b="1" i="1" dirty="0"/>
              <a:t>Chips, both corn, and potato - are very harmful </a:t>
            </a:r>
            <a:r>
              <a:rPr lang="en-US" b="1" i="1" dirty="0" smtClean="0"/>
              <a:t>for our body. </a:t>
            </a:r>
            <a:r>
              <a:rPr lang="en-US" b="1" i="1" dirty="0"/>
              <a:t>Chips are </a:t>
            </a:r>
            <a:r>
              <a:rPr lang="en-US" b="1" i="1" dirty="0" smtClean="0"/>
              <a:t>like anything </a:t>
            </a:r>
            <a:r>
              <a:rPr lang="en-US" b="1" i="1" dirty="0"/>
              <a:t>other, as a mix of carbohydrates and fat, in a cover of dyes and taste substitutes. </a:t>
            </a:r>
            <a:endParaRPr lang="ru-RU" b="1" i="1" dirty="0"/>
          </a:p>
        </p:txBody>
      </p:sp>
      <p:pic>
        <p:nvPicPr>
          <p:cNvPr id="13314" name="Picture 2" descr="C:\Documents and Settings\Admin\Рабочий стол\slim_chips_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5" y="332656"/>
            <a:ext cx="3930958" cy="3168352"/>
          </a:xfrm>
          <a:prstGeom prst="rect">
            <a:avLst/>
          </a:prstGeom>
          <a:noFill/>
          <a:extLst>
            <a:ext uri="{909E8E84-426E-40DD-AFC4-6F175D3DCCD1}">
              <a14:hiddenFill xmlns:a14="http://schemas.microsoft.com/office/drawing/2010/main">
                <a:solidFill>
                  <a:srgbClr val="FFFFFF"/>
                </a:solidFill>
              </a14:hiddenFill>
            </a:ext>
          </a:extLst>
        </p:spPr>
      </p:pic>
      <p:pic>
        <p:nvPicPr>
          <p:cNvPr id="13315" name="Picture 3" descr="C:\Documents and Settings\Admin\Рабочий стол\64914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5252" y="309852"/>
            <a:ext cx="4004692" cy="3849090"/>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C:\Documents and Settings\Admin\Рабочий стол\1245693035_pic_id30378.jpe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3501008"/>
            <a:ext cx="3678494" cy="2956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6757462"/>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332656"/>
            <a:ext cx="4572000" cy="3139321"/>
          </a:xfrm>
          <a:prstGeom prst="rect">
            <a:avLst/>
          </a:prstGeom>
        </p:spPr>
        <p:txBody>
          <a:bodyPr>
            <a:spAutoFit/>
          </a:bodyPr>
          <a:lstStyle/>
          <a:p>
            <a:r>
              <a:rPr lang="en-US" b="1" i="1" dirty="0"/>
              <a:t>The sweet carbonated drinks – a mix of sugar, </a:t>
            </a:r>
            <a:r>
              <a:rPr lang="en-US" b="1" i="1" dirty="0" smtClean="0"/>
              <a:t>chemicals </a:t>
            </a:r>
            <a:r>
              <a:rPr lang="en-US" b="1" i="1" dirty="0"/>
              <a:t>and gases </a:t>
            </a:r>
            <a:r>
              <a:rPr lang="en-US" b="1" i="1" dirty="0" smtClean="0"/>
              <a:t>distribute </a:t>
            </a:r>
            <a:r>
              <a:rPr lang="en-US" b="1" i="1" dirty="0"/>
              <a:t>harmful substances </a:t>
            </a:r>
            <a:r>
              <a:rPr lang="en-US" b="1" i="1" dirty="0" smtClean="0"/>
              <a:t>to an </a:t>
            </a:r>
            <a:r>
              <a:rPr lang="en-US" b="1" i="1" dirty="0"/>
              <a:t>organism. Coca-Cola, for example, </a:t>
            </a:r>
            <a:r>
              <a:rPr lang="en-US" b="1" i="1" dirty="0" smtClean="0"/>
              <a:t> is a remarkable mix of </a:t>
            </a:r>
            <a:r>
              <a:rPr lang="en-US" b="1" i="1" dirty="0"/>
              <a:t>a limy scum and </a:t>
            </a:r>
            <a:r>
              <a:rPr lang="en-US" b="1" i="1" dirty="0" smtClean="0"/>
              <a:t> </a:t>
            </a:r>
            <a:r>
              <a:rPr lang="en-US" b="1" i="1" dirty="0"/>
              <a:t>rust. Think before </a:t>
            </a:r>
            <a:r>
              <a:rPr lang="en-US" b="1" i="1" dirty="0" smtClean="0"/>
              <a:t>send </a:t>
            </a:r>
            <a:r>
              <a:rPr lang="en-US" b="1" i="1" dirty="0"/>
              <a:t>such liquid to </a:t>
            </a:r>
            <a:r>
              <a:rPr lang="en-US" b="1" i="1" dirty="0" smtClean="0"/>
              <a:t>your stomach.  </a:t>
            </a:r>
            <a:r>
              <a:rPr lang="en-US" b="1" i="1" dirty="0"/>
              <a:t>Besides </a:t>
            </a:r>
            <a:r>
              <a:rPr lang="en-US" b="1" i="1" dirty="0" smtClean="0"/>
              <a:t>sweet </a:t>
            </a:r>
            <a:r>
              <a:rPr lang="en-US" b="1" i="1" dirty="0"/>
              <a:t>drinks are harmful </a:t>
            </a:r>
            <a:r>
              <a:rPr lang="en-US" b="1" i="1" dirty="0" smtClean="0"/>
              <a:t>also because of high </a:t>
            </a:r>
            <a:r>
              <a:rPr lang="en-US" b="1" i="1" dirty="0"/>
              <a:t>concentration of sugar - in an equivalent four-five teaspoons, diluted in a water glass. </a:t>
            </a:r>
            <a:endParaRPr lang="ru-RU" b="1" i="1" dirty="0"/>
          </a:p>
        </p:txBody>
      </p:sp>
      <p:pic>
        <p:nvPicPr>
          <p:cNvPr id="14338" name="Picture 2" descr="C:\Documents and Settings\Admin\Рабочий стол\11292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9544" y="332656"/>
            <a:ext cx="3536436" cy="3536436"/>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C:\Documents and Settings\Admin\Рабочий стол\350637_image_lar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9927" y="3869092"/>
            <a:ext cx="3659057" cy="2647948"/>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C:\Documents and Settings\Admin\Рабочий стол\col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41" y="5013176"/>
            <a:ext cx="4453199" cy="15038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141082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067944" y="3645024"/>
            <a:ext cx="4572000" cy="1754326"/>
          </a:xfrm>
          <a:prstGeom prst="rect">
            <a:avLst/>
          </a:prstGeom>
        </p:spPr>
        <p:txBody>
          <a:bodyPr>
            <a:spAutoFit/>
          </a:bodyPr>
          <a:lstStyle/>
          <a:p>
            <a:r>
              <a:rPr lang="en-US" b="1" i="1" dirty="0"/>
              <a:t>Chocolate bars. This huge quantity of calories in combination with the chemical additives </a:t>
            </a:r>
            <a:r>
              <a:rPr lang="en-US" b="1" i="1" dirty="0" smtClean="0"/>
              <a:t>and genetically </a:t>
            </a:r>
            <a:r>
              <a:rPr lang="en-US" b="1" i="1" dirty="0"/>
              <a:t>modified </a:t>
            </a:r>
            <a:r>
              <a:rPr lang="en-US" b="1" i="1" dirty="0" smtClean="0"/>
              <a:t> </a:t>
            </a:r>
            <a:r>
              <a:rPr lang="en-US" b="1" i="1" dirty="0"/>
              <a:t>products, dyes and fragrances. </a:t>
            </a:r>
            <a:r>
              <a:rPr lang="en-US" b="1" i="1" dirty="0" smtClean="0"/>
              <a:t>The </a:t>
            </a:r>
            <a:r>
              <a:rPr lang="en-US" b="1" i="1" dirty="0"/>
              <a:t>huge amount of sugar forces you </a:t>
            </a:r>
            <a:r>
              <a:rPr lang="en-US" b="1" i="1" dirty="0" smtClean="0"/>
              <a:t>eat them again </a:t>
            </a:r>
            <a:r>
              <a:rPr lang="en-US" b="1" i="1" dirty="0"/>
              <a:t>and </a:t>
            </a:r>
            <a:r>
              <a:rPr lang="en-US" b="1" i="1" dirty="0" smtClean="0"/>
              <a:t>again.</a:t>
            </a:r>
            <a:endParaRPr lang="ru-RU" b="1" i="1" dirty="0"/>
          </a:p>
        </p:txBody>
      </p:sp>
      <p:pic>
        <p:nvPicPr>
          <p:cNvPr id="15362" name="Picture 2" descr="C:\Documents and Settings\Admin\Рабочий стол\batonchik-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76673"/>
            <a:ext cx="3528392" cy="6030674"/>
          </a:xfrm>
          <a:prstGeom prst="rect">
            <a:avLst/>
          </a:prstGeom>
          <a:noFill/>
          <a:extLst>
            <a:ext uri="{909E8E84-426E-40DD-AFC4-6F175D3DCCD1}">
              <a14:hiddenFill xmlns:a14="http://schemas.microsoft.com/office/drawing/2010/main">
                <a:solidFill>
                  <a:srgbClr val="FFFFFF"/>
                </a:solidFill>
              </a14:hiddenFill>
            </a:ext>
          </a:extLst>
        </p:spPr>
      </p:pic>
      <p:pic>
        <p:nvPicPr>
          <p:cNvPr id="15363" name="Picture 3" descr="C:\Documents and Settings\Admin\Рабочий стол\x_9ae4ac9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332656"/>
            <a:ext cx="4576758" cy="3370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2050502"/>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63602" y="2708920"/>
            <a:ext cx="5881738" cy="1754326"/>
          </a:xfrm>
          <a:prstGeom prst="rect">
            <a:avLst/>
          </a:prstGeom>
          <a:noFill/>
        </p:spPr>
        <p:txBody>
          <a:bodyPr wrap="none" lIns="91440" tIns="45720" rIns="91440" bIns="45720">
            <a:spAutoFit/>
          </a:bodyPr>
          <a:lstStyle/>
          <a:p>
            <a:pPr algn="ctr"/>
            <a:r>
              <a:rPr lang="en-US" sz="5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Thank you</a:t>
            </a:r>
          </a:p>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f</a:t>
            </a:r>
            <a:r>
              <a:rPr lang="en-US" sz="5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or your attention</a:t>
            </a:r>
            <a:endParaRPr lang="ru-RU"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33187813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3" descr="C:\Documents and Settings\Admin\Рабочий стол\Mixed_Berrie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3428999"/>
            <a:ext cx="3816424" cy="295530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83721" y="348734"/>
            <a:ext cx="3924472" cy="584775"/>
          </a:xfrm>
          <a:prstGeom prst="rect">
            <a:avLst/>
          </a:prstGeom>
        </p:spPr>
        <p:txBody>
          <a:bodyPr wrap="none">
            <a:spAutoFit/>
          </a:bodyPr>
          <a:lstStyle/>
          <a:p>
            <a:r>
              <a:rPr lang="en-US" sz="3200" b="1" i="1" dirty="0" smtClean="0"/>
              <a:t>The </a:t>
            </a:r>
            <a:r>
              <a:rPr lang="en-US" sz="3200" b="1" i="1" dirty="0" smtClean="0"/>
              <a:t>healthiest </a:t>
            </a:r>
            <a:r>
              <a:rPr lang="en-US" sz="3200" b="1" i="1" dirty="0" smtClean="0"/>
              <a:t>food</a:t>
            </a:r>
            <a:endParaRPr lang="ru-RU" sz="3200" b="1" i="1" dirty="0"/>
          </a:p>
        </p:txBody>
      </p:sp>
      <p:sp>
        <p:nvSpPr>
          <p:cNvPr id="5" name="Прямоугольник 4"/>
          <p:cNvSpPr/>
          <p:nvPr/>
        </p:nvSpPr>
        <p:spPr>
          <a:xfrm>
            <a:off x="611560" y="933509"/>
            <a:ext cx="4572000" cy="4062651"/>
          </a:xfrm>
          <a:prstGeom prst="rect">
            <a:avLst/>
          </a:prstGeom>
        </p:spPr>
        <p:txBody>
          <a:bodyPr>
            <a:spAutoFit/>
          </a:bodyPr>
          <a:lstStyle/>
          <a:p>
            <a:r>
              <a:rPr lang="en-US" sz="2000" b="1" i="1" dirty="0" smtClean="0"/>
              <a:t>Nutritionists all over the world </a:t>
            </a:r>
            <a:r>
              <a:rPr lang="en-US" sz="2000" b="1" i="1" dirty="0"/>
              <a:t>continue to argue persistently on what food are the </a:t>
            </a:r>
            <a:r>
              <a:rPr lang="en-US" sz="2000" b="1" i="1" dirty="0" smtClean="0"/>
              <a:t>healthiest . </a:t>
            </a:r>
            <a:r>
              <a:rPr lang="en-US" sz="2000" b="1" i="1" dirty="0"/>
              <a:t>The question of a healthy lifestyle </a:t>
            </a:r>
            <a:r>
              <a:rPr lang="en-US" sz="2000" b="1" i="1" dirty="0" smtClean="0"/>
              <a:t>has been</a:t>
            </a:r>
            <a:r>
              <a:rPr lang="en-US" sz="2000" b="1" i="1" dirty="0" smtClean="0"/>
              <a:t> actual </a:t>
            </a:r>
            <a:r>
              <a:rPr lang="en-US" sz="2000" b="1" i="1" dirty="0"/>
              <a:t>recently </a:t>
            </a:r>
            <a:r>
              <a:rPr lang="en-US" sz="2000" b="1" i="1" dirty="0" smtClean="0"/>
              <a:t>and stimulates </a:t>
            </a:r>
            <a:r>
              <a:rPr lang="en-US" sz="2000" b="1" i="1" dirty="0"/>
              <a:t>scientists even more to conduct researches in this area. This article </a:t>
            </a:r>
            <a:r>
              <a:rPr lang="en-US" sz="2000" b="1" i="1" dirty="0" smtClean="0"/>
              <a:t>is only an attempt </a:t>
            </a:r>
            <a:r>
              <a:rPr lang="en-US" sz="2000" b="1" i="1" dirty="0"/>
              <a:t>to summarize results of researches </a:t>
            </a:r>
            <a:r>
              <a:rPr lang="en-US" sz="2000" b="1" i="1" dirty="0" smtClean="0"/>
              <a:t>of </a:t>
            </a:r>
            <a:r>
              <a:rPr lang="en-US" sz="2000" b="1" i="1" dirty="0"/>
              <a:t>the last year, urged to answer a question: "What products are </a:t>
            </a:r>
            <a:r>
              <a:rPr lang="en-US" sz="2000" b="1" i="1" dirty="0" smtClean="0"/>
              <a:t>healthy?"</a:t>
            </a:r>
            <a:r>
              <a:rPr lang="ru-RU" dirty="0" smtClean="0"/>
              <a:t/>
            </a:r>
            <a:br>
              <a:rPr lang="ru-RU" dirty="0" smtClean="0"/>
            </a:br>
            <a:endParaRPr lang="ru-RU" dirty="0"/>
          </a:p>
        </p:txBody>
      </p:sp>
      <p:pic>
        <p:nvPicPr>
          <p:cNvPr id="22530" name="Picture 2" descr="C:\Documents and Settings\Admin\Рабочий стол\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3560" y="933510"/>
            <a:ext cx="3212076" cy="2495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118913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Рабочий стол\1260460327_yagodi.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997" y="548680"/>
            <a:ext cx="8182728" cy="5760640"/>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458576" y="2550311"/>
            <a:ext cx="8182728" cy="3170099"/>
          </a:xfrm>
          <a:prstGeom prst="rect">
            <a:avLst/>
          </a:prstGeom>
        </p:spPr>
        <p:txBody>
          <a:bodyPr wrap="square">
            <a:spAutoFit/>
          </a:bodyPr>
          <a:lstStyle/>
          <a:p>
            <a:r>
              <a:rPr lang="en-US" sz="2000" b="1" dirty="0" smtClean="0">
                <a:solidFill>
                  <a:srgbClr val="FFFF00"/>
                </a:solidFill>
              </a:rPr>
              <a:t>According </a:t>
            </a:r>
            <a:r>
              <a:rPr lang="en-US" sz="2000" b="1" dirty="0">
                <a:solidFill>
                  <a:srgbClr val="FFFF00"/>
                </a:solidFill>
              </a:rPr>
              <a:t>to scientists, first </a:t>
            </a:r>
            <a:r>
              <a:rPr lang="en-US" sz="2000" b="1" dirty="0" smtClean="0">
                <a:solidFill>
                  <a:srgbClr val="FFFF00"/>
                </a:solidFill>
              </a:rPr>
              <a:t>in a </a:t>
            </a:r>
            <a:r>
              <a:rPr lang="en-US" sz="2000" b="1" dirty="0">
                <a:solidFill>
                  <a:srgbClr val="FFFF00"/>
                </a:solidFill>
              </a:rPr>
              <a:t>rank </a:t>
            </a:r>
            <a:r>
              <a:rPr lang="en-US" sz="2000" b="1" dirty="0" smtClean="0">
                <a:solidFill>
                  <a:srgbClr val="FFFF00"/>
                </a:solidFill>
              </a:rPr>
              <a:t>of "</a:t>
            </a:r>
            <a:r>
              <a:rPr lang="en-US" sz="2000" b="1" dirty="0" smtClean="0">
                <a:solidFill>
                  <a:srgbClr val="0070C0"/>
                </a:solidFill>
              </a:rPr>
              <a:t>the </a:t>
            </a:r>
            <a:r>
              <a:rPr lang="en-US" sz="2000" b="1" dirty="0">
                <a:solidFill>
                  <a:srgbClr val="0070C0"/>
                </a:solidFill>
              </a:rPr>
              <a:t>most useful </a:t>
            </a:r>
            <a:r>
              <a:rPr lang="en-US" sz="2000" b="1" dirty="0">
                <a:solidFill>
                  <a:srgbClr val="FFFF00"/>
                </a:solidFill>
              </a:rPr>
              <a:t>products" </a:t>
            </a:r>
            <a:r>
              <a:rPr lang="en-US" sz="2000" b="1" dirty="0" smtClean="0">
                <a:solidFill>
                  <a:srgbClr val="FFFF00"/>
                </a:solidFill>
              </a:rPr>
              <a:t>are some berries. </a:t>
            </a:r>
            <a:r>
              <a:rPr lang="en-US" sz="2000" b="1" dirty="0">
                <a:solidFill>
                  <a:srgbClr val="FFFF00"/>
                </a:solidFill>
              </a:rPr>
              <a:t>Especially </a:t>
            </a:r>
            <a:r>
              <a:rPr lang="en-US" sz="2000" b="1" dirty="0" smtClean="0">
                <a:solidFill>
                  <a:srgbClr val="0070C0"/>
                </a:solidFill>
              </a:rPr>
              <a:t>scientists are searching the </a:t>
            </a:r>
            <a:r>
              <a:rPr lang="en-US" sz="2000" b="1" dirty="0" smtClean="0">
                <a:solidFill>
                  <a:srgbClr val="FFFF00"/>
                </a:solidFill>
              </a:rPr>
              <a:t>properties </a:t>
            </a:r>
            <a:r>
              <a:rPr lang="en-US" sz="2000" b="1" dirty="0">
                <a:solidFill>
                  <a:srgbClr val="FFFF00"/>
                </a:solidFill>
              </a:rPr>
              <a:t>of </a:t>
            </a:r>
            <a:r>
              <a:rPr lang="en-US" sz="2000" b="1" dirty="0" smtClean="0">
                <a:solidFill>
                  <a:srgbClr val="FFFF00"/>
                </a:solidFill>
              </a:rPr>
              <a:t>bilberries </a:t>
            </a:r>
            <a:r>
              <a:rPr lang="en-US" sz="2000" b="1" dirty="0">
                <a:solidFill>
                  <a:srgbClr val="FFFF00"/>
                </a:solidFill>
              </a:rPr>
              <a:t>and </a:t>
            </a:r>
            <a:r>
              <a:rPr lang="en-US" sz="2000" b="1" dirty="0" smtClean="0">
                <a:solidFill>
                  <a:srgbClr val="FFFF00"/>
                </a:solidFill>
              </a:rPr>
              <a:t>blueberries</a:t>
            </a:r>
            <a:r>
              <a:rPr lang="en-US" sz="2000" b="1" dirty="0">
                <a:solidFill>
                  <a:srgbClr val="FFFF00"/>
                </a:solidFill>
              </a:rPr>
              <a:t>.</a:t>
            </a:r>
            <a:r>
              <a:rPr lang="en-US" sz="2000" b="1" dirty="0" smtClean="0">
                <a:solidFill>
                  <a:srgbClr val="FFFF00"/>
                </a:solidFill>
              </a:rPr>
              <a:t> </a:t>
            </a:r>
            <a:r>
              <a:rPr lang="en-US" sz="2000" b="1" dirty="0">
                <a:solidFill>
                  <a:srgbClr val="0070C0"/>
                </a:solidFill>
              </a:rPr>
              <a:t>These useful </a:t>
            </a:r>
            <a:r>
              <a:rPr lang="en-US" sz="2000" b="1" dirty="0">
                <a:solidFill>
                  <a:srgbClr val="FFFF00"/>
                </a:solidFill>
              </a:rPr>
              <a:t>products contain the </a:t>
            </a:r>
            <a:r>
              <a:rPr lang="en-US" sz="2000" b="1" dirty="0" err="1" smtClean="0">
                <a:solidFill>
                  <a:srgbClr val="FFFF00"/>
                </a:solidFill>
              </a:rPr>
              <a:t>greate</a:t>
            </a:r>
            <a:r>
              <a:rPr lang="en-US" sz="2000" b="1" dirty="0" smtClean="0">
                <a:solidFill>
                  <a:srgbClr val="FFFF00"/>
                </a:solidFill>
              </a:rPr>
              <a:t> number </a:t>
            </a:r>
            <a:r>
              <a:rPr lang="en-US" sz="2000" b="1" dirty="0">
                <a:solidFill>
                  <a:srgbClr val="FFFF00"/>
                </a:solidFill>
              </a:rPr>
              <a:t>of </a:t>
            </a:r>
            <a:r>
              <a:rPr lang="en-US" sz="2000" b="1" dirty="0">
                <a:solidFill>
                  <a:srgbClr val="0070C0"/>
                </a:solidFill>
              </a:rPr>
              <a:t>antioxidants. Besides, </a:t>
            </a:r>
            <a:r>
              <a:rPr lang="en-US" sz="2000" b="1" dirty="0" smtClean="0">
                <a:solidFill>
                  <a:srgbClr val="FFFF00"/>
                </a:solidFill>
              </a:rPr>
              <a:t>antocian, </a:t>
            </a:r>
            <a:r>
              <a:rPr lang="en-US" sz="2000" b="1" dirty="0">
                <a:solidFill>
                  <a:srgbClr val="FFFF00"/>
                </a:solidFill>
              </a:rPr>
              <a:t>containing in these berries, promotes </a:t>
            </a:r>
            <a:r>
              <a:rPr lang="en-US" sz="2000" b="1" dirty="0">
                <a:solidFill>
                  <a:srgbClr val="0070C0"/>
                </a:solidFill>
              </a:rPr>
              <a:t>delay of </a:t>
            </a:r>
            <a:r>
              <a:rPr lang="en-US" sz="2000" b="1" dirty="0">
                <a:solidFill>
                  <a:srgbClr val="FFFF00"/>
                </a:solidFill>
              </a:rPr>
              <a:t>processes of aging of </a:t>
            </a:r>
            <a:r>
              <a:rPr lang="en-US" sz="2000" b="1" dirty="0" smtClean="0">
                <a:solidFill>
                  <a:srgbClr val="FFFF00"/>
                </a:solidFill>
              </a:rPr>
              <a:t>our nervous system. </a:t>
            </a:r>
            <a:r>
              <a:rPr lang="en-US" sz="2000" b="1" dirty="0" smtClean="0">
                <a:solidFill>
                  <a:srgbClr val="0070C0"/>
                </a:solidFill>
              </a:rPr>
              <a:t>Bilberries </a:t>
            </a:r>
            <a:r>
              <a:rPr lang="en-US" sz="2000" b="1" dirty="0">
                <a:solidFill>
                  <a:srgbClr val="0070C0"/>
                </a:solidFill>
              </a:rPr>
              <a:t>and </a:t>
            </a:r>
            <a:r>
              <a:rPr lang="en-US" sz="2000" b="1" dirty="0" smtClean="0">
                <a:solidFill>
                  <a:srgbClr val="FFFF00"/>
                </a:solidFill>
              </a:rPr>
              <a:t>blueberries </a:t>
            </a:r>
            <a:r>
              <a:rPr lang="en-US" sz="2000" b="1" dirty="0" smtClean="0">
                <a:solidFill>
                  <a:srgbClr val="FFFF00"/>
                </a:solidFill>
              </a:rPr>
              <a:t>is</a:t>
            </a:r>
            <a:r>
              <a:rPr lang="en-US" sz="2000" b="1" dirty="0" smtClean="0">
                <a:solidFill>
                  <a:srgbClr val="FFFF00"/>
                </a:solidFill>
              </a:rPr>
              <a:t> </a:t>
            </a:r>
            <a:r>
              <a:rPr lang="en-US" sz="2000" b="1" dirty="0">
                <a:solidFill>
                  <a:srgbClr val="FFFF00"/>
                </a:solidFill>
              </a:rPr>
              <a:t>very healthy food for those who </a:t>
            </a:r>
            <a:r>
              <a:rPr lang="en-US" sz="2000" b="1" dirty="0" smtClean="0">
                <a:solidFill>
                  <a:srgbClr val="0070C0"/>
                </a:solidFill>
              </a:rPr>
              <a:t>have  </a:t>
            </a:r>
            <a:r>
              <a:rPr lang="en-US" sz="2000" b="1" dirty="0" smtClean="0">
                <a:solidFill>
                  <a:srgbClr val="FFFF00"/>
                </a:solidFill>
              </a:rPr>
              <a:t>cardiovascular , digestive system</a:t>
            </a:r>
            <a:r>
              <a:rPr lang="en-US" sz="2000" b="1" dirty="0" smtClean="0">
                <a:solidFill>
                  <a:srgbClr val="0070C0"/>
                </a:solidFill>
              </a:rPr>
              <a:t> </a:t>
            </a:r>
            <a:r>
              <a:rPr lang="en-US" sz="2000" b="1" dirty="0" smtClean="0">
                <a:solidFill>
                  <a:srgbClr val="FFFF00"/>
                </a:solidFill>
              </a:rPr>
              <a:t> and oncological </a:t>
            </a:r>
            <a:r>
              <a:rPr lang="en-US" sz="2000" b="1" dirty="0">
                <a:solidFill>
                  <a:srgbClr val="0070C0"/>
                </a:solidFill>
              </a:rPr>
              <a:t>diseases. </a:t>
            </a:r>
            <a:r>
              <a:rPr lang="en-US" sz="2000" b="1" dirty="0" smtClean="0">
                <a:solidFill>
                  <a:srgbClr val="FFFF00"/>
                </a:solidFill>
              </a:rPr>
              <a:t>This food is also </a:t>
            </a:r>
            <a:r>
              <a:rPr lang="en-US" sz="2000" b="1" dirty="0" smtClean="0">
                <a:solidFill>
                  <a:srgbClr val="FFFF00"/>
                </a:solidFill>
              </a:rPr>
              <a:t>useful </a:t>
            </a:r>
            <a:r>
              <a:rPr lang="en-US" sz="2000" b="1" dirty="0">
                <a:solidFill>
                  <a:srgbClr val="FFFF00"/>
                </a:solidFill>
              </a:rPr>
              <a:t>for </a:t>
            </a:r>
            <a:r>
              <a:rPr lang="en-US" sz="2000" b="1" dirty="0" smtClean="0">
                <a:solidFill>
                  <a:srgbClr val="FFFF00"/>
                </a:solidFill>
              </a:rPr>
              <a:t>people </a:t>
            </a:r>
            <a:r>
              <a:rPr lang="en-US" sz="2000" b="1" dirty="0">
                <a:solidFill>
                  <a:srgbClr val="FFFF00"/>
                </a:solidFill>
              </a:rPr>
              <a:t>having </a:t>
            </a:r>
            <a:r>
              <a:rPr lang="en-US" sz="2000" b="1" dirty="0">
                <a:solidFill>
                  <a:srgbClr val="0070C0"/>
                </a:solidFill>
              </a:rPr>
              <a:t>obesity, and </a:t>
            </a:r>
            <a:r>
              <a:rPr lang="en-US" sz="2000" b="1" dirty="0">
                <a:solidFill>
                  <a:srgbClr val="FFFF00"/>
                </a:solidFill>
              </a:rPr>
              <a:t>patients with diabetes as </a:t>
            </a:r>
            <a:r>
              <a:rPr lang="en-US" sz="2000" b="1" dirty="0" smtClean="0">
                <a:solidFill>
                  <a:srgbClr val="FFFF00"/>
                </a:solidFill>
              </a:rPr>
              <a:t>it is </a:t>
            </a:r>
            <a:r>
              <a:rPr lang="en-US" sz="2000" b="1" dirty="0">
                <a:solidFill>
                  <a:srgbClr val="FFFF00"/>
                </a:solidFill>
              </a:rPr>
              <a:t>capable to </a:t>
            </a:r>
            <a:r>
              <a:rPr lang="en-US" sz="2000" b="1" dirty="0">
                <a:solidFill>
                  <a:srgbClr val="0070C0"/>
                </a:solidFill>
              </a:rPr>
              <a:t>reduce level of </a:t>
            </a:r>
            <a:r>
              <a:rPr lang="en-US" sz="2000" b="1" dirty="0" smtClean="0">
                <a:solidFill>
                  <a:srgbClr val="FFFF00"/>
                </a:solidFill>
              </a:rPr>
              <a:t>cholesterol.</a:t>
            </a:r>
            <a:endParaRPr lang="ru-RU" sz="2000" b="1" dirty="0">
              <a:solidFill>
                <a:srgbClr val="0070C0"/>
              </a:solidFill>
            </a:endParaRPr>
          </a:p>
        </p:txBody>
      </p:sp>
      <p:sp>
        <p:nvSpPr>
          <p:cNvPr id="7" name="Прямоугольник 6"/>
          <p:cNvSpPr/>
          <p:nvPr/>
        </p:nvSpPr>
        <p:spPr>
          <a:xfrm>
            <a:off x="2555776" y="980728"/>
            <a:ext cx="4536504" cy="1015663"/>
          </a:xfrm>
          <a:prstGeom prst="rect">
            <a:avLst/>
          </a:prstGeom>
        </p:spPr>
        <p:txBody>
          <a:bodyPr wrap="square">
            <a:spAutoFit/>
          </a:bodyPr>
          <a:lstStyle/>
          <a:p>
            <a:r>
              <a:rPr lang="en-US" sz="6000" b="1" i="1" u="sng" dirty="0" smtClean="0">
                <a:solidFill>
                  <a:srgbClr val="FF0000"/>
                </a:solidFill>
                <a:effectLst/>
              </a:rPr>
              <a:t>Berries</a:t>
            </a:r>
            <a:endParaRPr lang="ru-RU" sz="6000" b="1" i="1" u="sng" dirty="0">
              <a:solidFill>
                <a:srgbClr val="FF0000"/>
              </a:solidFill>
            </a:endParaRPr>
          </a:p>
        </p:txBody>
      </p:sp>
    </p:spTree>
    <p:extLst>
      <p:ext uri="{BB962C8B-B14F-4D97-AF65-F5344CB8AC3E}">
        <p14:creationId xmlns:p14="http://schemas.microsoft.com/office/powerpoint/2010/main" val="88779293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59832" y="980728"/>
            <a:ext cx="2592288" cy="720080"/>
          </a:xfrm>
        </p:spPr>
        <p:txBody>
          <a:bodyPr>
            <a:noAutofit/>
          </a:bodyPr>
          <a:lstStyle/>
          <a:p>
            <a:r>
              <a:rPr lang="ru-RU" sz="5400" b="1" i="1" u="sng" dirty="0">
                <a:solidFill>
                  <a:schemeClr val="accent6">
                    <a:lumMod val="50000"/>
                  </a:schemeClr>
                </a:solidFill>
              </a:rPr>
              <a:t>Орехи</a:t>
            </a:r>
          </a:p>
        </p:txBody>
      </p:sp>
      <p:sp>
        <p:nvSpPr>
          <p:cNvPr id="3" name="Объект 2"/>
          <p:cNvSpPr>
            <a:spLocks noGrp="1"/>
          </p:cNvSpPr>
          <p:nvPr>
            <p:ph idx="1"/>
          </p:nvPr>
        </p:nvSpPr>
        <p:spPr/>
        <p:txBody>
          <a:bodyPr/>
          <a:lstStyle/>
          <a:p>
            <a:endParaRPr lang="ru-RU"/>
          </a:p>
        </p:txBody>
      </p:sp>
      <p:pic>
        <p:nvPicPr>
          <p:cNvPr id="2050" name="Picture 2" descr="C:\Documents and Settings\Admin\Рабочий стол\1260462264_oreh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358" y="332656"/>
            <a:ext cx="8163838" cy="623914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78130" y="2132856"/>
            <a:ext cx="8163838" cy="2246769"/>
          </a:xfrm>
          <a:prstGeom prst="rect">
            <a:avLst/>
          </a:prstGeom>
        </p:spPr>
        <p:txBody>
          <a:bodyPr wrap="square">
            <a:spAutoFit/>
          </a:bodyPr>
          <a:lstStyle/>
          <a:p>
            <a:r>
              <a:rPr lang="en-US" sz="2000" b="1" dirty="0" err="1" smtClean="0">
                <a:solidFill>
                  <a:srgbClr val="FFFF00"/>
                </a:solidFill>
              </a:rPr>
              <a:t>Nutsare</a:t>
            </a:r>
            <a:r>
              <a:rPr lang="en-US" sz="2000" b="1" dirty="0" smtClean="0">
                <a:solidFill>
                  <a:srgbClr val="FFFF00"/>
                </a:solidFill>
              </a:rPr>
              <a:t> got </a:t>
            </a:r>
            <a:r>
              <a:rPr lang="en-US" sz="2000" b="1" dirty="0">
                <a:solidFill>
                  <a:srgbClr val="FFFF00"/>
                </a:solidFill>
              </a:rPr>
              <a:t>to the list of the most useful food scientists also don't allocate </a:t>
            </a:r>
            <a:r>
              <a:rPr lang="en-US" sz="2000" b="1" dirty="0" smtClean="0">
                <a:solidFill>
                  <a:srgbClr val="FFFF00"/>
                </a:solidFill>
              </a:rPr>
              <a:t>–all of them are useful. </a:t>
            </a:r>
            <a:r>
              <a:rPr lang="en-US" sz="2000" b="1" dirty="0">
                <a:solidFill>
                  <a:srgbClr val="FFFF00"/>
                </a:solidFill>
              </a:rPr>
              <a:t>Nuts are a source of a large amount of vitamins, minerals, </a:t>
            </a:r>
            <a:r>
              <a:rPr lang="en-US" sz="2000" b="1" dirty="0" smtClean="0">
                <a:solidFill>
                  <a:srgbClr val="FFFF00"/>
                </a:solidFill>
              </a:rPr>
              <a:t> proteins and useful </a:t>
            </a:r>
            <a:r>
              <a:rPr lang="en-US" sz="2000" b="1" dirty="0">
                <a:solidFill>
                  <a:srgbClr val="FFFF00"/>
                </a:solidFill>
              </a:rPr>
              <a:t>fats. </a:t>
            </a:r>
            <a:r>
              <a:rPr lang="en-US" sz="2000" b="1" dirty="0" smtClean="0">
                <a:solidFill>
                  <a:srgbClr val="FFFF00"/>
                </a:solidFill>
              </a:rPr>
              <a:t>This useful </a:t>
            </a:r>
            <a:r>
              <a:rPr lang="en-US" sz="2000" b="1" dirty="0">
                <a:solidFill>
                  <a:srgbClr val="FFFF00"/>
                </a:solidFill>
              </a:rPr>
              <a:t>food at their daily consumption are good for prevention of cardiovascular diseases, </a:t>
            </a:r>
            <a:r>
              <a:rPr lang="en-US" sz="2000" b="1" dirty="0" smtClean="0">
                <a:solidFill>
                  <a:srgbClr val="FFFF00"/>
                </a:solidFill>
              </a:rPr>
              <a:t>diabetes and anemia. </a:t>
            </a:r>
            <a:r>
              <a:rPr lang="en-US" sz="2000" b="1" dirty="0">
                <a:solidFill>
                  <a:srgbClr val="FFFF00"/>
                </a:solidFill>
              </a:rPr>
              <a:t>It is also proved that nuts – healthy food at stresses, depressions, a breakdown, the general tone of an organism.</a:t>
            </a:r>
            <a:endParaRPr lang="ru-RU" sz="2000" b="1" dirty="0">
              <a:solidFill>
                <a:srgbClr val="FFFF00"/>
              </a:solidFill>
            </a:endParaRPr>
          </a:p>
        </p:txBody>
      </p:sp>
      <p:sp>
        <p:nvSpPr>
          <p:cNvPr id="5" name="Прямоугольник 4"/>
          <p:cNvSpPr/>
          <p:nvPr/>
        </p:nvSpPr>
        <p:spPr>
          <a:xfrm>
            <a:off x="3347864" y="908720"/>
            <a:ext cx="1463862" cy="830997"/>
          </a:xfrm>
          <a:prstGeom prst="rect">
            <a:avLst/>
          </a:prstGeom>
        </p:spPr>
        <p:txBody>
          <a:bodyPr wrap="none">
            <a:spAutoFit/>
          </a:bodyPr>
          <a:lstStyle/>
          <a:p>
            <a:r>
              <a:rPr lang="en-US" sz="4800" b="1" i="1" dirty="0" smtClean="0">
                <a:effectLst/>
              </a:rPr>
              <a:t>Nuts</a:t>
            </a:r>
            <a:endParaRPr lang="ru-RU" sz="4800" b="1" i="1" dirty="0"/>
          </a:p>
        </p:txBody>
      </p:sp>
    </p:spTree>
    <p:extLst>
      <p:ext uri="{BB962C8B-B14F-4D97-AF65-F5344CB8AC3E}">
        <p14:creationId xmlns:p14="http://schemas.microsoft.com/office/powerpoint/2010/main" val="301740781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descr="C:\Documents and Settings\Admin\Рабочий стол\1260462291_luk-chesnok.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374074"/>
            <a:ext cx="7992888" cy="612246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059832" y="836712"/>
            <a:ext cx="3534942" cy="584775"/>
          </a:xfrm>
          <a:prstGeom prst="rect">
            <a:avLst/>
          </a:prstGeom>
        </p:spPr>
        <p:txBody>
          <a:bodyPr wrap="none">
            <a:spAutoFit/>
          </a:bodyPr>
          <a:lstStyle/>
          <a:p>
            <a:r>
              <a:rPr lang="en-US" sz="3200" b="1" i="1" u="sng" dirty="0" smtClean="0">
                <a:effectLst/>
              </a:rPr>
              <a:t>Onion and garlic</a:t>
            </a:r>
            <a:endParaRPr lang="ru-RU" sz="3200" b="1" i="1" u="sng" dirty="0"/>
          </a:p>
        </p:txBody>
      </p:sp>
      <p:sp>
        <p:nvSpPr>
          <p:cNvPr id="5" name="Прямоугольник 4"/>
          <p:cNvSpPr/>
          <p:nvPr/>
        </p:nvSpPr>
        <p:spPr>
          <a:xfrm>
            <a:off x="486277" y="2204864"/>
            <a:ext cx="8064896" cy="3477875"/>
          </a:xfrm>
          <a:prstGeom prst="rect">
            <a:avLst/>
          </a:prstGeom>
        </p:spPr>
        <p:txBody>
          <a:bodyPr wrap="square">
            <a:spAutoFit/>
          </a:bodyPr>
          <a:lstStyle/>
          <a:p>
            <a:r>
              <a:rPr lang="en-US" sz="2000" b="1" dirty="0" smtClean="0">
                <a:solidFill>
                  <a:srgbClr val="002060"/>
                </a:solidFill>
              </a:rPr>
              <a:t>Onions </a:t>
            </a:r>
            <a:r>
              <a:rPr lang="en-US" sz="2000" b="1" dirty="0">
                <a:solidFill>
                  <a:srgbClr val="002060"/>
                </a:solidFill>
              </a:rPr>
              <a:t>and garlic – </a:t>
            </a:r>
            <a:r>
              <a:rPr lang="en-US" sz="2000" b="1" dirty="0" smtClean="0">
                <a:solidFill>
                  <a:srgbClr val="002060"/>
                </a:solidFill>
              </a:rPr>
              <a:t>sure, </a:t>
            </a:r>
            <a:r>
              <a:rPr lang="en-US" sz="2000" b="1" dirty="0">
                <a:solidFill>
                  <a:srgbClr val="002060"/>
                </a:solidFill>
              </a:rPr>
              <a:t>useful food, and scientists confirm it. Being the real well of vitamins, minerals, the microcells, useful essential oils, </a:t>
            </a:r>
            <a:r>
              <a:rPr lang="en-US" sz="2000" b="1" dirty="0" smtClean="0">
                <a:solidFill>
                  <a:srgbClr val="002060"/>
                </a:solidFill>
              </a:rPr>
              <a:t>this </a:t>
            </a:r>
            <a:r>
              <a:rPr lang="en-US" sz="2000" b="1" dirty="0">
                <a:solidFill>
                  <a:srgbClr val="002060"/>
                </a:solidFill>
              </a:rPr>
              <a:t>food </a:t>
            </a:r>
            <a:r>
              <a:rPr lang="en-US" sz="2000" b="1" dirty="0" smtClean="0">
                <a:solidFill>
                  <a:srgbClr val="002060"/>
                </a:solidFill>
              </a:rPr>
              <a:t>has </a:t>
            </a:r>
            <a:r>
              <a:rPr lang="en-US" sz="2000" b="1" dirty="0">
                <a:solidFill>
                  <a:srgbClr val="002060"/>
                </a:solidFill>
              </a:rPr>
              <a:t>positive impact </a:t>
            </a:r>
            <a:r>
              <a:rPr lang="en-US" sz="2000" b="1" dirty="0" smtClean="0">
                <a:solidFill>
                  <a:srgbClr val="002060"/>
                </a:solidFill>
              </a:rPr>
              <a:t>to</a:t>
            </a:r>
            <a:r>
              <a:rPr lang="en-US" sz="2000" b="1" dirty="0" smtClean="0">
                <a:solidFill>
                  <a:srgbClr val="002060"/>
                </a:solidFill>
              </a:rPr>
              <a:t> human </a:t>
            </a:r>
            <a:r>
              <a:rPr lang="en-US" sz="2000" b="1" dirty="0">
                <a:solidFill>
                  <a:srgbClr val="002060"/>
                </a:solidFill>
              </a:rPr>
              <a:t>body. </a:t>
            </a:r>
            <a:r>
              <a:rPr lang="en-US" sz="2000" b="1" dirty="0" smtClean="0">
                <a:solidFill>
                  <a:srgbClr val="002060"/>
                </a:solidFill>
              </a:rPr>
              <a:t>Onions </a:t>
            </a:r>
            <a:r>
              <a:rPr lang="en-US" sz="2000" b="1" dirty="0">
                <a:solidFill>
                  <a:srgbClr val="002060"/>
                </a:solidFill>
              </a:rPr>
              <a:t>and garlic are good </a:t>
            </a:r>
            <a:r>
              <a:rPr lang="en-US" sz="2000" b="1" dirty="0" smtClean="0">
                <a:solidFill>
                  <a:srgbClr val="002060"/>
                </a:solidFill>
              </a:rPr>
              <a:t>for </a:t>
            </a:r>
            <a:r>
              <a:rPr lang="en-US" sz="2000" b="1" dirty="0" smtClean="0">
                <a:solidFill>
                  <a:srgbClr val="002060"/>
                </a:solidFill>
              </a:rPr>
              <a:t>liver diseases , </a:t>
            </a:r>
            <a:r>
              <a:rPr lang="en-US" sz="2000" b="1" dirty="0" smtClean="0">
                <a:solidFill>
                  <a:srgbClr val="002060"/>
                </a:solidFill>
              </a:rPr>
              <a:t>cardiovascular </a:t>
            </a:r>
            <a:r>
              <a:rPr lang="en-US" sz="2000" b="1" dirty="0">
                <a:solidFill>
                  <a:srgbClr val="002060"/>
                </a:solidFill>
              </a:rPr>
              <a:t>and endocrine </a:t>
            </a:r>
            <a:r>
              <a:rPr lang="en-US" sz="2000" b="1" dirty="0" smtClean="0">
                <a:solidFill>
                  <a:srgbClr val="002060"/>
                </a:solidFill>
              </a:rPr>
              <a:t>system</a:t>
            </a:r>
            <a:r>
              <a:rPr lang="en-US" sz="2000" b="1" dirty="0" smtClean="0">
                <a:solidFill>
                  <a:srgbClr val="002060"/>
                </a:solidFill>
              </a:rPr>
              <a:t> diseases,  </a:t>
            </a:r>
            <a:r>
              <a:rPr lang="en-US" sz="2000" b="1" dirty="0">
                <a:solidFill>
                  <a:srgbClr val="002060"/>
                </a:solidFill>
              </a:rPr>
              <a:t>reduce level of cholesterol in </a:t>
            </a:r>
            <a:r>
              <a:rPr lang="en-US" sz="2000" b="1" dirty="0" smtClean="0">
                <a:solidFill>
                  <a:srgbClr val="002060"/>
                </a:solidFill>
              </a:rPr>
              <a:t>blood and strengthen </a:t>
            </a:r>
            <a:r>
              <a:rPr lang="en-US" sz="2000" b="1" dirty="0">
                <a:solidFill>
                  <a:srgbClr val="002060"/>
                </a:solidFill>
              </a:rPr>
              <a:t>immune </a:t>
            </a:r>
            <a:r>
              <a:rPr lang="en-US" sz="2000" b="1" dirty="0" smtClean="0">
                <a:solidFill>
                  <a:srgbClr val="002060"/>
                </a:solidFill>
              </a:rPr>
              <a:t>system. And</a:t>
            </a:r>
            <a:r>
              <a:rPr lang="en-US" sz="2000" b="1" dirty="0">
                <a:solidFill>
                  <a:srgbClr val="002060"/>
                </a:solidFill>
              </a:rPr>
              <a:t>, of course, everyone knows that onions and garlic are the most useful </a:t>
            </a:r>
            <a:r>
              <a:rPr lang="en-US" sz="2000" b="1" dirty="0" err="1" smtClean="0">
                <a:solidFill>
                  <a:srgbClr val="002060"/>
                </a:solidFill>
              </a:rPr>
              <a:t>productsagainst</a:t>
            </a:r>
            <a:r>
              <a:rPr lang="en-US" sz="2000" b="1" dirty="0" smtClean="0">
                <a:solidFill>
                  <a:srgbClr val="002060"/>
                </a:solidFill>
              </a:rPr>
              <a:t> cold </a:t>
            </a:r>
            <a:r>
              <a:rPr lang="en-US" sz="2000" b="1" dirty="0">
                <a:solidFill>
                  <a:srgbClr val="002060"/>
                </a:solidFill>
              </a:rPr>
              <a:t>diseases. Essential oils and </a:t>
            </a:r>
            <a:r>
              <a:rPr lang="en-US" sz="2000" b="1" dirty="0" err="1" smtClean="0">
                <a:solidFill>
                  <a:srgbClr val="002060"/>
                </a:solidFill>
              </a:rPr>
              <a:t>fitoncids</a:t>
            </a:r>
            <a:r>
              <a:rPr lang="en-US" sz="2000" b="1" dirty="0" smtClean="0">
                <a:solidFill>
                  <a:srgbClr val="002060"/>
                </a:solidFill>
              </a:rPr>
              <a:t>, </a:t>
            </a:r>
            <a:r>
              <a:rPr lang="en-US" sz="2000" b="1" dirty="0">
                <a:solidFill>
                  <a:srgbClr val="002060"/>
                </a:solidFill>
              </a:rPr>
              <a:t>containing in onions and garlic, prevent reproduction of microbes and destroy them.</a:t>
            </a:r>
            <a:r>
              <a:rPr lang="ru-RU" sz="2000" b="1" dirty="0" smtClean="0"/>
              <a:t/>
            </a:r>
            <a:br>
              <a:rPr lang="ru-RU" sz="2000" b="1" dirty="0" smtClean="0"/>
            </a:br>
            <a:endParaRPr lang="ru-RU" sz="2000" b="1" dirty="0"/>
          </a:p>
        </p:txBody>
      </p:sp>
    </p:spTree>
    <p:extLst>
      <p:ext uri="{BB962C8B-B14F-4D97-AF65-F5344CB8AC3E}">
        <p14:creationId xmlns:p14="http://schemas.microsoft.com/office/powerpoint/2010/main" val="74141662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548680"/>
            <a:ext cx="7024744" cy="1143000"/>
          </a:xfrm>
        </p:spPr>
        <p:txBody>
          <a:bodyPr/>
          <a:lstStyle/>
          <a:p>
            <a:endParaRPr lang="ru-RU" dirty="0"/>
          </a:p>
        </p:txBody>
      </p:sp>
      <p:pic>
        <p:nvPicPr>
          <p:cNvPr id="4098" name="Picture 2" descr="C:\Documents and Settings\Admin\Рабочий стол\1260462783_bobovi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8518" y="332656"/>
            <a:ext cx="8246964" cy="619268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419872" y="1263134"/>
            <a:ext cx="1532792" cy="646331"/>
          </a:xfrm>
          <a:prstGeom prst="rect">
            <a:avLst/>
          </a:prstGeom>
        </p:spPr>
        <p:txBody>
          <a:bodyPr wrap="none">
            <a:spAutoFit/>
          </a:bodyPr>
          <a:lstStyle/>
          <a:p>
            <a:r>
              <a:rPr lang="en-US" sz="3600" b="1" i="1" u="sng" dirty="0" smtClean="0">
                <a:effectLst/>
              </a:rPr>
              <a:t>Beans</a:t>
            </a:r>
            <a:endParaRPr lang="ru-RU" sz="3600" b="1" i="1" u="sng" dirty="0"/>
          </a:p>
        </p:txBody>
      </p:sp>
      <p:sp>
        <p:nvSpPr>
          <p:cNvPr id="5" name="Прямоугольник 4"/>
          <p:cNvSpPr/>
          <p:nvPr/>
        </p:nvSpPr>
        <p:spPr>
          <a:xfrm>
            <a:off x="464809" y="2060848"/>
            <a:ext cx="8280920" cy="3416320"/>
          </a:xfrm>
          <a:prstGeom prst="rect">
            <a:avLst/>
          </a:prstGeom>
        </p:spPr>
        <p:txBody>
          <a:bodyPr wrap="square">
            <a:spAutoFit/>
          </a:bodyPr>
          <a:lstStyle/>
          <a:p>
            <a:r>
              <a:rPr lang="en-US" b="1" dirty="0">
                <a:solidFill>
                  <a:srgbClr val="FF0000"/>
                </a:solidFill>
              </a:rPr>
              <a:t>The </a:t>
            </a:r>
            <a:r>
              <a:rPr lang="en-US" b="1" dirty="0" smtClean="0">
                <a:solidFill>
                  <a:srgbClr val="FF0000"/>
                </a:solidFill>
              </a:rPr>
              <a:t>beans </a:t>
            </a:r>
            <a:r>
              <a:rPr lang="en-US" b="1" dirty="0">
                <a:solidFill>
                  <a:srgbClr val="FF0000"/>
                </a:solidFill>
              </a:rPr>
              <a:t>go the following in the Most Useful Products list. Large amounts of valuable proteins containing in them and rough </a:t>
            </a:r>
            <a:r>
              <a:rPr lang="en-US" b="1" dirty="0" smtClean="0">
                <a:solidFill>
                  <a:srgbClr val="FF0000"/>
                </a:solidFill>
              </a:rPr>
              <a:t>fiber </a:t>
            </a:r>
            <a:r>
              <a:rPr lang="en-US" b="1" dirty="0">
                <a:solidFill>
                  <a:srgbClr val="FF0000"/>
                </a:solidFill>
              </a:rPr>
              <a:t>do these products really unique in </a:t>
            </a:r>
            <a:r>
              <a:rPr lang="en-US" b="1" dirty="0" smtClean="0">
                <a:solidFill>
                  <a:srgbClr val="FF0000"/>
                </a:solidFill>
              </a:rPr>
              <a:t>its own </a:t>
            </a:r>
            <a:r>
              <a:rPr lang="en-US" b="1" dirty="0">
                <a:solidFill>
                  <a:srgbClr val="FF0000"/>
                </a:solidFill>
              </a:rPr>
              <a:t>way. Soy, beans, </a:t>
            </a:r>
            <a:r>
              <a:rPr lang="en-US" b="1" dirty="0" smtClean="0">
                <a:solidFill>
                  <a:srgbClr val="FF0000"/>
                </a:solidFill>
              </a:rPr>
              <a:t>haricots </a:t>
            </a:r>
            <a:r>
              <a:rPr lang="en-US" b="1" dirty="0">
                <a:solidFill>
                  <a:srgbClr val="FF0000"/>
                </a:solidFill>
              </a:rPr>
              <a:t>and peas </a:t>
            </a:r>
            <a:r>
              <a:rPr lang="en-US" b="1" dirty="0" smtClean="0">
                <a:solidFill>
                  <a:srgbClr val="FF0000"/>
                </a:solidFill>
              </a:rPr>
              <a:t>are </a:t>
            </a:r>
            <a:r>
              <a:rPr lang="en-US" b="1" dirty="0" smtClean="0">
                <a:solidFill>
                  <a:srgbClr val="FF0000"/>
                </a:solidFill>
              </a:rPr>
              <a:t>useful </a:t>
            </a:r>
            <a:r>
              <a:rPr lang="en-US" b="1" dirty="0">
                <a:solidFill>
                  <a:srgbClr val="FF0000"/>
                </a:solidFill>
              </a:rPr>
              <a:t>products for patients with diabetes, atherosclerosis, the people having obesity, diseases of digestive system, kidneys and </a:t>
            </a:r>
            <a:r>
              <a:rPr lang="en-US" b="1" dirty="0" smtClean="0">
                <a:solidFill>
                  <a:srgbClr val="FF0000"/>
                </a:solidFill>
              </a:rPr>
              <a:t> </a:t>
            </a:r>
            <a:r>
              <a:rPr lang="en-US" b="1" dirty="0">
                <a:solidFill>
                  <a:srgbClr val="FF0000"/>
                </a:solidFill>
              </a:rPr>
              <a:t>liver, having weak immune system. Bean </a:t>
            </a:r>
            <a:r>
              <a:rPr lang="en-US" b="1" dirty="0" smtClean="0">
                <a:solidFill>
                  <a:srgbClr val="FF0000"/>
                </a:solidFill>
              </a:rPr>
              <a:t>are</a:t>
            </a:r>
            <a:r>
              <a:rPr lang="en-US" b="1" dirty="0" smtClean="0">
                <a:solidFill>
                  <a:srgbClr val="FF0000"/>
                </a:solidFill>
              </a:rPr>
              <a:t> </a:t>
            </a:r>
            <a:r>
              <a:rPr lang="en-US" b="1" dirty="0">
                <a:solidFill>
                  <a:srgbClr val="FF0000"/>
                </a:solidFill>
              </a:rPr>
              <a:t>the most healthy food for vegetarians as they are capable to supply </a:t>
            </a:r>
            <a:r>
              <a:rPr lang="en-US" b="1" dirty="0" smtClean="0">
                <a:solidFill>
                  <a:srgbClr val="FF0000"/>
                </a:solidFill>
              </a:rPr>
              <a:t>their body </a:t>
            </a:r>
            <a:r>
              <a:rPr lang="en-US" b="1" dirty="0">
                <a:solidFill>
                  <a:srgbClr val="FF0000"/>
                </a:solidFill>
              </a:rPr>
              <a:t>with proteins without fat (that is impossible at the use of proteins of an animal origin). Besides, </a:t>
            </a:r>
            <a:r>
              <a:rPr lang="en-US" b="1" dirty="0" smtClean="0">
                <a:solidFill>
                  <a:srgbClr val="FF0000"/>
                </a:solidFill>
              </a:rPr>
              <a:t>bean protein </a:t>
            </a:r>
            <a:r>
              <a:rPr lang="en-US" b="1" dirty="0">
                <a:solidFill>
                  <a:srgbClr val="FF0000"/>
                </a:solidFill>
              </a:rPr>
              <a:t>(vegetable protein) promotes cell regeneration. Also </a:t>
            </a:r>
            <a:r>
              <a:rPr lang="en-US" b="1" dirty="0" smtClean="0">
                <a:solidFill>
                  <a:srgbClr val="FF0000"/>
                </a:solidFill>
              </a:rPr>
              <a:t>beans </a:t>
            </a:r>
            <a:r>
              <a:rPr lang="en-US" b="1" dirty="0">
                <a:solidFill>
                  <a:srgbClr val="FF0000"/>
                </a:solidFill>
              </a:rPr>
              <a:t>are useful food </a:t>
            </a:r>
            <a:r>
              <a:rPr lang="en-US" b="1" dirty="0" smtClean="0">
                <a:solidFill>
                  <a:srgbClr val="FF0000"/>
                </a:solidFill>
              </a:rPr>
              <a:t>for nervous </a:t>
            </a:r>
            <a:r>
              <a:rPr lang="en-US" b="1" dirty="0">
                <a:solidFill>
                  <a:srgbClr val="FF0000"/>
                </a:solidFill>
              </a:rPr>
              <a:t>system, after all amino acids containing in them provide </a:t>
            </a:r>
            <a:r>
              <a:rPr lang="en-US" b="1" dirty="0" err="1">
                <a:solidFill>
                  <a:srgbClr val="FF0000"/>
                </a:solidFill>
              </a:rPr>
              <a:t>tranquillity</a:t>
            </a:r>
            <a:r>
              <a:rPr lang="en-US" b="1" dirty="0">
                <a:solidFill>
                  <a:srgbClr val="FF0000"/>
                </a:solidFill>
              </a:rPr>
              <a:t>, steadiness of the person.</a:t>
            </a:r>
            <a:r>
              <a:rPr lang="ru-RU" dirty="0" smtClean="0"/>
              <a:t/>
            </a:r>
            <a:br>
              <a:rPr lang="ru-RU" dirty="0" smtClean="0"/>
            </a:br>
            <a:endParaRPr lang="ru-RU" dirty="0"/>
          </a:p>
        </p:txBody>
      </p:sp>
    </p:spTree>
    <p:extLst>
      <p:ext uri="{BB962C8B-B14F-4D97-AF65-F5344CB8AC3E}">
        <p14:creationId xmlns:p14="http://schemas.microsoft.com/office/powerpoint/2010/main" val="385904670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descr="C:\Documents and Settings\Admin\Рабочий стол\1260462217_frukty.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8208911" cy="615305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347864" y="548679"/>
            <a:ext cx="1279517" cy="769441"/>
          </a:xfrm>
          <a:prstGeom prst="rect">
            <a:avLst/>
          </a:prstGeom>
        </p:spPr>
        <p:txBody>
          <a:bodyPr wrap="none">
            <a:spAutoFit/>
          </a:bodyPr>
          <a:lstStyle/>
          <a:p>
            <a:r>
              <a:rPr lang="en-US" sz="4400" b="1" i="1" u="sng" dirty="0" smtClean="0">
                <a:effectLst/>
              </a:rPr>
              <a:t>Fruit</a:t>
            </a:r>
            <a:endParaRPr lang="ru-RU" sz="4400" b="1" i="1" u="sng" dirty="0"/>
          </a:p>
        </p:txBody>
      </p:sp>
      <p:sp>
        <p:nvSpPr>
          <p:cNvPr id="5" name="Прямоугольник 4"/>
          <p:cNvSpPr/>
          <p:nvPr/>
        </p:nvSpPr>
        <p:spPr>
          <a:xfrm>
            <a:off x="467544" y="2132856"/>
            <a:ext cx="8136904" cy="3785652"/>
          </a:xfrm>
          <a:prstGeom prst="rect">
            <a:avLst/>
          </a:prstGeom>
        </p:spPr>
        <p:txBody>
          <a:bodyPr wrap="square">
            <a:spAutoFit/>
          </a:bodyPr>
          <a:lstStyle/>
          <a:p>
            <a:r>
              <a:rPr lang="en-US" sz="2000" b="1" dirty="0"/>
              <a:t>Fruit </a:t>
            </a:r>
            <a:r>
              <a:rPr lang="en-US" sz="2000" b="1" dirty="0" smtClean="0"/>
              <a:t>  </a:t>
            </a:r>
            <a:r>
              <a:rPr lang="en-US" sz="2000" b="1" dirty="0"/>
              <a:t>is </a:t>
            </a:r>
            <a:r>
              <a:rPr lang="en-US" sz="2000" b="1" dirty="0" smtClean="0"/>
              <a:t>absolutely necessary</a:t>
            </a:r>
            <a:r>
              <a:rPr lang="en-US" sz="2000" b="1" dirty="0" smtClean="0"/>
              <a:t>, </a:t>
            </a:r>
            <a:r>
              <a:rPr lang="en-US" sz="2000" b="1" dirty="0" smtClean="0"/>
              <a:t>without </a:t>
            </a:r>
            <a:r>
              <a:rPr lang="en-US" sz="2000" b="1" dirty="0"/>
              <a:t>them the list of the most useful food would be incomplete. First of all, it is apples. The list of diseases, for prevention and </a:t>
            </a:r>
            <a:r>
              <a:rPr lang="en-US" sz="2000" b="1" dirty="0" smtClean="0"/>
              <a:t>treatment of </a:t>
            </a:r>
            <a:r>
              <a:rPr lang="en-US" sz="2000" b="1" dirty="0" smtClean="0"/>
              <a:t>which </a:t>
            </a:r>
            <a:r>
              <a:rPr lang="en-US" sz="2000" b="1" dirty="0"/>
              <a:t>they </a:t>
            </a:r>
            <a:r>
              <a:rPr lang="en-US" sz="2000" b="1" dirty="0" smtClean="0"/>
              <a:t>are especially useful is quite </a:t>
            </a:r>
            <a:r>
              <a:rPr lang="en-US" sz="2000" b="1" dirty="0"/>
              <a:t>wide. These are useful food for cardiovascular, digestive, urinary, immune system, diseases of skin and the musculoskeletal </a:t>
            </a:r>
            <a:r>
              <a:rPr lang="en-US" sz="2000" b="1" dirty="0" smtClean="0"/>
              <a:t>system. </a:t>
            </a:r>
            <a:r>
              <a:rPr lang="en-US" sz="2000" b="1" dirty="0"/>
              <a:t>Reducing level of cholesterol and sugar in blood, slowing down growth of cancer cells, apples by right can be called as the most useful fruit. To the Most Useful Products list </a:t>
            </a:r>
            <a:r>
              <a:rPr lang="en-US" sz="2000" b="1" dirty="0" smtClean="0"/>
              <a:t>can be added as </a:t>
            </a:r>
            <a:r>
              <a:rPr lang="en-US" sz="2000" b="1" dirty="0"/>
              <a:t>well </a:t>
            </a:r>
            <a:r>
              <a:rPr lang="en-US" sz="2000" b="1" dirty="0" smtClean="0"/>
              <a:t>the other </a:t>
            </a:r>
            <a:r>
              <a:rPr lang="en-US" sz="2000" b="1" dirty="0"/>
              <a:t>fruit: kiwi and persimmon, pineapple and pomegranate, apricot and banana, avocado and mango. </a:t>
            </a:r>
            <a:r>
              <a:rPr lang="en-US" sz="2000" b="1" dirty="0" smtClean="0"/>
              <a:t>Thereby, </a:t>
            </a:r>
            <a:r>
              <a:rPr lang="en-US" sz="2000" b="1" dirty="0"/>
              <a:t>the </a:t>
            </a:r>
            <a:r>
              <a:rPr lang="en-US" sz="2000" b="1" dirty="0" smtClean="0"/>
              <a:t>more </a:t>
            </a:r>
            <a:r>
              <a:rPr lang="en-US" sz="2000" b="1" dirty="0" smtClean="0"/>
              <a:t>varied </a:t>
            </a:r>
            <a:r>
              <a:rPr lang="en-US" sz="2000" b="1" dirty="0" smtClean="0"/>
              <a:t>will </a:t>
            </a:r>
            <a:r>
              <a:rPr lang="en-US" sz="2000" b="1" dirty="0"/>
              <a:t>be </a:t>
            </a:r>
            <a:r>
              <a:rPr lang="en-US" sz="2000" b="1" dirty="0" smtClean="0"/>
              <a:t>your "</a:t>
            </a:r>
            <a:r>
              <a:rPr lang="en-US" sz="2000" b="1" dirty="0" smtClean="0"/>
              <a:t> </a:t>
            </a:r>
            <a:r>
              <a:rPr lang="en-US" sz="2000" b="1" dirty="0"/>
              <a:t>fruit menu" - the better.</a:t>
            </a:r>
            <a:endParaRPr lang="ru-RU" sz="2000" b="1" dirty="0"/>
          </a:p>
        </p:txBody>
      </p:sp>
    </p:spTree>
    <p:extLst>
      <p:ext uri="{BB962C8B-B14F-4D97-AF65-F5344CB8AC3E}">
        <p14:creationId xmlns:p14="http://schemas.microsoft.com/office/powerpoint/2010/main" val="339674309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170" name="Picture 2" descr="C:\Documents and Settings\Admin\Рабочий стол\1260462255_ovochi.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8208912" cy="619268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203848" y="332656"/>
            <a:ext cx="3329758" cy="769441"/>
          </a:xfrm>
          <a:prstGeom prst="rect">
            <a:avLst/>
          </a:prstGeom>
        </p:spPr>
        <p:txBody>
          <a:bodyPr wrap="none">
            <a:spAutoFit/>
          </a:bodyPr>
          <a:lstStyle/>
          <a:p>
            <a:r>
              <a:rPr lang="en-US" sz="4400" b="1" i="1" u="sng" dirty="0" smtClean="0">
                <a:effectLst/>
              </a:rPr>
              <a:t>Vegetables</a:t>
            </a:r>
            <a:endParaRPr lang="ru-RU" sz="4400" b="1" i="1" u="sng" dirty="0"/>
          </a:p>
        </p:txBody>
      </p:sp>
      <p:sp>
        <p:nvSpPr>
          <p:cNvPr id="5" name="Прямоугольник 4"/>
          <p:cNvSpPr/>
          <p:nvPr/>
        </p:nvSpPr>
        <p:spPr>
          <a:xfrm>
            <a:off x="481399" y="964761"/>
            <a:ext cx="8208912" cy="4801314"/>
          </a:xfrm>
          <a:prstGeom prst="rect">
            <a:avLst/>
          </a:prstGeom>
        </p:spPr>
        <p:txBody>
          <a:bodyPr wrap="square">
            <a:spAutoFit/>
          </a:bodyPr>
          <a:lstStyle/>
          <a:p>
            <a:r>
              <a:rPr lang="en-US" b="1" dirty="0" smtClean="0">
                <a:solidFill>
                  <a:srgbClr val="002060"/>
                </a:solidFill>
              </a:rPr>
              <a:t>There must also be the </a:t>
            </a:r>
            <a:r>
              <a:rPr lang="en-US" b="1" dirty="0">
                <a:solidFill>
                  <a:srgbClr val="002060"/>
                </a:solidFill>
              </a:rPr>
              <a:t>place </a:t>
            </a:r>
            <a:r>
              <a:rPr lang="en-US" b="1" dirty="0" smtClean="0">
                <a:solidFill>
                  <a:srgbClr val="002060"/>
                </a:solidFill>
              </a:rPr>
              <a:t>for vegetables</a:t>
            </a:r>
            <a:r>
              <a:rPr lang="en-US" b="1" dirty="0">
                <a:solidFill>
                  <a:srgbClr val="002060"/>
                </a:solidFill>
              </a:rPr>
              <a:t>. in </a:t>
            </a:r>
            <a:r>
              <a:rPr lang="en-US" b="1" dirty="0">
                <a:solidFill>
                  <a:srgbClr val="002060"/>
                </a:solidFill>
              </a:rPr>
              <a:t>the list of the most useful </a:t>
            </a:r>
            <a:r>
              <a:rPr lang="en-US" b="1" dirty="0" smtClean="0">
                <a:solidFill>
                  <a:srgbClr val="002060"/>
                </a:solidFill>
              </a:rPr>
              <a:t>products. Green </a:t>
            </a:r>
            <a:r>
              <a:rPr lang="en-US" b="1" dirty="0">
                <a:solidFill>
                  <a:srgbClr val="002060"/>
                </a:solidFill>
              </a:rPr>
              <a:t>sheet vegetables are in the lead here: spinach and </a:t>
            </a:r>
            <a:r>
              <a:rPr lang="en-US" b="1" dirty="0" smtClean="0">
                <a:solidFill>
                  <a:srgbClr val="002060"/>
                </a:solidFill>
              </a:rPr>
              <a:t>lettuce. </a:t>
            </a:r>
            <a:r>
              <a:rPr lang="en-US" b="1" dirty="0">
                <a:solidFill>
                  <a:srgbClr val="002060"/>
                </a:solidFill>
              </a:rPr>
              <a:t>These useful products </a:t>
            </a:r>
            <a:r>
              <a:rPr lang="en-US" b="1" dirty="0" smtClean="0">
                <a:solidFill>
                  <a:srgbClr val="002060"/>
                </a:solidFill>
              </a:rPr>
              <a:t>have a lot of  </a:t>
            </a:r>
            <a:r>
              <a:rPr lang="en-US" b="1" dirty="0" err="1" smtClean="0">
                <a:solidFill>
                  <a:srgbClr val="002060"/>
                </a:solidFill>
              </a:rPr>
              <a:t>vitamines</a:t>
            </a:r>
            <a:r>
              <a:rPr lang="en-US" b="1" dirty="0" smtClean="0">
                <a:solidFill>
                  <a:srgbClr val="002060"/>
                </a:solidFill>
              </a:rPr>
              <a:t>, </a:t>
            </a:r>
            <a:r>
              <a:rPr lang="en-US" b="1" dirty="0">
                <a:solidFill>
                  <a:srgbClr val="002060"/>
                </a:solidFill>
              </a:rPr>
              <a:t>are good for intestines, slow down growth of tumors (especially prostates), have diuretic effect, are useful at a hypertension, obesity, tuberculosis, atherosclerosis. Among vegetables "the most useful products" apply for a rank also cabbage and carrots. So, the cabbage (especially white) has high nutritional value and is useful as fresh, and in the fermented. The cabbage enriches intestines </a:t>
            </a:r>
            <a:r>
              <a:rPr lang="en-US" b="1" dirty="0" smtClean="0">
                <a:solidFill>
                  <a:srgbClr val="002060"/>
                </a:solidFill>
              </a:rPr>
              <a:t>micro flora, </a:t>
            </a:r>
            <a:r>
              <a:rPr lang="en-US" b="1" dirty="0">
                <a:solidFill>
                  <a:srgbClr val="002060"/>
                </a:solidFill>
              </a:rPr>
              <a:t>is capable to bring out of an organism cholesterol. It is especially healthy food for patients with gastritis with the lowered acidity, the stomach ulcer, suffering hemorrhoids and locks, obesity. Carrots don't lag behind cabbage by quantity of useful substances containing in it. It strengthens immune system, improves intestines functioning, positively influences an eye retina, is applied to prevention of diseases of heart, kidneys and </a:t>
            </a:r>
            <a:r>
              <a:rPr lang="en-US" b="1" dirty="0" smtClean="0">
                <a:solidFill>
                  <a:srgbClr val="002060"/>
                </a:solidFill>
              </a:rPr>
              <a:t> liver </a:t>
            </a:r>
            <a:r>
              <a:rPr lang="en-US" b="1" dirty="0" smtClean="0">
                <a:solidFill>
                  <a:srgbClr val="002060"/>
                </a:solidFill>
              </a:rPr>
              <a:t>and has </a:t>
            </a:r>
            <a:r>
              <a:rPr lang="en-US" b="1" dirty="0">
                <a:solidFill>
                  <a:srgbClr val="002060"/>
                </a:solidFill>
              </a:rPr>
              <a:t>anti-inflammatory </a:t>
            </a:r>
            <a:r>
              <a:rPr lang="en-US" b="1" dirty="0">
                <a:solidFill>
                  <a:srgbClr val="002060"/>
                </a:solidFill>
              </a:rPr>
              <a:t>effect. These useful products in a combination, for example, in salads are especially good.</a:t>
            </a:r>
            <a:endParaRPr lang="ru-RU" dirty="0">
              <a:solidFill>
                <a:srgbClr val="002060"/>
              </a:solidFill>
            </a:endParaRPr>
          </a:p>
        </p:txBody>
      </p:sp>
    </p:spTree>
    <p:extLst>
      <p:ext uri="{BB962C8B-B14F-4D97-AF65-F5344CB8AC3E}">
        <p14:creationId xmlns:p14="http://schemas.microsoft.com/office/powerpoint/2010/main" val="303873455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8194" name="Picture 2" descr="C:\Documents and Settings\Admin\Рабочий стол\1260462240_dary-morya.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8208912" cy="619268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843808" y="620688"/>
            <a:ext cx="2040943" cy="646331"/>
          </a:xfrm>
          <a:prstGeom prst="rect">
            <a:avLst/>
          </a:prstGeom>
        </p:spPr>
        <p:txBody>
          <a:bodyPr wrap="none">
            <a:spAutoFit/>
          </a:bodyPr>
          <a:lstStyle/>
          <a:p>
            <a:r>
              <a:rPr lang="en-US" sz="3600" b="1" i="1" u="sng" dirty="0" smtClean="0">
                <a:effectLst/>
              </a:rPr>
              <a:t>Sea gifts</a:t>
            </a:r>
            <a:endParaRPr lang="ru-RU" sz="3600" b="1" i="1" u="sng" dirty="0"/>
          </a:p>
        </p:txBody>
      </p:sp>
      <p:sp>
        <p:nvSpPr>
          <p:cNvPr id="5" name="Прямоугольник 4"/>
          <p:cNvSpPr/>
          <p:nvPr/>
        </p:nvSpPr>
        <p:spPr>
          <a:xfrm>
            <a:off x="398806" y="2204864"/>
            <a:ext cx="8064896" cy="3139321"/>
          </a:xfrm>
          <a:prstGeom prst="rect">
            <a:avLst/>
          </a:prstGeom>
        </p:spPr>
        <p:txBody>
          <a:bodyPr wrap="square">
            <a:spAutoFit/>
          </a:bodyPr>
          <a:lstStyle/>
          <a:p>
            <a:r>
              <a:rPr lang="en-US" sz="2000" b="1" dirty="0"/>
              <a:t>Sea gifts – it is </a:t>
            </a:r>
            <a:r>
              <a:rPr lang="en-US" sz="2000" b="1" dirty="0" smtClean="0"/>
              <a:t>unconditionally, </a:t>
            </a:r>
            <a:r>
              <a:rPr lang="en-US" sz="2000" b="1" dirty="0"/>
              <a:t>useful food. The first place among them is taken by fish. The most useful products </a:t>
            </a:r>
            <a:r>
              <a:rPr lang="en-US" sz="2000" b="1" dirty="0" smtClean="0"/>
              <a:t>of fish </a:t>
            </a:r>
            <a:r>
              <a:rPr lang="en-US" sz="2000" b="1" dirty="0"/>
              <a:t>are fat grades: salmon, tuna, sardines. Favorably influencing cardiovascular system, fish considerably reduces possibility of various diseases of heart (including arrhythmia and ischemia), heart attacks and strokes. Also the people having problems with a stomach, a thyroid gland, </a:t>
            </a:r>
            <a:r>
              <a:rPr lang="en-US" sz="2000" b="1" dirty="0" smtClean="0"/>
              <a:t>overweight </a:t>
            </a:r>
            <a:r>
              <a:rPr lang="en-US" sz="2000" b="1" dirty="0"/>
              <a:t>are recommended to </a:t>
            </a:r>
            <a:r>
              <a:rPr lang="en-US" sz="2000" b="1" dirty="0" smtClean="0"/>
              <a:t>include</a:t>
            </a:r>
            <a:r>
              <a:rPr lang="en-US" sz="2000" b="1" dirty="0" smtClean="0"/>
              <a:t> </a:t>
            </a:r>
            <a:r>
              <a:rPr lang="en-US" sz="2000" b="1" dirty="0"/>
              <a:t>these useful products in food. Fish </a:t>
            </a:r>
            <a:r>
              <a:rPr lang="en-US" sz="2000" b="1" dirty="0" smtClean="0"/>
              <a:t> activates the work of our  brains, </a:t>
            </a:r>
            <a:r>
              <a:rPr lang="en-US" sz="2000" b="1" dirty="0" smtClean="0"/>
              <a:t>heals  wounds , stops cancer cells formation </a:t>
            </a:r>
            <a:r>
              <a:rPr lang="en-US" sz="2000" b="1" dirty="0"/>
              <a:t>of.</a:t>
            </a:r>
            <a:r>
              <a:rPr lang="ru-RU" dirty="0" smtClean="0"/>
              <a:t/>
            </a:r>
            <a:br>
              <a:rPr lang="ru-RU" dirty="0" smtClean="0"/>
            </a:br>
            <a:endParaRPr lang="ru-RU" dirty="0"/>
          </a:p>
        </p:txBody>
      </p:sp>
    </p:spTree>
    <p:extLst>
      <p:ext uri="{BB962C8B-B14F-4D97-AF65-F5344CB8AC3E}">
        <p14:creationId xmlns:p14="http://schemas.microsoft.com/office/powerpoint/2010/main" val="182392411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225</TotalTime>
  <Words>1594</Words>
  <Application>Microsoft Office PowerPoint</Application>
  <PresentationFormat>Экран (4:3)</PresentationFormat>
  <Paragraphs>32</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Остин</vt:lpstr>
      <vt:lpstr>Healthy and Harmful food.</vt:lpstr>
      <vt:lpstr>Презентация PowerPoint</vt:lpstr>
      <vt:lpstr>Презентация PowerPoint</vt:lpstr>
      <vt:lpstr>Орехи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Пользователь</cp:lastModifiedBy>
  <cp:revision>43</cp:revision>
  <dcterms:created xsi:type="dcterms:W3CDTF">2012-04-18T11:41:40Z</dcterms:created>
  <dcterms:modified xsi:type="dcterms:W3CDTF">2006-01-01T19:52:00Z</dcterms:modified>
</cp:coreProperties>
</file>