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06" autoAdjust="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6436" y="1524000"/>
            <a:ext cx="6631128" cy="3200400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6437" y="4876800"/>
            <a:ext cx="5373499" cy="990600"/>
          </a:xfrm>
        </p:spPr>
        <p:txBody>
          <a:bodyPr lIns="91440">
            <a:normAutofit/>
          </a:bodyPr>
          <a:lstStyle>
            <a:lvl1pPr marL="0" indent="0" algn="l">
              <a:spcBef>
                <a:spcPts val="0"/>
              </a:spcBef>
              <a:buNone/>
              <a:defRPr sz="2000" cap="all" spc="250" baseline="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8870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lternate 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4046082" y="0"/>
            <a:ext cx="5097917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noProof="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114680" y="0"/>
            <a:ext cx="5029319" cy="6858000"/>
          </a:xfrm>
          <a:prstGeom prst="rect">
            <a:avLst/>
          </a:prstGeom>
          <a:solidFill>
            <a:schemeClr val="bg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128" y="685800"/>
            <a:ext cx="3201234" cy="38862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0" y="685800"/>
            <a:ext cx="4115872" cy="5486400"/>
          </a:xfrm>
          <a:solidFill>
            <a:schemeClr val="tx2">
              <a:lumMod val="10000"/>
            </a:schemeClr>
          </a:solidFill>
          <a:ln w="50800">
            <a:solidFill>
              <a:schemeClr val="tx1"/>
            </a:solidFill>
            <a:miter lim="800000"/>
          </a:ln>
          <a:effectLst>
            <a:outerShdw blurRad="190500" algn="ctr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6128" y="4724400"/>
            <a:ext cx="3201234" cy="14478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2CA82-8509-4653-BAA8-B208351D789D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5305C-7598-487E-B7F1-561A3B03E2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536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2CA82-8509-4653-BAA8-B208351D789D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5305C-7598-487E-B7F1-561A3B03E2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99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58750" y="685801"/>
            <a:ext cx="914639" cy="5486400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70613" y="685800"/>
            <a:ext cx="6116642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2CA82-8509-4653-BAA8-B208351D789D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5305C-7598-487E-B7F1-561A3B03E2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20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2CA82-8509-4653-BAA8-B208351D789D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5305C-7598-487E-B7F1-561A3B03E2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086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0613" y="3429000"/>
            <a:ext cx="7202776" cy="2286000"/>
          </a:xfrm>
        </p:spPr>
        <p:txBody>
          <a:bodyPr anchor="b">
            <a:normAutofit/>
          </a:bodyPr>
          <a:lstStyle>
            <a:lvl1pPr algn="l">
              <a:defRPr sz="4800" b="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0612" y="685800"/>
            <a:ext cx="5659324" cy="1066800"/>
          </a:xfrm>
        </p:spPr>
        <p:txBody>
          <a:bodyPr lIns="91440" anchor="t"/>
          <a:lstStyle>
            <a:lvl1pPr marL="0" indent="0">
              <a:spcBef>
                <a:spcPts val="0"/>
              </a:spcBef>
              <a:buNone/>
              <a:defRPr sz="2000" cap="all" spc="250" baseline="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2CA82-8509-4653-BAA8-B208351D789D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5305C-7598-487E-B7F1-561A3B03E2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889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70613" y="1828800"/>
            <a:ext cx="3487057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86329" y="1828801"/>
            <a:ext cx="3487060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2CA82-8509-4653-BAA8-B208351D789D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5305C-7598-487E-B7F1-561A3B03E2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878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0612" y="381000"/>
            <a:ext cx="7202776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0612" y="1676400"/>
            <a:ext cx="3485690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70613" y="2438400"/>
            <a:ext cx="3487057" cy="3733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86330" y="1676400"/>
            <a:ext cx="3487059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86330" y="2438400"/>
            <a:ext cx="3487059" cy="3733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2CA82-8509-4653-BAA8-B208351D789D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5305C-7598-487E-B7F1-561A3B03E2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692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2CA82-8509-4653-BAA8-B208351D789D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5305C-7598-487E-B7F1-561A3B03E2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31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2CA82-8509-4653-BAA8-B208351D789D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5305C-7598-487E-B7F1-561A3B03E2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631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456128" y="0"/>
            <a:ext cx="3663626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noProof="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24726" y="0"/>
            <a:ext cx="3526431" cy="6858000"/>
          </a:xfrm>
          <a:prstGeom prst="rect">
            <a:avLst/>
          </a:prstGeom>
          <a:solidFill>
            <a:schemeClr val="bg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0612" y="685800"/>
            <a:ext cx="2686750" cy="38862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685800"/>
            <a:ext cx="4114799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70612" y="4724400"/>
            <a:ext cx="2686750" cy="1401764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2CA82-8509-4653-BAA8-B208351D789D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5305C-7598-487E-B7F1-561A3B03E2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575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56128" y="0"/>
            <a:ext cx="3663626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noProof="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24726" y="0"/>
            <a:ext cx="3526431" cy="6858000"/>
          </a:xfrm>
          <a:prstGeom prst="rect">
            <a:avLst/>
          </a:prstGeom>
          <a:solidFill>
            <a:schemeClr val="bg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0612" y="685800"/>
            <a:ext cx="2686750" cy="38862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0" y="685800"/>
            <a:ext cx="4115872" cy="5486400"/>
          </a:xfrm>
          <a:solidFill>
            <a:schemeClr val="tx2">
              <a:lumMod val="10000"/>
            </a:schemeClr>
          </a:solidFill>
          <a:ln w="50800">
            <a:solidFill>
              <a:schemeClr val="tx1"/>
            </a:solidFill>
            <a:miter lim="800000"/>
          </a:ln>
          <a:effectLst>
            <a:outerShdw blurRad="190500" algn="ctr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70612" y="4724400"/>
            <a:ext cx="2686750" cy="1401764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C1F7-A9E9-4D8B-8C97-C74523B2CF2A}" type="datetimeFigureOut">
              <a:rPr lang="ru-RU" noProof="0" smtClean="0"/>
              <a:pPr/>
              <a:t>08.06.2017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542E4-2CCF-42F6-9D92-ED568035133D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71934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0612" y="381000"/>
            <a:ext cx="7202776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0613" y="1828800"/>
            <a:ext cx="72027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01122" y="6400801"/>
            <a:ext cx="9903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2CA82-8509-4653-BAA8-B208351D789D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970613" y="6400801"/>
            <a:ext cx="4744685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258749" y="6400801"/>
            <a:ext cx="914640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5305C-7598-487E-B7F1-561A3B03E2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2099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6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800"/>
        </a:spcBef>
        <a:buFont typeface="Century" pitchFamily="18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25880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91640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23160" indent="-22860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28600" algn="l" defTabSz="914400" rtl="0" eaLnBrk="1" latinLnBrk="0" hangingPunct="1"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54680" indent="-22860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59632" y="1052736"/>
            <a:ext cx="7560840" cy="367166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600" dirty="0" smtClean="0"/>
              <a:t>Проект исследовательской работы по теме:</a:t>
            </a:r>
            <a:br>
              <a:rPr lang="ru-RU" sz="3600" dirty="0" smtClean="0"/>
            </a:br>
            <a:r>
              <a:rPr lang="ru-RU" sz="3600" dirty="0" smtClean="0"/>
              <a:t>«Экологическое состояние воздуха в западной части города»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347864" y="4869160"/>
            <a:ext cx="5373499" cy="1512168"/>
          </a:xfrm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r>
              <a:rPr lang="ru-RU" sz="1100" b="1" dirty="0" smtClean="0"/>
              <a:t>Авторы проекта: Дороничева  О. 8В</a:t>
            </a:r>
          </a:p>
          <a:p>
            <a:pPr algn="r">
              <a:lnSpc>
                <a:spcPct val="100000"/>
              </a:lnSpc>
            </a:pPr>
            <a:r>
              <a:rPr lang="ru-RU" sz="1100" b="1" dirty="0" smtClean="0"/>
              <a:t>Зарудная  А. 8В</a:t>
            </a:r>
            <a:br>
              <a:rPr lang="ru-RU" sz="1100" b="1" dirty="0" smtClean="0"/>
            </a:br>
            <a:r>
              <a:rPr lang="ru-RU" sz="1100" b="1" dirty="0" smtClean="0"/>
              <a:t>                                                   Пацукова Е.8В</a:t>
            </a:r>
            <a:br>
              <a:rPr lang="ru-RU" sz="1100" b="1" dirty="0" smtClean="0"/>
            </a:br>
            <a:r>
              <a:rPr lang="ru-RU" sz="1100" b="1" dirty="0" smtClean="0"/>
              <a:t>                                              Поплавская А. 8В</a:t>
            </a:r>
            <a:br>
              <a:rPr lang="ru-RU" sz="1100" b="1" dirty="0" smtClean="0"/>
            </a:br>
            <a:r>
              <a:rPr lang="ru-RU" sz="1100" b="1" dirty="0" smtClean="0"/>
              <a:t/>
            </a:r>
            <a:br>
              <a:rPr lang="ru-RU" sz="1100" b="1" dirty="0" smtClean="0"/>
            </a:br>
            <a:r>
              <a:rPr lang="ru-RU" sz="1100" b="1" dirty="0" smtClean="0"/>
              <a:t>                      Руководитель: Луценко В.М.,</a:t>
            </a:r>
            <a:br>
              <a:rPr lang="ru-RU" sz="1100" b="1" dirty="0" smtClean="0"/>
            </a:br>
            <a:r>
              <a:rPr lang="ru-RU" sz="1100" b="1" dirty="0" smtClean="0"/>
              <a:t>               учитель географии МОУ СОШ № 1.</a:t>
            </a:r>
            <a:r>
              <a:rPr lang="ru-RU" sz="1050" b="1" dirty="0" smtClean="0"/>
              <a:t/>
            </a:r>
            <a:br>
              <a:rPr lang="ru-RU" sz="1050" b="1" dirty="0" smtClean="0"/>
            </a:br>
            <a:endParaRPr lang="ru-RU" sz="1050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исследований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 основном на   трех   исследуемых   участках   преобладали   накипные лишайники  (80%),    так    же    встречались     </a:t>
            </a:r>
            <a:r>
              <a:rPr lang="ru-RU" dirty="0" err="1" smtClean="0"/>
              <a:t>листоватые</a:t>
            </a:r>
            <a:r>
              <a:rPr lang="ru-RU" dirty="0" smtClean="0"/>
              <a:t> – </a:t>
            </a:r>
            <a:r>
              <a:rPr lang="ru-RU" dirty="0" err="1" smtClean="0"/>
              <a:t>пармелия</a:t>
            </a:r>
            <a:r>
              <a:rPr lang="ru-RU" dirty="0" smtClean="0"/>
              <a:t>    бороздчатая,   </a:t>
            </a:r>
            <a:r>
              <a:rPr lang="ru-RU" dirty="0" err="1" smtClean="0"/>
              <a:t>фисция</a:t>
            </a:r>
            <a:r>
              <a:rPr lang="ru-RU" dirty="0" smtClean="0"/>
              <a:t>   звездчатая    (15%),     из кустистых – </a:t>
            </a:r>
            <a:r>
              <a:rPr lang="ru-RU" dirty="0" err="1" smtClean="0"/>
              <a:t>лабария</a:t>
            </a:r>
            <a:r>
              <a:rPr lang="ru-RU" dirty="0" smtClean="0"/>
              <a:t> легочная, </a:t>
            </a:r>
            <a:r>
              <a:rPr lang="ru-RU" dirty="0" err="1" smtClean="0"/>
              <a:t>роматина</a:t>
            </a:r>
            <a:r>
              <a:rPr lang="ru-RU" dirty="0" smtClean="0"/>
              <a:t> </a:t>
            </a:r>
            <a:r>
              <a:rPr lang="ru-RU" dirty="0" err="1" smtClean="0"/>
              <a:t>чашечковая</a:t>
            </a:r>
            <a:r>
              <a:rPr lang="ru-RU" dirty="0" smtClean="0"/>
              <a:t> (5%).</a:t>
            </a:r>
          </a:p>
          <a:p>
            <a:r>
              <a:rPr lang="ru-RU" dirty="0" smtClean="0"/>
              <a:t>Подсчитав   показатель  относительной   чистоты  атмосферы, мы обнаружили следующее. Самый чистый воздух в районе   улицы   Энгельса,   там   показатель  ОЧА равен 1, в районе улицы Чапаева меньше 1.</a:t>
            </a:r>
          </a:p>
          <a:p>
            <a:r>
              <a:rPr lang="ru-RU" dirty="0" smtClean="0"/>
              <a:t>Таким образом, </a:t>
            </a:r>
            <a:r>
              <a:rPr lang="ru-RU" dirty="0" err="1" smtClean="0"/>
              <a:t>лихеноиндикация</a:t>
            </a:r>
            <a:r>
              <a:rPr lang="ru-RU" dirty="0" smtClean="0"/>
              <a:t> - один из важнейших и доступных методов экологического мониторинга. </a:t>
            </a:r>
            <a:endParaRPr lang="ru-RU" dirty="0"/>
          </a:p>
        </p:txBody>
      </p:sp>
      <p:pic>
        <p:nvPicPr>
          <p:cNvPr id="9" name="Рисунок 8" descr="DqxTjRSLziY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276872"/>
            <a:ext cx="6329060" cy="3550498"/>
          </a:xfrm>
          <a:prstGeom prst="rect">
            <a:avLst/>
          </a:prstGeom>
        </p:spPr>
      </p:pic>
      <p:pic>
        <p:nvPicPr>
          <p:cNvPr id="10" name="Рисунок 9" descr="eMQQcOCFqsw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51720" y="2276872"/>
            <a:ext cx="5102847" cy="3703091"/>
          </a:xfrm>
          <a:prstGeom prst="rect">
            <a:avLst/>
          </a:prstGeom>
        </p:spPr>
      </p:pic>
      <p:pic>
        <p:nvPicPr>
          <p:cNvPr id="11" name="Рисунок 10" descr="C:\Users\Анжелика\Desktop\ghhhhhhhh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492896"/>
            <a:ext cx="4141309" cy="31019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результате проделанной работы мы установили, что качество атмосферного воздуха влияет на растительность, а как следствие и на здоровье человека.</a:t>
            </a:r>
          </a:p>
          <a:p>
            <a:r>
              <a:rPr lang="ru-RU" dirty="0" smtClean="0"/>
              <a:t>В районе с интенсивным движением автотранспорта концентрация загрязняющих веществ превышает санитарные нормы в несколько раз.</a:t>
            </a:r>
          </a:p>
          <a:p>
            <a:r>
              <a:rPr lang="ru-RU" dirty="0" smtClean="0"/>
              <a:t>В нашем городе экологическая обстановка очень даже неплохая. И с нашей помощью мы поможем природе восстановиться.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Пути улучшения экологической обстановки в </a:t>
            </a:r>
            <a:r>
              <a:rPr lang="ru-RU" sz="3200" dirty="0" err="1" smtClean="0"/>
              <a:t>г-к</a:t>
            </a:r>
            <a:r>
              <a:rPr lang="ru-RU" sz="3200" dirty="0" smtClean="0"/>
              <a:t> Железноводске.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0612" y="1828800"/>
            <a:ext cx="7921868" cy="43434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возродить или создать озеленение на оживленных автотранспортных  магистралях.</a:t>
            </a:r>
          </a:p>
          <a:p>
            <a:r>
              <a:rPr lang="ru-RU" dirty="0" smtClean="0"/>
              <a:t>на особом контроле должно быть озеленение детских учреждений, школ и больниц.</a:t>
            </a:r>
          </a:p>
          <a:p>
            <a:r>
              <a:rPr lang="ru-RU" dirty="0" smtClean="0"/>
              <a:t>использовать штрафы за уничтожение зеленых  насаждений, за превышение СО</a:t>
            </a:r>
            <a:r>
              <a:rPr lang="ru-RU" baseline="-25000" dirty="0" smtClean="0"/>
              <a:t>2</a:t>
            </a:r>
            <a:r>
              <a:rPr lang="ru-RU" dirty="0" smtClean="0"/>
              <a:t> на автотранспорте .</a:t>
            </a:r>
          </a:p>
          <a:p>
            <a:r>
              <a:rPr lang="ru-RU" dirty="0" smtClean="0"/>
              <a:t>в школах возродить движение «Зеленый патруль».</a:t>
            </a:r>
          </a:p>
          <a:p>
            <a:r>
              <a:rPr lang="ru-RU" dirty="0" smtClean="0"/>
              <a:t>проводить городскую акцию «Посади дерево».</a:t>
            </a:r>
          </a:p>
          <a:p>
            <a:r>
              <a:rPr lang="ru-RU" dirty="0" smtClean="0"/>
              <a:t>проводить  разъяснительную  работу среди </a:t>
            </a:r>
            <a:r>
              <a:rPr lang="ru-RU" dirty="0" err="1" smtClean="0"/>
              <a:t>автовладельцев</a:t>
            </a:r>
            <a:r>
              <a:rPr lang="ru-RU" dirty="0" smtClean="0"/>
              <a:t> по переводу автотранспорта с жидкого вида топлива на газ.</a:t>
            </a:r>
          </a:p>
          <a:p>
            <a:endParaRPr lang="ru-RU" dirty="0"/>
          </a:p>
        </p:txBody>
      </p:sp>
      <p:pic>
        <p:nvPicPr>
          <p:cNvPr id="4" name="Рисунок 3" descr="ekologiy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23728" y="1916832"/>
            <a:ext cx="5496785" cy="3555871"/>
          </a:xfrm>
          <a:prstGeom prst="rect">
            <a:avLst/>
          </a:prstGeom>
        </p:spPr>
      </p:pic>
      <p:pic>
        <p:nvPicPr>
          <p:cNvPr id="5" name="Рисунок 4" descr="сохрани природу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67744" y="2276872"/>
            <a:ext cx="5400600" cy="32403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использованной литературы.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dirty="0" err="1" smtClean="0"/>
              <a:t>Ашихнина</a:t>
            </a:r>
            <a:r>
              <a:rPr lang="ru-RU" dirty="0" smtClean="0"/>
              <a:t> «Школьный экологический мониторинг»</a:t>
            </a:r>
            <a:br>
              <a:rPr lang="ru-RU" dirty="0" smtClean="0"/>
            </a:br>
            <a:r>
              <a:rPr lang="ru-RU" dirty="0" smtClean="0"/>
              <a:t> Издательство </a:t>
            </a:r>
            <a:r>
              <a:rPr lang="ru-RU" dirty="0" err="1" smtClean="0"/>
              <a:t>Агар</a:t>
            </a:r>
            <a:r>
              <a:rPr lang="ru-RU" dirty="0" smtClean="0"/>
              <a:t> 2000 г.</a:t>
            </a:r>
          </a:p>
          <a:p>
            <a:pPr lvl="0"/>
            <a:r>
              <a:rPr lang="ru-RU" dirty="0" smtClean="0"/>
              <a:t>Методика комплексной экологической оценки антропогенных воздействий на местность.</a:t>
            </a:r>
          </a:p>
          <a:p>
            <a:pPr lvl="0"/>
            <a:r>
              <a:rPr lang="ru-RU" dirty="0" smtClean="0"/>
              <a:t>И.Н. Пономарёва «Экология» Издательство центр «</a:t>
            </a:r>
            <a:r>
              <a:rPr lang="ru-RU" dirty="0" err="1" smtClean="0"/>
              <a:t>Вентана-Граф</a:t>
            </a:r>
            <a:r>
              <a:rPr lang="ru-RU" dirty="0" smtClean="0"/>
              <a:t>» Москва 2001 г.</a:t>
            </a:r>
          </a:p>
          <a:p>
            <a:pPr lvl="0"/>
            <a:r>
              <a:rPr lang="ru-RU" dirty="0" smtClean="0"/>
              <a:t>Информация о ходе выполнения решения Совета города Железноводска от 27.12.2000 №532 «Об утверждении Программы экологической безопасности города Железноводска на 2001 – 2005 годы» в 2003 году.</a:t>
            </a:r>
          </a:p>
          <a:p>
            <a:pPr lvl="0"/>
            <a:r>
              <a:rPr lang="ru-RU" dirty="0" smtClean="0"/>
              <a:t> Справка главного Управления природных ресурсов и охраны окружающей среды МПР России по Ставропольскому краю.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202776" cy="1143000"/>
          </a:xfrm>
        </p:spPr>
        <p:txBody>
          <a:bodyPr/>
          <a:lstStyle/>
          <a:p>
            <a:r>
              <a:rPr lang="ru-RU" dirty="0" smtClean="0"/>
              <a:t>Оглавление.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412776"/>
            <a:ext cx="7848872" cy="4840560"/>
          </a:xfrm>
        </p:spPr>
        <p:txBody>
          <a:bodyPr anchor="t">
            <a:noAutofit/>
          </a:bodyPr>
          <a:lstStyle/>
          <a:p>
            <a:pPr>
              <a:lnSpc>
                <a:spcPct val="100000"/>
              </a:lnSpc>
            </a:pPr>
            <a:r>
              <a:rPr lang="ru-RU" sz="1800" b="1" dirty="0" smtClean="0"/>
              <a:t>1. Введение (цели и задачи).</a:t>
            </a:r>
          </a:p>
          <a:p>
            <a:pPr>
              <a:lnSpc>
                <a:spcPct val="100000"/>
              </a:lnSpc>
            </a:pPr>
            <a:r>
              <a:rPr lang="ru-RU" sz="1800" b="1" dirty="0" smtClean="0"/>
              <a:t>2. Актуальность. Состояние атмосферы воздуха в городе Железноводске.</a:t>
            </a:r>
          </a:p>
          <a:p>
            <a:pPr>
              <a:lnSpc>
                <a:spcPct val="100000"/>
              </a:lnSpc>
            </a:pPr>
            <a:r>
              <a:rPr lang="ru-RU" sz="1800" b="1" dirty="0" smtClean="0"/>
              <a:t>3. Влияние загрязнения воздуха на состояние лишайников.</a:t>
            </a:r>
          </a:p>
          <a:p>
            <a:pPr>
              <a:lnSpc>
                <a:spcPct val="100000"/>
              </a:lnSpc>
            </a:pPr>
            <a:r>
              <a:rPr lang="ru-RU" sz="1800" b="1" dirty="0" smtClean="0"/>
              <a:t>4. Методика определения степени загрязненности воздуха по лишайникам.</a:t>
            </a:r>
          </a:p>
          <a:p>
            <a:pPr>
              <a:lnSpc>
                <a:spcPct val="100000"/>
              </a:lnSpc>
            </a:pPr>
            <a:r>
              <a:rPr lang="ru-RU" sz="1800" b="1" dirty="0" smtClean="0"/>
              <a:t>5. Влияние загрязнения воздуха на состояние сосны обыкновенной</a:t>
            </a:r>
          </a:p>
          <a:p>
            <a:pPr>
              <a:lnSpc>
                <a:spcPct val="100000"/>
              </a:lnSpc>
            </a:pPr>
            <a:r>
              <a:rPr lang="ru-RU" sz="1800" b="1" dirty="0" smtClean="0"/>
              <a:t>6. Результаты исследований.</a:t>
            </a:r>
          </a:p>
          <a:p>
            <a:pPr>
              <a:lnSpc>
                <a:spcPct val="100000"/>
              </a:lnSpc>
            </a:pPr>
            <a:r>
              <a:rPr lang="ru-RU" sz="1800" b="1" dirty="0" smtClean="0"/>
              <a:t>7. Заключение.</a:t>
            </a:r>
          </a:p>
          <a:p>
            <a:pPr>
              <a:lnSpc>
                <a:spcPct val="100000"/>
              </a:lnSpc>
            </a:pPr>
            <a:r>
              <a:rPr lang="ru-RU" sz="1800" b="1" dirty="0" smtClean="0"/>
              <a:t>8. Пути улучшения экологической обстановки в городе Железноводске.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000"/>
                            </p:stCondLst>
                            <p:childTnLst>
                              <p:par>
                                <p:cTn id="5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Сегодня как никогда перед человечеством стоит вопрос о необходимости изменения своего отношения к природе. </a:t>
            </a:r>
          </a:p>
          <a:p>
            <a:r>
              <a:rPr lang="ru-RU" dirty="0" smtClean="0"/>
              <a:t>Экологическая чистота окружающей среды является первостепенным вопросом для КМВ.</a:t>
            </a:r>
          </a:p>
          <a:p>
            <a:r>
              <a:rPr lang="ru-RU" dirty="0" smtClean="0"/>
              <a:t>В рамках школьного экологического мониторинга мы проводим поисково – исследовательскую деятельность, где прослеживаем воздействие человека на окружающую среду и негативные последствия этой деятельности.</a:t>
            </a:r>
            <a:endParaRPr lang="ru-RU" dirty="0"/>
          </a:p>
        </p:txBody>
      </p:sp>
      <p:pic>
        <p:nvPicPr>
          <p:cNvPr id="4" name="Рисунок 3" descr="Ct-OuzSmxA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0" y="2209800"/>
            <a:ext cx="3657600" cy="2438400"/>
          </a:xfrm>
          <a:prstGeom prst="rect">
            <a:avLst/>
          </a:prstGeom>
        </p:spPr>
      </p:pic>
      <p:pic>
        <p:nvPicPr>
          <p:cNvPr id="5" name="Рисунок 4" descr="P7270239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692696"/>
            <a:ext cx="7620000" cy="5715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Актуальность. </a:t>
            </a:r>
            <a:br>
              <a:rPr lang="ru-RU" sz="3200" b="1" dirty="0" smtClean="0"/>
            </a:br>
            <a:r>
              <a:rPr lang="ru-RU" sz="3200" b="1" dirty="0" smtClean="0"/>
              <a:t>Состояние атмосферы воздуха в городе Железноводске.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Мы установили, что за 2009 год  в атмосферный воздух города  было  выброшено 7409 тонн загрязняющих веществ.</a:t>
            </a:r>
          </a:p>
          <a:p>
            <a:r>
              <a:rPr lang="ru-RU" dirty="0" smtClean="0"/>
              <a:t>Неблагополучное состояние атмосферного воздуха в городе определяют выбросы загрязняющих веществ:                                     1. Окислы азота                                                  2. Окислы углерода                      3.Углеводороды</a:t>
            </a:r>
          </a:p>
          <a:p>
            <a:r>
              <a:rPr lang="ru-RU" dirty="0" smtClean="0"/>
              <a:t>Мы решили посмотреть, как реагирует растительность на содержание в воздухе химических веществ.                                                             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Влияние загрязнения воздуха на состояние лишайников.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 этом году наше объединение «ЮСП» продолжило работу по изучению состояния воздуха  западной части города. Объектом нашего исследования стали лишайники. </a:t>
            </a:r>
          </a:p>
          <a:p>
            <a:r>
              <a:rPr lang="ru-RU" dirty="0" smtClean="0"/>
              <a:t>Многочисленные исследования в районах промышленных объектов, на заводских и прилегающих к ним территориях показывают прямую зависимость между загрязнением атмосферы и сокращением численности определённых видов лишайников.</a:t>
            </a:r>
            <a:endParaRPr lang="ru-RU" dirty="0"/>
          </a:p>
        </p:txBody>
      </p:sp>
      <p:pic>
        <p:nvPicPr>
          <p:cNvPr id="6" name="Содержимое 5" descr="C:\Users\Анжелика\Desktop\пр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86300" y="2276872"/>
            <a:ext cx="3487738" cy="30315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96752"/>
            <a:ext cx="7202776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Лишайники делят на три группы:</a:t>
            </a:r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971600" y="2708920"/>
            <a:ext cx="3485690" cy="762000"/>
          </a:xfrm>
        </p:spPr>
        <p:txBody>
          <a:bodyPr anchor="b">
            <a:normAutofit/>
          </a:bodyPr>
          <a:lstStyle/>
          <a:p>
            <a:r>
              <a:rPr lang="ru-RU" sz="2800" dirty="0" smtClean="0"/>
              <a:t>Накипные</a:t>
            </a:r>
            <a:endParaRPr lang="ru-RU" sz="2800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3707904" y="2708920"/>
            <a:ext cx="3487059" cy="762000"/>
          </a:xfrm>
        </p:spPr>
        <p:txBody>
          <a:bodyPr anchor="b">
            <a:normAutofit/>
          </a:bodyPr>
          <a:lstStyle/>
          <a:p>
            <a:r>
              <a:rPr lang="ru-RU" sz="2800" dirty="0" err="1" smtClean="0"/>
              <a:t>Листоватые</a:t>
            </a:r>
            <a:endParaRPr lang="ru-RU" sz="2800" dirty="0"/>
          </a:p>
        </p:txBody>
      </p:sp>
      <p:pic>
        <p:nvPicPr>
          <p:cNvPr id="16" name="Содержимое 15" descr="C:\Users\Анжелика\Desktop\пррр.jpg"/>
          <p:cNvPicPr>
            <a:picLocks noGrp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405075"/>
            <a:ext cx="2593925" cy="1824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Содержимое 16" descr="C:\Users\Анжелика\Desktop\ghhhhhhhh.jpg"/>
          <p:cNvPicPr>
            <a:picLocks noGrp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405075"/>
            <a:ext cx="2466975" cy="184785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Box 17"/>
          <p:cNvSpPr txBox="1"/>
          <p:nvPr/>
        </p:nvSpPr>
        <p:spPr>
          <a:xfrm>
            <a:off x="6372200" y="2996952"/>
            <a:ext cx="2376264" cy="4801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dirty="0" smtClean="0"/>
              <a:t>Кустистые</a:t>
            </a:r>
            <a:endParaRPr lang="ru-RU" sz="2800" dirty="0"/>
          </a:p>
        </p:txBody>
      </p:sp>
      <p:pic>
        <p:nvPicPr>
          <p:cNvPr id="21" name="Рисунок 20" descr="C:\Users\Анжелика\Desktop\апр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405075"/>
            <a:ext cx="2286620" cy="1824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build="p"/>
      <p:bldP spid="14" grpId="0" build="p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83568" y="381000"/>
            <a:ext cx="748982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Исследовательская деятельность.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683569" y="1828800"/>
            <a:ext cx="8280920" cy="311236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Для исследования мы выбрали липу мелколистную и сосну.</a:t>
            </a:r>
          </a:p>
          <a:p>
            <a:r>
              <a:rPr lang="ru-RU" dirty="0" smtClean="0"/>
              <a:t>Описали лишайники, которые растут на деревьях, определили % встречаемости лишайников. </a:t>
            </a:r>
          </a:p>
          <a:p>
            <a:r>
              <a:rPr lang="ru-RU" dirty="0" smtClean="0"/>
              <a:t> Указали жизнеспособность каждого образца.</a:t>
            </a:r>
          </a:p>
          <a:p>
            <a:r>
              <a:rPr lang="ru-RU" dirty="0" smtClean="0"/>
              <a:t>Определили степень покрытия в процентах и выставили баллы встречаемости  кустистых, листовых и накипных лишайников.</a:t>
            </a:r>
          </a:p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619672" y="5085184"/>
          <a:ext cx="5688632" cy="151216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12134"/>
                <a:gridCol w="1092122"/>
                <a:gridCol w="1296144"/>
                <a:gridCol w="936104"/>
                <a:gridCol w="1152128"/>
              </a:tblGrid>
              <a:tr h="28249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/>
                        <a:t>Частота встречаемости (в %)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/>
                        <a:t>Степень покрытия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/>
                        <a:t>Балл оценки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2296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Очень редко</a:t>
                      </a:r>
                      <a:endParaRPr lang="ru-RU" sz="110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Редко</a:t>
                      </a:r>
                      <a:endParaRPr lang="ru-RU" sz="110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Редко</a:t>
                      </a:r>
                      <a:endParaRPr lang="ru-RU" sz="110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Часто</a:t>
                      </a:r>
                      <a:endParaRPr lang="ru-RU" sz="110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Очень часто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Менее 5%</a:t>
                      </a:r>
                      <a:endParaRPr lang="ru-RU" sz="110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5%-20%</a:t>
                      </a:r>
                      <a:endParaRPr lang="ru-RU" sz="110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20%-40%</a:t>
                      </a:r>
                      <a:endParaRPr lang="ru-RU" sz="110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40%-60%</a:t>
                      </a:r>
                      <a:endParaRPr lang="ru-RU" sz="110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60%-100%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Очень низкая</a:t>
                      </a:r>
                      <a:endParaRPr lang="ru-RU" sz="11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Низкая</a:t>
                      </a:r>
                      <a:endParaRPr lang="ru-RU" sz="11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Средняя</a:t>
                      </a:r>
                      <a:endParaRPr lang="ru-RU" sz="11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Высокая</a:t>
                      </a:r>
                      <a:endParaRPr lang="ru-RU" sz="11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Очень высокая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Менее 5%</a:t>
                      </a:r>
                      <a:endParaRPr lang="ru-RU" sz="11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5%-20%</a:t>
                      </a:r>
                      <a:endParaRPr lang="ru-RU" sz="11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20-40%</a:t>
                      </a:r>
                      <a:endParaRPr lang="ru-RU" sz="11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40%-60%</a:t>
                      </a:r>
                      <a:endParaRPr lang="ru-RU" sz="11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60%-100%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</a:t>
                      </a:r>
                      <a:endParaRPr lang="ru-RU" sz="11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2</a:t>
                      </a:r>
                      <a:endParaRPr lang="ru-RU" sz="11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3</a:t>
                      </a:r>
                      <a:endParaRPr lang="ru-RU" sz="11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4</a:t>
                      </a:r>
                      <a:endParaRPr lang="ru-RU" sz="11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1" name="Рисунок 10" descr="HAOR_t-9Ph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96752"/>
            <a:ext cx="8532440" cy="4792832"/>
          </a:xfrm>
          <a:prstGeom prst="rect">
            <a:avLst/>
          </a:prstGeom>
        </p:spPr>
      </p:pic>
      <p:pic>
        <p:nvPicPr>
          <p:cNvPr id="12" name="Рисунок 11" descr="I9fys7WaXC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60648"/>
            <a:ext cx="3456384" cy="6155369"/>
          </a:xfrm>
          <a:prstGeom prst="rect">
            <a:avLst/>
          </a:prstGeom>
        </p:spPr>
      </p:pic>
      <p:pic>
        <p:nvPicPr>
          <p:cNvPr id="13" name="Рисунок 12" descr="jNzS0dSHXfM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32656"/>
            <a:ext cx="3384376" cy="6027132"/>
          </a:xfrm>
          <a:prstGeom prst="rect">
            <a:avLst/>
          </a:prstGeom>
        </p:spPr>
      </p:pic>
      <p:pic>
        <p:nvPicPr>
          <p:cNvPr id="10" name="Рисунок 9" descr="f7WZmbp8eCc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340768"/>
            <a:ext cx="7415808" cy="416559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31" presetClass="entr" presetSubtype="0" fill="hold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31" presetClass="entr" presetSubtype="0" fill="hold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Химические опыты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899592" y="2204864"/>
            <a:ext cx="3485690" cy="762000"/>
          </a:xfrm>
        </p:spPr>
        <p:txBody>
          <a:bodyPr/>
          <a:lstStyle/>
          <a:p>
            <a:r>
              <a:rPr lang="ru-RU" dirty="0" smtClean="0"/>
              <a:t>Определение </a:t>
            </a:r>
            <a:r>
              <a:rPr lang="ru-RU" dirty="0" err="1" smtClean="0"/>
              <a:t>pH</a:t>
            </a:r>
            <a:endParaRPr lang="ru-RU" dirty="0"/>
          </a:p>
        </p:txBody>
      </p:sp>
      <p:pic>
        <p:nvPicPr>
          <p:cNvPr id="8" name="Содержимое 7" descr="m-ge4yp_5LU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963" y="2997398"/>
            <a:ext cx="3487737" cy="2615803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4008" y="2348880"/>
            <a:ext cx="3487059" cy="762000"/>
          </a:xfrm>
        </p:spPr>
        <p:txBody>
          <a:bodyPr/>
          <a:lstStyle/>
          <a:p>
            <a:r>
              <a:rPr lang="ru-RU" dirty="0" smtClean="0"/>
              <a:t>Определение на ионы хлора.</a:t>
            </a:r>
            <a:endParaRPr lang="ru-RU" dirty="0"/>
          </a:p>
        </p:txBody>
      </p:sp>
      <p:pic>
        <p:nvPicPr>
          <p:cNvPr id="9" name="Содержимое 8" descr="7TO75NdzxFY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6300" y="3325736"/>
            <a:ext cx="3487738" cy="1959128"/>
          </a:xfrm>
        </p:spPr>
      </p:pic>
      <p:pic>
        <p:nvPicPr>
          <p:cNvPr id="10" name="Рисунок 9" descr="uuT8FR3imic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924944"/>
            <a:ext cx="3995936" cy="2996952"/>
          </a:xfrm>
          <a:prstGeom prst="rect">
            <a:avLst/>
          </a:prstGeom>
        </p:spPr>
      </p:pic>
      <p:pic>
        <p:nvPicPr>
          <p:cNvPr id="11" name="Рисунок 10" descr="lWLoBRBeLFA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068960"/>
            <a:ext cx="3707904" cy="2780928"/>
          </a:xfrm>
          <a:prstGeom prst="rect">
            <a:avLst/>
          </a:prstGeom>
        </p:spPr>
      </p:pic>
      <p:pic>
        <p:nvPicPr>
          <p:cNvPr id="12" name="Рисунок 11" descr="EQR1Q5JXX_8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852936"/>
            <a:ext cx="4187957" cy="3140968"/>
          </a:xfrm>
          <a:prstGeom prst="rect">
            <a:avLst/>
          </a:prstGeom>
        </p:spPr>
      </p:pic>
      <p:pic>
        <p:nvPicPr>
          <p:cNvPr id="13" name="Рисунок 12" descr="1ykai6Qlgj8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3212976"/>
            <a:ext cx="1844595" cy="3284984"/>
          </a:xfrm>
          <a:prstGeom prst="rect">
            <a:avLst/>
          </a:prstGeom>
        </p:spPr>
      </p:pic>
      <p:pic>
        <p:nvPicPr>
          <p:cNvPr id="14" name="Рисунок 13" descr="er7LCeXWnPU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3212976"/>
            <a:ext cx="1925464" cy="3429000"/>
          </a:xfrm>
          <a:prstGeom prst="rect">
            <a:avLst/>
          </a:prstGeom>
        </p:spPr>
      </p:pic>
      <p:pic>
        <p:nvPicPr>
          <p:cNvPr id="15" name="Рисунок 14" descr="sw5vZgGetHg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3284984"/>
            <a:ext cx="1872208" cy="33341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202776" cy="14310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Влияние загрязнения воздуха на состояние сосны обыкновенной.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Сосна также чувствительна к загрязнению воздуха. Происходят морфологические и анатомические изменения у хвоинок  сосны. </a:t>
            </a:r>
          </a:p>
          <a:p>
            <a:r>
              <a:rPr lang="ru-RU" sz="2800" dirty="0" smtClean="0"/>
              <a:t>Степень повреждения хвои определяют по наличию </a:t>
            </a:r>
            <a:r>
              <a:rPr lang="ru-RU" sz="2800" dirty="0" err="1" smtClean="0"/>
              <a:t>хлоротичных</a:t>
            </a:r>
            <a:r>
              <a:rPr lang="ru-RU" sz="2800" dirty="0" smtClean="0"/>
              <a:t> пятен,     некротических точек, некрозов и т.д. </a:t>
            </a:r>
          </a:p>
          <a:p>
            <a:r>
              <a:rPr lang="ru-RU" sz="2800" dirty="0" smtClean="0"/>
              <a:t>Повреждение хвоинок объясняется воздействием   автотранспорта. </a:t>
            </a:r>
            <a:endParaRPr lang="ru-RU" sz="2800" dirty="0"/>
          </a:p>
        </p:txBody>
      </p:sp>
      <p:pic>
        <p:nvPicPr>
          <p:cNvPr id="4" name="Рисунок 3" descr="EBNBLaTa3bk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988840"/>
            <a:ext cx="7380312" cy="4145659"/>
          </a:xfrm>
          <a:prstGeom prst="rect">
            <a:avLst/>
          </a:prstGeom>
        </p:spPr>
      </p:pic>
      <p:pic>
        <p:nvPicPr>
          <p:cNvPr id="6" name="Рисунок 5" descr="ночь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484784"/>
            <a:ext cx="8244408" cy="46310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theme/theme1.xml><?xml version="1.0" encoding="utf-8"?>
<a:theme xmlns:a="http://schemas.openxmlformats.org/drawingml/2006/main" name="Woodgrain_16x9">
  <a:themeElements>
    <a:clrScheme name="Woodgrain_16x9">
      <a:dk1>
        <a:sysClr val="windowText" lastClr="000000"/>
      </a:dk1>
      <a:lt1>
        <a:sysClr val="window" lastClr="FFFFFF"/>
      </a:lt1>
      <a:dk2>
        <a:srgbClr val="90B365"/>
      </a:dk2>
      <a:lt2>
        <a:srgbClr val="EEECE1"/>
      </a:lt2>
      <a:accent1>
        <a:srgbClr val="4283D2"/>
      </a:accent1>
      <a:accent2>
        <a:srgbClr val="6E9D35"/>
      </a:accent2>
      <a:accent3>
        <a:srgbClr val="DE6742"/>
      </a:accent3>
      <a:accent4>
        <a:srgbClr val="8F73DF"/>
      </a:accent4>
      <a:accent5>
        <a:srgbClr val="CB991B"/>
      </a:accent5>
      <a:accent6>
        <a:srgbClr val="7F7F7F"/>
      </a:accent6>
      <a:hlink>
        <a:srgbClr val="90B365"/>
      </a:hlink>
      <a:folHlink>
        <a:srgbClr val="7F7F7F"/>
      </a:folHlink>
    </a:clrScheme>
    <a:fontScheme name="Woodgrain_16x9">
      <a:majorFont>
        <a:latin typeface="Century"/>
        <a:ea typeface=""/>
        <a:cs typeface=""/>
      </a:majorFont>
      <a:minorFont>
        <a:latin typeface="Century"/>
        <a:ea typeface=""/>
        <a:cs typeface="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miter lim="800000"/>
        </a:ln>
        <a:ln w="19050" cap="flat" cmpd="sng" algn="ctr">
          <a:solidFill>
            <a:schemeClr val="phClr"/>
          </a:solidFill>
          <a:miter lim="800000"/>
        </a:ln>
        <a:ln w="28575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TS102801115 (1)</Template>
  <TotalTime>208</TotalTime>
  <Words>652</Words>
  <Application>Microsoft Office PowerPoint</Application>
  <PresentationFormat>Экран (4:3)</PresentationFormat>
  <Paragraphs>89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Woodgrain_16x9</vt:lpstr>
      <vt:lpstr>Проект исследовательской работы по теме: «Экологическое состояние воздуха в западной части города»</vt:lpstr>
      <vt:lpstr>Оглавление.</vt:lpstr>
      <vt:lpstr>Введение</vt:lpstr>
      <vt:lpstr>Актуальность.  Состояние атмосферы воздуха в городе Железноводске.</vt:lpstr>
      <vt:lpstr>Влияние загрязнения воздуха на состояние лишайников.</vt:lpstr>
      <vt:lpstr>Лишайники делят на три группы:</vt:lpstr>
      <vt:lpstr>Исследовательская деятельность.</vt:lpstr>
      <vt:lpstr>Химические опыты</vt:lpstr>
      <vt:lpstr>Влияние загрязнения воздуха на состояние сосны обыкновенной.</vt:lpstr>
      <vt:lpstr>Результаты исследований</vt:lpstr>
      <vt:lpstr>Заключение.</vt:lpstr>
      <vt:lpstr>Пути улучшения экологической обстановки в г-к Железноводске. </vt:lpstr>
      <vt:lpstr>Список использованной литературы.</vt:lpstr>
      <vt:lpstr>Спасибо за внимание!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исследовательской работы по теме: «Экологическое состояние воздуха в западной части города»</dc:title>
  <dc:creator>Админ</dc:creator>
  <cp:lastModifiedBy>Windows User</cp:lastModifiedBy>
  <cp:revision>22</cp:revision>
  <dcterms:created xsi:type="dcterms:W3CDTF">2012-11-15T18:54:04Z</dcterms:created>
  <dcterms:modified xsi:type="dcterms:W3CDTF">2017-06-08T19:26:09Z</dcterms:modified>
</cp:coreProperties>
</file>