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18" autoAdjust="0"/>
    <p:restoredTop sz="95878" autoAdjust="0"/>
  </p:normalViewPr>
  <p:slideViewPr>
    <p:cSldViewPr>
      <p:cViewPr>
        <p:scale>
          <a:sx n="70" d="100"/>
          <a:sy n="70" d="100"/>
        </p:scale>
        <p:origin x="-1404" y="-1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88D457C2-4C9F-4C77-9C58-C09AF8B92567}" type="datetimeFigureOut">
              <a:rPr lang="ru-RU" smtClean="0"/>
              <a:pPr/>
              <a:t>08.06.2017</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5D45AAEC-E13A-4924-B3CA-072C6390D81D}"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8D457C2-4C9F-4C77-9C58-C09AF8B92567}" type="datetimeFigureOut">
              <a:rPr lang="ru-RU" smtClean="0"/>
              <a:pPr/>
              <a:t>08.06.2017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45AAEC-E13A-4924-B3CA-072C6390D81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8D457C2-4C9F-4C77-9C58-C09AF8B92567}" type="datetimeFigureOut">
              <a:rPr lang="ru-RU" smtClean="0"/>
              <a:pPr/>
              <a:t>08.06.2017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45AAEC-E13A-4924-B3CA-072C6390D81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88D457C2-4C9F-4C77-9C58-C09AF8B92567}" type="datetimeFigureOut">
              <a:rPr lang="ru-RU" smtClean="0"/>
              <a:pPr/>
              <a:t>08.06.2017</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5D45AAEC-E13A-4924-B3CA-072C6390D81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88D457C2-4C9F-4C77-9C58-C09AF8B92567}" type="datetimeFigureOut">
              <a:rPr lang="ru-RU" smtClean="0"/>
              <a:pPr/>
              <a:t>08.06.2017</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5D45AAEC-E13A-4924-B3CA-072C6390D81D}"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88D457C2-4C9F-4C77-9C58-C09AF8B92567}" type="datetimeFigureOut">
              <a:rPr lang="ru-RU" smtClean="0"/>
              <a:pPr/>
              <a:t>08.06.2017</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5D45AAEC-E13A-4924-B3CA-072C6390D81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88D457C2-4C9F-4C77-9C58-C09AF8B92567}" type="datetimeFigureOut">
              <a:rPr lang="ru-RU" smtClean="0"/>
              <a:pPr/>
              <a:t>08.06.2017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5D45AAEC-E13A-4924-B3CA-072C6390D81D}"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88D457C2-4C9F-4C77-9C58-C09AF8B92567}" type="datetimeFigureOut">
              <a:rPr lang="ru-RU" smtClean="0"/>
              <a:pPr/>
              <a:t>08.06.2017</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45AAEC-E13A-4924-B3CA-072C6390D81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88D457C2-4C9F-4C77-9C58-C09AF8B92567}" type="datetimeFigureOut">
              <a:rPr lang="ru-RU" smtClean="0"/>
              <a:pPr/>
              <a:t>08.06.2017</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D45AAEC-E13A-4924-B3CA-072C6390D81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88D457C2-4C9F-4C77-9C58-C09AF8B92567}" type="datetimeFigureOut">
              <a:rPr lang="ru-RU" smtClean="0"/>
              <a:pPr/>
              <a:t>08.06.2017</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D45AAEC-E13A-4924-B3CA-072C6390D81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88D457C2-4C9F-4C77-9C58-C09AF8B92567}" type="datetimeFigureOut">
              <a:rPr lang="ru-RU" smtClean="0"/>
              <a:pPr/>
              <a:t>08.06.2017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5D45AAEC-E13A-4924-B3CA-072C6390D81D}"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88D457C2-4C9F-4C77-9C58-C09AF8B92567}" type="datetimeFigureOut">
              <a:rPr lang="ru-RU" smtClean="0"/>
              <a:pPr/>
              <a:t>08.06.2017</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5D45AAEC-E13A-4924-B3CA-072C6390D81D}"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1259632" y="1196752"/>
            <a:ext cx="6696744" cy="3785652"/>
          </a:xfrm>
          <a:prstGeom prst="rect">
            <a:avLst/>
          </a:prstGeom>
          <a:noFill/>
          <a:effectLst>
            <a:outerShdw blurRad="50800" dist="38100" algn="l" rotWithShape="0">
              <a:prstClr val="black">
                <a:alpha val="40000"/>
              </a:prstClr>
            </a:outerShdw>
          </a:effectLst>
        </p:spPr>
        <p:txBody>
          <a:bodyPr wrap="square" lIns="91440" tIns="45720" rIns="91440" bIns="45720">
            <a:spAutoFit/>
            <a:scene3d>
              <a:camera prst="orthographicFront"/>
              <a:lightRig rig="threePt" dir="t"/>
            </a:scene3d>
            <a:sp3d extrusionH="57150">
              <a:bevelT w="57150" h="38100" prst="artDeco"/>
            </a:sp3d>
          </a:bodyPr>
          <a:lstStyle/>
          <a:p>
            <a:pPr algn="ctr"/>
            <a:r>
              <a:rPr lang="en-US" sz="1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01600">
                    <a:schemeClr val="accent6">
                      <a:satMod val="175000"/>
                      <a:alpha val="40000"/>
                    </a:schemeClr>
                  </a:glow>
                  <a:innerShdw blurRad="69850" dist="43180" dir="5400000">
                    <a:srgbClr val="000000">
                      <a:alpha val="65000"/>
                    </a:srgbClr>
                  </a:innerShdw>
                </a:effectLst>
              </a:rPr>
              <a:t>HEALTHY FOOD </a:t>
            </a:r>
            <a:endParaRPr lang="ru-RU" sz="12000" b="1" dirty="0" smtClean="0">
              <a:effectLst>
                <a:glow rad="101600">
                  <a:schemeClr val="accent6">
                    <a:satMod val="175000"/>
                    <a:alpha val="40000"/>
                  </a:schemeClr>
                </a:glow>
                <a:innerShdw blurRad="69850" dist="43180" dir="5400000">
                  <a:srgbClr val="000000">
                    <a:alpha val="65000"/>
                  </a:srgbClr>
                </a:innerShdw>
              </a:effectLst>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72008" y="-27384"/>
            <a:ext cx="9324528" cy="71014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122" name="Picture 2" descr="http://www.diets.ru/data/cache/2011jun/30/21/278701_75557-700x500.jpg"/>
          <p:cNvPicPr>
            <a:picLocks noChangeAspect="1" noChangeArrowheads="1"/>
          </p:cNvPicPr>
          <p:nvPr/>
        </p:nvPicPr>
        <p:blipFill>
          <a:blip r:embed="rId2" cstate="print"/>
          <a:srcRect/>
          <a:stretch>
            <a:fillRect/>
          </a:stretch>
        </p:blipFill>
        <p:spPr bwMode="auto">
          <a:xfrm>
            <a:off x="683568" y="404664"/>
            <a:ext cx="7776864" cy="6453336"/>
          </a:xfrm>
          <a:prstGeom prst="rect">
            <a:avLst/>
          </a:prstGeom>
          <a:noFill/>
        </p:spPr>
      </p:pic>
      <p:sp>
        <p:nvSpPr>
          <p:cNvPr id="6" name="TextBox 5"/>
          <p:cNvSpPr txBox="1"/>
          <p:nvPr/>
        </p:nvSpPr>
        <p:spPr>
          <a:xfrm>
            <a:off x="2339752" y="44624"/>
            <a:ext cx="5112568" cy="923330"/>
          </a:xfrm>
          <a:prstGeom prst="rect">
            <a:avLst/>
          </a:prstGeom>
          <a:noFill/>
        </p:spPr>
        <p:txBody>
          <a:bodyPr wrap="square" rtlCol="0">
            <a:spAutoFit/>
          </a:bodyPr>
          <a:lstStyle/>
          <a:p>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Food pyramid</a:t>
            </a:r>
            <a:endParaRPr lang="ru-RU"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7" name="TextBox 6"/>
          <p:cNvSpPr txBox="1"/>
          <p:nvPr/>
        </p:nvSpPr>
        <p:spPr>
          <a:xfrm>
            <a:off x="5436096" y="1311151"/>
            <a:ext cx="792088" cy="461665"/>
          </a:xfrm>
          <a:prstGeom prst="rect">
            <a:avLst/>
          </a:prstGeom>
          <a:noFill/>
        </p:spPr>
        <p:txBody>
          <a:bodyPr wrap="square" rtlCol="0">
            <a:spAutoFit/>
          </a:bodyPr>
          <a:lstStyle/>
          <a:p>
            <a:r>
              <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Fat</a:t>
            </a:r>
            <a:endParaRPr lang="ru-RU"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8" name="TextBox 7"/>
          <p:cNvSpPr txBox="1"/>
          <p:nvPr/>
        </p:nvSpPr>
        <p:spPr>
          <a:xfrm>
            <a:off x="2555776" y="1268760"/>
            <a:ext cx="1152128" cy="461665"/>
          </a:xfrm>
          <a:prstGeom prst="rect">
            <a:avLst/>
          </a:prstGeom>
          <a:noFill/>
        </p:spPr>
        <p:txBody>
          <a:bodyPr wrap="square" rtlCol="0">
            <a:spAutoFit/>
          </a:bodyPr>
          <a:lstStyle/>
          <a:p>
            <a:r>
              <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Sugar</a:t>
            </a:r>
            <a:endParaRPr lang="ru-RU"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9" name="TextBox 8"/>
          <p:cNvSpPr txBox="1"/>
          <p:nvPr/>
        </p:nvSpPr>
        <p:spPr>
          <a:xfrm>
            <a:off x="899592" y="2751311"/>
            <a:ext cx="2160240" cy="461665"/>
          </a:xfrm>
          <a:prstGeom prst="rect">
            <a:avLst/>
          </a:prstGeom>
          <a:noFill/>
        </p:spPr>
        <p:txBody>
          <a:bodyPr wrap="square" rtlCol="0">
            <a:spAutoFit/>
          </a:bodyPr>
          <a:lstStyle/>
          <a:p>
            <a:r>
              <a:rPr lang="en-U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a:t>
            </a:r>
            <a:r>
              <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airy products</a:t>
            </a:r>
            <a:endParaRPr lang="ru-RU"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0" name="TextBox 9"/>
          <p:cNvSpPr txBox="1"/>
          <p:nvPr/>
        </p:nvSpPr>
        <p:spPr>
          <a:xfrm>
            <a:off x="6444208" y="2492896"/>
            <a:ext cx="1728192" cy="1200329"/>
          </a:xfrm>
          <a:prstGeom prst="rect">
            <a:avLst/>
          </a:prstGeom>
          <a:noFill/>
        </p:spPr>
        <p:txBody>
          <a:bodyPr wrap="square" rtlCol="0">
            <a:spAutoFit/>
          </a:bodyPr>
          <a:lstStyle/>
          <a:p>
            <a:r>
              <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Meat</a:t>
            </a:r>
          </a:p>
          <a:p>
            <a:r>
              <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Fish</a:t>
            </a:r>
          </a:p>
          <a:p>
            <a:r>
              <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Poultry</a:t>
            </a:r>
            <a:endParaRPr lang="ru-RU"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1" name="TextBox 10"/>
          <p:cNvSpPr txBox="1"/>
          <p:nvPr/>
        </p:nvSpPr>
        <p:spPr>
          <a:xfrm>
            <a:off x="1403648" y="4149080"/>
            <a:ext cx="1152128" cy="461665"/>
          </a:xfrm>
          <a:prstGeom prst="rect">
            <a:avLst/>
          </a:prstGeom>
          <a:noFill/>
        </p:spPr>
        <p:txBody>
          <a:bodyPr wrap="square" rtlCol="0">
            <a:spAutoFit/>
          </a:bodyPr>
          <a:lstStyle/>
          <a:p>
            <a:r>
              <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Fruit</a:t>
            </a:r>
            <a:endParaRPr lang="ru-RU"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2" name="TextBox 11"/>
          <p:cNvSpPr txBox="1"/>
          <p:nvPr/>
        </p:nvSpPr>
        <p:spPr>
          <a:xfrm>
            <a:off x="6948264" y="4293096"/>
            <a:ext cx="1728192" cy="461665"/>
          </a:xfrm>
          <a:prstGeom prst="rect">
            <a:avLst/>
          </a:prstGeom>
          <a:noFill/>
        </p:spPr>
        <p:txBody>
          <a:bodyPr wrap="square" rtlCol="0">
            <a:spAutoFit/>
          </a:bodyPr>
          <a:lstStyle/>
          <a:p>
            <a:r>
              <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Vegetables</a:t>
            </a:r>
            <a:endParaRPr lang="ru-RU"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3" name="TextBox 12"/>
          <p:cNvSpPr txBox="1"/>
          <p:nvPr/>
        </p:nvSpPr>
        <p:spPr>
          <a:xfrm>
            <a:off x="7884368" y="5301208"/>
            <a:ext cx="1152128" cy="1200329"/>
          </a:xfrm>
          <a:prstGeom prst="rect">
            <a:avLst/>
          </a:prstGeom>
          <a:noFill/>
        </p:spPr>
        <p:txBody>
          <a:bodyPr wrap="square" rtlCol="0">
            <a:spAutoFit/>
          </a:bodyPr>
          <a:lstStyle/>
          <a:p>
            <a:r>
              <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Bread</a:t>
            </a:r>
          </a:p>
          <a:p>
            <a:r>
              <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Corn</a:t>
            </a:r>
          </a:p>
          <a:p>
            <a:r>
              <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Seeds</a:t>
            </a:r>
            <a:endParaRPr lang="ru-RU"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4" name="TextBox 13"/>
          <p:cNvSpPr txBox="1"/>
          <p:nvPr/>
        </p:nvSpPr>
        <p:spPr>
          <a:xfrm>
            <a:off x="611560" y="5229200"/>
            <a:ext cx="1440160" cy="830997"/>
          </a:xfrm>
          <a:prstGeom prst="rect">
            <a:avLst/>
          </a:prstGeom>
          <a:noFill/>
        </p:spPr>
        <p:txBody>
          <a:bodyPr wrap="square" rtlCol="0">
            <a:spAutoFit/>
          </a:bodyPr>
          <a:lstStyle/>
          <a:p>
            <a:r>
              <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Potato</a:t>
            </a:r>
          </a:p>
          <a:p>
            <a:r>
              <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Pasta</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1" presetClass="entr" presetSubtype="4" fill="hold" nodeType="clickEffect">
                                  <p:stCondLst>
                                    <p:cond delay="0"/>
                                  </p:stCondLst>
                                  <p:childTnLst>
                                    <p:set>
                                      <p:cBhvr>
                                        <p:cTn id="13" dur="1" fill="hold">
                                          <p:stCondLst>
                                            <p:cond delay="0"/>
                                          </p:stCondLst>
                                        </p:cTn>
                                        <p:tgtEl>
                                          <p:spTgt spid="5122"/>
                                        </p:tgtEl>
                                        <p:attrNameLst>
                                          <p:attrName>style.visibility</p:attrName>
                                        </p:attrNameLst>
                                      </p:cBhvr>
                                      <p:to>
                                        <p:strVal val="visible"/>
                                      </p:to>
                                    </p:set>
                                    <p:animEffect transition="in" filter="wheel(4)">
                                      <p:cBhvr>
                                        <p:cTn id="14" dur="2000"/>
                                        <p:tgtEl>
                                          <p:spTgt spid="5122"/>
                                        </p:tgtEl>
                                      </p:cBhvr>
                                    </p:animEffect>
                                  </p:childTnLst>
                                </p:cTn>
                              </p:par>
                            </p:childTnLst>
                          </p:cTn>
                        </p:par>
                      </p:childTnLst>
                    </p:cTn>
                  </p:par>
                  <p:par>
                    <p:cTn id="15" fill="hold">
                      <p:stCondLst>
                        <p:cond delay="indefinite"/>
                      </p:stCondLst>
                      <p:childTnLst>
                        <p:par>
                          <p:cTn id="16" fill="hold">
                            <p:stCondLst>
                              <p:cond delay="0"/>
                            </p:stCondLst>
                            <p:childTnLst>
                              <p:par>
                                <p:cTn id="17" presetID="35"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2000"/>
                                        <p:tgtEl>
                                          <p:spTgt spid="13"/>
                                        </p:tgtEl>
                                      </p:cBhvr>
                                    </p:animEffect>
                                    <p:anim calcmode="lin" valueType="num">
                                      <p:cBhvr>
                                        <p:cTn id="20" dur="2000" fill="hold"/>
                                        <p:tgtEl>
                                          <p:spTgt spid="13"/>
                                        </p:tgtEl>
                                        <p:attrNameLst>
                                          <p:attrName>style.rotation</p:attrName>
                                        </p:attrNameLst>
                                      </p:cBhvr>
                                      <p:tavLst>
                                        <p:tav tm="0">
                                          <p:val>
                                            <p:fltVal val="720"/>
                                          </p:val>
                                        </p:tav>
                                        <p:tav tm="100000">
                                          <p:val>
                                            <p:fltVal val="0"/>
                                          </p:val>
                                        </p:tav>
                                      </p:tavLst>
                                    </p:anim>
                                    <p:anim calcmode="lin" valueType="num">
                                      <p:cBhvr>
                                        <p:cTn id="21" dur="2000" fill="hold"/>
                                        <p:tgtEl>
                                          <p:spTgt spid="13"/>
                                        </p:tgtEl>
                                        <p:attrNameLst>
                                          <p:attrName>ppt_h</p:attrName>
                                        </p:attrNameLst>
                                      </p:cBhvr>
                                      <p:tavLst>
                                        <p:tav tm="0">
                                          <p:val>
                                            <p:fltVal val="0"/>
                                          </p:val>
                                        </p:tav>
                                        <p:tav tm="100000">
                                          <p:val>
                                            <p:strVal val="#ppt_h"/>
                                          </p:val>
                                        </p:tav>
                                      </p:tavLst>
                                    </p:anim>
                                    <p:anim calcmode="lin" valueType="num">
                                      <p:cBhvr>
                                        <p:cTn id="22" dur="2000" fill="hold"/>
                                        <p:tgtEl>
                                          <p:spTgt spid="13"/>
                                        </p:tgtEl>
                                        <p:attrNameLst>
                                          <p:attrName>ppt_w</p:attrName>
                                        </p:attrNameLst>
                                      </p:cBhvr>
                                      <p:tavLst>
                                        <p:tav tm="0">
                                          <p:val>
                                            <p:fltVal val="0"/>
                                          </p:val>
                                        </p:tav>
                                        <p:tav tm="100000">
                                          <p:val>
                                            <p:strVal val="#ppt_w"/>
                                          </p:val>
                                        </p:tav>
                                      </p:tavLst>
                                    </p:anim>
                                  </p:childTnLst>
                                </p:cTn>
                              </p:par>
                              <p:par>
                                <p:cTn id="23" presetID="35"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2000"/>
                                        <p:tgtEl>
                                          <p:spTgt spid="14"/>
                                        </p:tgtEl>
                                      </p:cBhvr>
                                    </p:animEffect>
                                    <p:anim calcmode="lin" valueType="num">
                                      <p:cBhvr>
                                        <p:cTn id="26" dur="2000" fill="hold"/>
                                        <p:tgtEl>
                                          <p:spTgt spid="14"/>
                                        </p:tgtEl>
                                        <p:attrNameLst>
                                          <p:attrName>style.rotation</p:attrName>
                                        </p:attrNameLst>
                                      </p:cBhvr>
                                      <p:tavLst>
                                        <p:tav tm="0">
                                          <p:val>
                                            <p:fltVal val="720"/>
                                          </p:val>
                                        </p:tav>
                                        <p:tav tm="100000">
                                          <p:val>
                                            <p:fltVal val="0"/>
                                          </p:val>
                                        </p:tav>
                                      </p:tavLst>
                                    </p:anim>
                                    <p:anim calcmode="lin" valueType="num">
                                      <p:cBhvr>
                                        <p:cTn id="27" dur="2000" fill="hold"/>
                                        <p:tgtEl>
                                          <p:spTgt spid="14"/>
                                        </p:tgtEl>
                                        <p:attrNameLst>
                                          <p:attrName>ppt_h</p:attrName>
                                        </p:attrNameLst>
                                      </p:cBhvr>
                                      <p:tavLst>
                                        <p:tav tm="0">
                                          <p:val>
                                            <p:fltVal val="0"/>
                                          </p:val>
                                        </p:tav>
                                        <p:tav tm="100000">
                                          <p:val>
                                            <p:strVal val="#ppt_h"/>
                                          </p:val>
                                        </p:tav>
                                      </p:tavLst>
                                    </p:anim>
                                    <p:anim calcmode="lin" valueType="num">
                                      <p:cBhvr>
                                        <p:cTn id="28" dur="2000" fill="hold"/>
                                        <p:tgtEl>
                                          <p:spTgt spid="14"/>
                                        </p:tgtEl>
                                        <p:attrNameLst>
                                          <p:attrName>ppt_w</p:attrName>
                                        </p:attrNameLst>
                                      </p:cBhvr>
                                      <p:tavLst>
                                        <p:tav tm="0">
                                          <p:val>
                                            <p:fltVal val="0"/>
                                          </p:val>
                                        </p:tav>
                                        <p:tav tm="100000">
                                          <p:val>
                                            <p:strVal val="#ppt_w"/>
                                          </p:val>
                                        </p:tav>
                                      </p:tavLst>
                                    </p:anim>
                                  </p:childTnLst>
                                </p:cTn>
                              </p:par>
                            </p:childTnLst>
                          </p:cTn>
                        </p:par>
                      </p:childTnLst>
                    </p:cTn>
                  </p:par>
                  <p:par>
                    <p:cTn id="29" fill="hold">
                      <p:stCondLst>
                        <p:cond delay="indefinite"/>
                      </p:stCondLst>
                      <p:childTnLst>
                        <p:par>
                          <p:cTn id="30" fill="hold">
                            <p:stCondLst>
                              <p:cond delay="0"/>
                            </p:stCondLst>
                            <p:childTnLst>
                              <p:par>
                                <p:cTn id="31" presetID="37" presetClass="entr" presetSubtype="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1000"/>
                                        <p:tgtEl>
                                          <p:spTgt spid="12"/>
                                        </p:tgtEl>
                                      </p:cBhvr>
                                    </p:animEffect>
                                    <p:anim calcmode="lin" valueType="num">
                                      <p:cBhvr>
                                        <p:cTn id="34" dur="1000" fill="hold"/>
                                        <p:tgtEl>
                                          <p:spTgt spid="12"/>
                                        </p:tgtEl>
                                        <p:attrNameLst>
                                          <p:attrName>ppt_x</p:attrName>
                                        </p:attrNameLst>
                                      </p:cBhvr>
                                      <p:tavLst>
                                        <p:tav tm="0">
                                          <p:val>
                                            <p:strVal val="#ppt_x"/>
                                          </p:val>
                                        </p:tav>
                                        <p:tav tm="100000">
                                          <p:val>
                                            <p:strVal val="#ppt_x"/>
                                          </p:val>
                                        </p:tav>
                                      </p:tavLst>
                                    </p:anim>
                                    <p:anim calcmode="lin" valueType="num">
                                      <p:cBhvr>
                                        <p:cTn id="35" dur="900" decel="100000" fill="hold"/>
                                        <p:tgtEl>
                                          <p:spTgt spid="12"/>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000"/>
                                        <p:tgtEl>
                                          <p:spTgt spid="11"/>
                                        </p:tgtEl>
                                      </p:cBhvr>
                                    </p:animEffect>
                                    <p:anim calcmode="lin" valueType="num">
                                      <p:cBhvr>
                                        <p:cTn id="40" dur="1000" fill="hold"/>
                                        <p:tgtEl>
                                          <p:spTgt spid="11"/>
                                        </p:tgtEl>
                                        <p:attrNameLst>
                                          <p:attrName>ppt_x</p:attrName>
                                        </p:attrNameLst>
                                      </p:cBhvr>
                                      <p:tavLst>
                                        <p:tav tm="0">
                                          <p:val>
                                            <p:strVal val="#ppt_x"/>
                                          </p:val>
                                        </p:tav>
                                        <p:tav tm="100000">
                                          <p:val>
                                            <p:strVal val="#ppt_x"/>
                                          </p:val>
                                        </p:tav>
                                      </p:tavLst>
                                    </p:anim>
                                    <p:anim calcmode="lin" valueType="num">
                                      <p:cBhvr>
                                        <p:cTn id="41" dur="900" decel="100000" fill="hold"/>
                                        <p:tgtEl>
                                          <p:spTgt spid="11"/>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7" presetClass="entr" presetSubtype="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1000"/>
                                        <p:tgtEl>
                                          <p:spTgt spid="10"/>
                                        </p:tgtEl>
                                      </p:cBhvr>
                                    </p:animEffect>
                                    <p:anim calcmode="lin" valueType="num">
                                      <p:cBhvr>
                                        <p:cTn id="48" dur="1000" fill="hold"/>
                                        <p:tgtEl>
                                          <p:spTgt spid="10"/>
                                        </p:tgtEl>
                                        <p:attrNameLst>
                                          <p:attrName>ppt_x</p:attrName>
                                        </p:attrNameLst>
                                      </p:cBhvr>
                                      <p:tavLst>
                                        <p:tav tm="0">
                                          <p:val>
                                            <p:strVal val="#ppt_x"/>
                                          </p:val>
                                        </p:tav>
                                        <p:tav tm="100000">
                                          <p:val>
                                            <p:strVal val="#ppt_x"/>
                                          </p:val>
                                        </p:tav>
                                      </p:tavLst>
                                    </p:anim>
                                    <p:anim calcmode="lin" valueType="num">
                                      <p:cBhvr>
                                        <p:cTn id="49" dur="1000" fill="hold"/>
                                        <p:tgtEl>
                                          <p:spTgt spid="10"/>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1000"/>
                                        <p:tgtEl>
                                          <p:spTgt spid="9"/>
                                        </p:tgtEl>
                                      </p:cBhvr>
                                    </p:animEffect>
                                    <p:anim calcmode="lin" valueType="num">
                                      <p:cBhvr>
                                        <p:cTn id="53" dur="1000" fill="hold"/>
                                        <p:tgtEl>
                                          <p:spTgt spid="9"/>
                                        </p:tgtEl>
                                        <p:attrNameLst>
                                          <p:attrName>ppt_x</p:attrName>
                                        </p:attrNameLst>
                                      </p:cBhvr>
                                      <p:tavLst>
                                        <p:tav tm="0">
                                          <p:val>
                                            <p:strVal val="#ppt_x"/>
                                          </p:val>
                                        </p:tav>
                                        <p:tav tm="100000">
                                          <p:val>
                                            <p:strVal val="#ppt_x"/>
                                          </p:val>
                                        </p:tav>
                                      </p:tavLst>
                                    </p:anim>
                                    <p:anim calcmode="lin" valueType="num">
                                      <p:cBhvr>
                                        <p:cTn id="5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3" presetClass="entr" presetSubtype="16" fill="hold" grpId="0" nodeType="clickEffect">
                                  <p:stCondLst>
                                    <p:cond delay="0"/>
                                  </p:stCondLst>
                                  <p:childTnLst>
                                    <p:set>
                                      <p:cBhvr>
                                        <p:cTn id="58" dur="1" fill="hold">
                                          <p:stCondLst>
                                            <p:cond delay="0"/>
                                          </p:stCondLst>
                                        </p:cTn>
                                        <p:tgtEl>
                                          <p:spTgt spid="7"/>
                                        </p:tgtEl>
                                        <p:attrNameLst>
                                          <p:attrName>style.visibility</p:attrName>
                                        </p:attrNameLst>
                                      </p:cBhvr>
                                      <p:to>
                                        <p:strVal val="visible"/>
                                      </p:to>
                                    </p:set>
                                    <p:anim calcmode="lin" valueType="num">
                                      <p:cBhvr>
                                        <p:cTn id="59" dur="500" fill="hold"/>
                                        <p:tgtEl>
                                          <p:spTgt spid="7"/>
                                        </p:tgtEl>
                                        <p:attrNameLst>
                                          <p:attrName>ppt_w</p:attrName>
                                        </p:attrNameLst>
                                      </p:cBhvr>
                                      <p:tavLst>
                                        <p:tav tm="0">
                                          <p:val>
                                            <p:fltVal val="0"/>
                                          </p:val>
                                        </p:tav>
                                        <p:tav tm="100000">
                                          <p:val>
                                            <p:strVal val="#ppt_w"/>
                                          </p:val>
                                        </p:tav>
                                      </p:tavLst>
                                    </p:anim>
                                    <p:anim calcmode="lin" valueType="num">
                                      <p:cBhvr>
                                        <p:cTn id="60" dur="500" fill="hold"/>
                                        <p:tgtEl>
                                          <p:spTgt spid="7"/>
                                        </p:tgtEl>
                                        <p:attrNameLst>
                                          <p:attrName>ppt_h</p:attrName>
                                        </p:attrNameLst>
                                      </p:cBhvr>
                                      <p:tavLst>
                                        <p:tav tm="0">
                                          <p:val>
                                            <p:fltVal val="0"/>
                                          </p:val>
                                        </p:tav>
                                        <p:tav tm="100000">
                                          <p:val>
                                            <p:strVal val="#ppt_h"/>
                                          </p:val>
                                        </p:tav>
                                      </p:tavLst>
                                    </p:anim>
                                  </p:childTnLst>
                                </p:cTn>
                              </p:par>
                              <p:par>
                                <p:cTn id="61" presetID="23" presetClass="entr" presetSubtype="16" fill="hold" grpId="0" nodeType="withEffect">
                                  <p:stCondLst>
                                    <p:cond delay="0"/>
                                  </p:stCondLst>
                                  <p:childTnLst>
                                    <p:set>
                                      <p:cBhvr>
                                        <p:cTn id="62" dur="1" fill="hold">
                                          <p:stCondLst>
                                            <p:cond delay="0"/>
                                          </p:stCondLst>
                                        </p:cTn>
                                        <p:tgtEl>
                                          <p:spTgt spid="8"/>
                                        </p:tgtEl>
                                        <p:attrNameLst>
                                          <p:attrName>style.visibility</p:attrName>
                                        </p:attrNameLst>
                                      </p:cBhvr>
                                      <p:to>
                                        <p:strVal val="visible"/>
                                      </p:to>
                                    </p:set>
                                    <p:anim calcmode="lin" valueType="num">
                                      <p:cBhvr>
                                        <p:cTn id="63" dur="500" fill="hold"/>
                                        <p:tgtEl>
                                          <p:spTgt spid="8"/>
                                        </p:tgtEl>
                                        <p:attrNameLst>
                                          <p:attrName>ppt_w</p:attrName>
                                        </p:attrNameLst>
                                      </p:cBhvr>
                                      <p:tavLst>
                                        <p:tav tm="0">
                                          <p:val>
                                            <p:fltVal val="0"/>
                                          </p:val>
                                        </p:tav>
                                        <p:tav tm="100000">
                                          <p:val>
                                            <p:strVal val="#ppt_w"/>
                                          </p:val>
                                        </p:tav>
                                      </p:tavLst>
                                    </p:anim>
                                    <p:anim calcmode="lin" valueType="num">
                                      <p:cBhvr>
                                        <p:cTn id="64"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kachestvo.ru/netcat_files/Image/%D0%BA%D1%80%D1%83%D0%BF%D1%8B1(2).jpg"/>
          <p:cNvPicPr>
            <a:picLocks noChangeAspect="1" noChangeArrowheads="1"/>
          </p:cNvPicPr>
          <p:nvPr/>
        </p:nvPicPr>
        <p:blipFill>
          <a:blip r:embed="rId2" cstate="print"/>
          <a:srcRect/>
          <a:stretch>
            <a:fillRect/>
          </a:stretch>
        </p:blipFill>
        <p:spPr bwMode="auto">
          <a:xfrm>
            <a:off x="0" y="3374994"/>
            <a:ext cx="4644008" cy="3483006"/>
          </a:xfrm>
          <a:prstGeom prst="rect">
            <a:avLst/>
          </a:prstGeom>
          <a:noFill/>
        </p:spPr>
      </p:pic>
      <p:pic>
        <p:nvPicPr>
          <p:cNvPr id="4100" name="Picture 4" descr="http://saratov.blizko.ru/system/images/product/001/702/345_original.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55976" y="3384376"/>
            <a:ext cx="4788024" cy="3501008"/>
          </a:xfrm>
          <a:prstGeom prst="rect">
            <a:avLst/>
          </a:prstGeom>
          <a:noFill/>
        </p:spPr>
      </p:pic>
      <p:sp>
        <p:nvSpPr>
          <p:cNvPr id="9" name="Прямоугольник 8"/>
          <p:cNvSpPr/>
          <p:nvPr/>
        </p:nvSpPr>
        <p:spPr>
          <a:xfrm>
            <a:off x="755576" y="253097"/>
            <a:ext cx="7759240" cy="1015663"/>
          </a:xfrm>
          <a:prstGeom prst="rect">
            <a:avLst/>
          </a:prstGeom>
        </p:spPr>
        <p:txBody>
          <a:bodyPr wrap="none">
            <a:spAutoFit/>
          </a:bodyPr>
          <a:lstStyle/>
          <a:p>
            <a:r>
              <a:rPr lang="en-US" sz="6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a:t>
            </a:r>
            <a:r>
              <a:rPr lang="en-US" sz="6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omplex carbohydrates</a:t>
            </a:r>
            <a:endParaRPr lang="ru-RU" sz="6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1" name="Прямоугольник 10"/>
          <p:cNvSpPr/>
          <p:nvPr/>
        </p:nvSpPr>
        <p:spPr>
          <a:xfrm>
            <a:off x="323528" y="1268760"/>
            <a:ext cx="8136904" cy="2554545"/>
          </a:xfrm>
          <a:prstGeom prst="rect">
            <a:avLst/>
          </a:prstGeom>
          <a:ln>
            <a:noFill/>
          </a:ln>
        </p:spPr>
        <p:txBody>
          <a:bodyPr wrap="square">
            <a:spAutoFit/>
          </a:bodyPr>
          <a:lstStyle/>
          <a:p>
            <a:r>
              <a:rPr lang="en-US" sz="2000" dirty="0">
                <a:ln w="12700">
                  <a:solidFill>
                    <a:schemeClr val="tx1"/>
                  </a:solidFill>
                  <a:prstDash val="solid"/>
                </a:ln>
                <a:solidFill>
                  <a:schemeClr val="bg2">
                    <a:tint val="85000"/>
                    <a:satMod val="155000"/>
                  </a:schemeClr>
                </a:solidFill>
              </a:rPr>
              <a:t>C</a:t>
            </a:r>
            <a:r>
              <a:rPr lang="en-US" sz="2000" dirty="0" smtClean="0">
                <a:ln w="12700">
                  <a:solidFill>
                    <a:schemeClr val="tx1"/>
                  </a:solidFill>
                  <a:prstDash val="solid"/>
                </a:ln>
                <a:solidFill>
                  <a:schemeClr val="bg2">
                    <a:tint val="85000"/>
                    <a:satMod val="155000"/>
                  </a:schemeClr>
                </a:solidFill>
              </a:rPr>
              <a:t>arbohydrates is the main source of  energy  for our body.</a:t>
            </a:r>
          </a:p>
          <a:p>
            <a:r>
              <a:rPr lang="en-US" sz="2000" dirty="0" smtClean="0">
                <a:ln w="12700">
                  <a:solidFill>
                    <a:schemeClr val="tx1"/>
                  </a:solidFill>
                  <a:prstDash val="solid"/>
                </a:ln>
                <a:solidFill>
                  <a:schemeClr val="bg2">
                    <a:tint val="85000"/>
                    <a:satMod val="155000"/>
                  </a:schemeClr>
                </a:solidFill>
              </a:rPr>
              <a:t>They provide 50-60% of caloric content of food.</a:t>
            </a:r>
          </a:p>
          <a:p>
            <a:r>
              <a:rPr lang="en-US" sz="2000" dirty="0" smtClean="0">
                <a:ln w="12700">
                  <a:solidFill>
                    <a:schemeClr val="tx1"/>
                  </a:solidFill>
                  <a:prstDash val="solid"/>
                </a:ln>
                <a:solidFill>
                  <a:schemeClr val="bg2">
                    <a:tint val="85000"/>
                    <a:satMod val="155000"/>
                  </a:schemeClr>
                </a:solidFill>
              </a:rPr>
              <a:t>Carbohydrates divide in two groups: simple (</a:t>
            </a:r>
            <a:r>
              <a:rPr lang="en-US" sz="2000" dirty="0" err="1" smtClean="0">
                <a:ln w="12700">
                  <a:solidFill>
                    <a:schemeClr val="tx1"/>
                  </a:solidFill>
                  <a:prstDash val="solid"/>
                </a:ln>
                <a:solidFill>
                  <a:schemeClr val="bg2">
                    <a:tint val="85000"/>
                    <a:satMod val="155000"/>
                  </a:schemeClr>
                </a:solidFill>
              </a:rPr>
              <a:t>monosaccharides</a:t>
            </a:r>
            <a:r>
              <a:rPr lang="en-US" sz="2000" dirty="0" smtClean="0">
                <a:ln w="12700">
                  <a:solidFill>
                    <a:schemeClr val="tx1"/>
                  </a:solidFill>
                  <a:prstDash val="solid"/>
                </a:ln>
                <a:solidFill>
                  <a:schemeClr val="bg2">
                    <a:tint val="85000"/>
                    <a:satMod val="155000"/>
                  </a:schemeClr>
                </a:solidFill>
              </a:rPr>
              <a:t>) and complex (</a:t>
            </a:r>
            <a:r>
              <a:rPr lang="en-US" sz="2000" dirty="0" err="1" smtClean="0">
                <a:ln w="12700">
                  <a:solidFill>
                    <a:schemeClr val="tx1"/>
                  </a:solidFill>
                  <a:prstDash val="solid"/>
                </a:ln>
                <a:solidFill>
                  <a:schemeClr val="bg2">
                    <a:tint val="85000"/>
                    <a:satMod val="155000"/>
                  </a:schemeClr>
                </a:solidFill>
              </a:rPr>
              <a:t>bioses</a:t>
            </a:r>
            <a:r>
              <a:rPr lang="en-US" sz="2000" dirty="0" smtClean="0">
                <a:ln w="12700">
                  <a:solidFill>
                    <a:schemeClr val="tx1"/>
                  </a:solidFill>
                  <a:prstDash val="solid"/>
                </a:ln>
                <a:solidFill>
                  <a:schemeClr val="bg2">
                    <a:tint val="85000"/>
                    <a:satMod val="155000"/>
                  </a:schemeClr>
                </a:solidFill>
              </a:rPr>
              <a:t> and polysaccharides). </a:t>
            </a:r>
          </a:p>
          <a:p>
            <a:r>
              <a:rPr lang="en-US" sz="2000" dirty="0" smtClean="0">
                <a:ln w="12700">
                  <a:solidFill>
                    <a:schemeClr val="tx1"/>
                  </a:solidFill>
                  <a:prstDash val="solid"/>
                </a:ln>
                <a:solidFill>
                  <a:schemeClr val="bg2">
                    <a:tint val="85000"/>
                    <a:satMod val="155000"/>
                  </a:schemeClr>
                </a:solidFill>
              </a:rPr>
              <a:t>Complex carbohydrates  are more long acquired but thus you won't </a:t>
            </a:r>
            <a:r>
              <a:rPr lang="en-US" sz="2000" dirty="0">
                <a:ln w="12700">
                  <a:solidFill>
                    <a:schemeClr val="tx1"/>
                  </a:solidFill>
                  <a:prstDash val="solid"/>
                </a:ln>
                <a:solidFill>
                  <a:schemeClr val="bg2">
                    <a:tint val="85000"/>
                    <a:satMod val="155000"/>
                  </a:schemeClr>
                </a:solidFill>
              </a:rPr>
              <a:t>grow </a:t>
            </a:r>
            <a:r>
              <a:rPr lang="en-US" sz="2000" dirty="0" smtClean="0">
                <a:ln w="12700">
                  <a:solidFill>
                    <a:schemeClr val="tx1"/>
                  </a:solidFill>
                  <a:prstDash val="solid"/>
                </a:ln>
                <a:solidFill>
                  <a:schemeClr val="bg2">
                    <a:tint val="85000"/>
                    <a:satMod val="155000"/>
                  </a:schemeClr>
                </a:solidFill>
              </a:rPr>
              <a:t>stout.</a:t>
            </a:r>
            <a:endParaRPr lang="en-US" sz="2000" dirty="0">
              <a:ln w="12700">
                <a:solidFill>
                  <a:schemeClr val="tx1"/>
                </a:solidFill>
                <a:prstDash val="solid"/>
              </a:ln>
              <a:solidFill>
                <a:schemeClr val="bg2">
                  <a:tint val="85000"/>
                  <a:satMod val="155000"/>
                </a:schemeClr>
              </a:solidFill>
            </a:endParaRPr>
          </a:p>
          <a:p>
            <a:endParaRPr lang="en-US" sz="2000" b="1" dirty="0" smtClean="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ru-RU" sz="2000" b="1" dirty="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ppt_x"/>
                                          </p:val>
                                        </p:tav>
                                        <p:tav tm="100000">
                                          <p:val>
                                            <p:strVal val="#ppt_x"/>
                                          </p:val>
                                        </p:tav>
                                      </p:tavLst>
                                    </p:anim>
                                    <p:anim calcmode="lin" valueType="num">
                                      <p:cBhvr additive="base">
                                        <p:cTn id="8"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nodeType="clickEffect">
                                  <p:stCondLst>
                                    <p:cond delay="0"/>
                                  </p:stCondLst>
                                  <p:childTnLst>
                                    <p:set>
                                      <p:cBhvr>
                                        <p:cTn id="12" dur="1" fill="hold">
                                          <p:stCondLst>
                                            <p:cond delay="0"/>
                                          </p:stCondLst>
                                        </p:cTn>
                                        <p:tgtEl>
                                          <p:spTgt spid="4098"/>
                                        </p:tgtEl>
                                        <p:attrNameLst>
                                          <p:attrName>style.visibility</p:attrName>
                                        </p:attrNameLst>
                                      </p:cBhvr>
                                      <p:to>
                                        <p:strVal val="visible"/>
                                      </p:to>
                                    </p:set>
                                    <p:animEffect transition="in" filter="strips(downLeft)">
                                      <p:cBhvr>
                                        <p:cTn id="13" dur="500"/>
                                        <p:tgtEl>
                                          <p:spTgt spid="4098"/>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nodeType="clickEffect">
                                  <p:stCondLst>
                                    <p:cond delay="0"/>
                                  </p:stCondLst>
                                  <p:childTnLst>
                                    <p:set>
                                      <p:cBhvr>
                                        <p:cTn id="17" dur="1" fill="hold">
                                          <p:stCondLst>
                                            <p:cond delay="0"/>
                                          </p:stCondLst>
                                        </p:cTn>
                                        <p:tgtEl>
                                          <p:spTgt spid="4100"/>
                                        </p:tgtEl>
                                        <p:attrNameLst>
                                          <p:attrName>style.visibility</p:attrName>
                                        </p:attrNameLst>
                                      </p:cBhvr>
                                      <p:to>
                                        <p:strVal val="visible"/>
                                      </p:to>
                                    </p:set>
                                    <p:animEffect transition="in" filter="circle(in)">
                                      <p:cBhvr>
                                        <p:cTn id="18" dur="2000"/>
                                        <p:tgtEl>
                                          <p:spTgt spid="4100"/>
                                        </p:tgtEl>
                                      </p:cBhvr>
                                    </p:animEffect>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52872" y="332656"/>
            <a:ext cx="7939608" cy="838200"/>
          </a:xfrm>
        </p:spPr>
        <p:txBody>
          <a:bodyPr>
            <a:noAutofit/>
          </a:bodyPr>
          <a:lstStyle/>
          <a:p>
            <a:r>
              <a:rPr lang="en-US" sz="6000" b="1" cap="none"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Simple carbohydrates</a:t>
            </a:r>
            <a:endParaRPr lang="ru-RU" sz="6000" b="1" cap="none"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3074" name="Picture 2" descr="http://phototusya.narod.ru/k049.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 y="3284984"/>
            <a:ext cx="4644009" cy="3573016"/>
          </a:xfrm>
          <a:prstGeom prst="rect">
            <a:avLst/>
          </a:prstGeom>
          <a:noFill/>
        </p:spPr>
      </p:pic>
      <p:pic>
        <p:nvPicPr>
          <p:cNvPr id="3076" name="Picture 4" descr="http://www.laecuatoriana.eu/images/bg-frutta-tropicale.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16016" y="3275602"/>
            <a:ext cx="4427984" cy="3582398"/>
          </a:xfrm>
          <a:prstGeom prst="rect">
            <a:avLst/>
          </a:prstGeom>
          <a:noFill/>
        </p:spPr>
      </p:pic>
      <p:pic>
        <p:nvPicPr>
          <p:cNvPr id="3078" name="Picture 6" descr="http://www.fantom-xp.com/wallpapers/30/Easter_Bread.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11760" y="3014954"/>
            <a:ext cx="4584509" cy="3438382"/>
          </a:xfrm>
          <a:prstGeom prst="rect">
            <a:avLst/>
          </a:prstGeom>
          <a:noFill/>
        </p:spPr>
      </p:pic>
      <p:sp>
        <p:nvSpPr>
          <p:cNvPr id="7" name="TextBox 6"/>
          <p:cNvSpPr txBox="1"/>
          <p:nvPr/>
        </p:nvSpPr>
        <p:spPr>
          <a:xfrm>
            <a:off x="251520" y="1124744"/>
            <a:ext cx="8856984" cy="2308324"/>
          </a:xfrm>
          <a:prstGeom prst="rect">
            <a:avLst/>
          </a:prstGeom>
          <a:noFill/>
        </p:spPr>
        <p:txBody>
          <a:bodyPr wrap="square" rtlCol="0">
            <a:spAutoFit/>
          </a:bodyPr>
          <a:lstStyle/>
          <a:p>
            <a:r>
              <a:rPr lang="en-US" sz="2400" b="1" dirty="0" smtClean="0"/>
              <a:t>Practically all products with simple (fast) carbohydrates have sweet taste therefore they are loved by many people. Fast carbohydrates have very high speed of assimilation therefore they cause immediate increase the level of sugar in your blood and the considerable burst of insulin. Insulin reduces blood sugar, turning it into fat.</a:t>
            </a:r>
            <a:endParaRPr lang="ru-RU" sz="2400" b="1" dirty="0"/>
          </a:p>
        </p:txBody>
      </p:sp>
      <p:pic>
        <p:nvPicPr>
          <p:cNvPr id="3080" name="Picture 8" descr="http://im4-tub-ru.yandex.net/i?id=180514927-48-72&amp;n=21"/>
          <p:cNvPicPr>
            <a:picLocks noChangeAspect="1" noChangeArrowheads="1"/>
          </p:cNvPicPr>
          <p:nvPr/>
        </p:nvPicPr>
        <p:blipFill>
          <a:blip r:embed="rId5" cstate="print"/>
          <a:srcRect/>
          <a:stretch>
            <a:fillRect/>
          </a:stretch>
        </p:blipFill>
        <p:spPr bwMode="auto">
          <a:xfrm>
            <a:off x="323528" y="4005064"/>
            <a:ext cx="3168352" cy="20936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5" presetClass="entr" presetSubtype="0" fill="hold" nodeType="clickEffect">
                                  <p:stCondLst>
                                    <p:cond delay="0"/>
                                  </p:stCondLst>
                                  <p:childTnLst>
                                    <p:set>
                                      <p:cBhvr>
                                        <p:cTn id="12" dur="1" fill="hold">
                                          <p:stCondLst>
                                            <p:cond delay="0"/>
                                          </p:stCondLst>
                                        </p:cTn>
                                        <p:tgtEl>
                                          <p:spTgt spid="3074"/>
                                        </p:tgtEl>
                                        <p:attrNameLst>
                                          <p:attrName>style.visibility</p:attrName>
                                        </p:attrNameLst>
                                      </p:cBhvr>
                                      <p:to>
                                        <p:strVal val="visible"/>
                                      </p:to>
                                    </p:set>
                                    <p:animEffect transition="in" filter="fade">
                                      <p:cBhvr>
                                        <p:cTn id="13" dur="2000"/>
                                        <p:tgtEl>
                                          <p:spTgt spid="3074"/>
                                        </p:tgtEl>
                                      </p:cBhvr>
                                    </p:animEffect>
                                    <p:anim calcmode="lin" valueType="num">
                                      <p:cBhvr>
                                        <p:cTn id="14" dur="2000" fill="hold"/>
                                        <p:tgtEl>
                                          <p:spTgt spid="3074"/>
                                        </p:tgtEl>
                                        <p:attrNameLst>
                                          <p:attrName>style.rotation</p:attrName>
                                        </p:attrNameLst>
                                      </p:cBhvr>
                                      <p:tavLst>
                                        <p:tav tm="0">
                                          <p:val>
                                            <p:fltVal val="720"/>
                                          </p:val>
                                        </p:tav>
                                        <p:tav tm="100000">
                                          <p:val>
                                            <p:fltVal val="0"/>
                                          </p:val>
                                        </p:tav>
                                      </p:tavLst>
                                    </p:anim>
                                    <p:anim calcmode="lin" valueType="num">
                                      <p:cBhvr>
                                        <p:cTn id="15" dur="2000" fill="hold"/>
                                        <p:tgtEl>
                                          <p:spTgt spid="3074"/>
                                        </p:tgtEl>
                                        <p:attrNameLst>
                                          <p:attrName>ppt_h</p:attrName>
                                        </p:attrNameLst>
                                      </p:cBhvr>
                                      <p:tavLst>
                                        <p:tav tm="0">
                                          <p:val>
                                            <p:fltVal val="0"/>
                                          </p:val>
                                        </p:tav>
                                        <p:tav tm="100000">
                                          <p:val>
                                            <p:strVal val="#ppt_h"/>
                                          </p:val>
                                        </p:tav>
                                      </p:tavLst>
                                    </p:anim>
                                    <p:anim calcmode="lin" valueType="num">
                                      <p:cBhvr>
                                        <p:cTn id="16" dur="2000" fill="hold"/>
                                        <p:tgtEl>
                                          <p:spTgt spid="3074"/>
                                        </p:tgtEl>
                                        <p:attrNameLst>
                                          <p:attrName>ppt_w</p:attrName>
                                        </p:attrNameLst>
                                      </p:cBhvr>
                                      <p:tavLst>
                                        <p:tav tm="0">
                                          <p:val>
                                            <p:fltVal val="0"/>
                                          </p:val>
                                        </p:tav>
                                        <p:tav tm="100000">
                                          <p:val>
                                            <p:strVal val="#ppt_w"/>
                                          </p:val>
                                        </p:tav>
                                      </p:tavLst>
                                    </p:anim>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nodeType="clickEffect">
                                  <p:stCondLst>
                                    <p:cond delay="0"/>
                                  </p:stCondLst>
                                  <p:childTnLst>
                                    <p:set>
                                      <p:cBhvr>
                                        <p:cTn id="20" dur="1" fill="hold">
                                          <p:stCondLst>
                                            <p:cond delay="0"/>
                                          </p:stCondLst>
                                        </p:cTn>
                                        <p:tgtEl>
                                          <p:spTgt spid="3076"/>
                                        </p:tgtEl>
                                        <p:attrNameLst>
                                          <p:attrName>style.visibility</p:attrName>
                                        </p:attrNameLst>
                                      </p:cBhvr>
                                      <p:to>
                                        <p:strVal val="visible"/>
                                      </p:to>
                                    </p:set>
                                    <p:animEffect transition="in" filter="circle(in)">
                                      <p:cBhvr>
                                        <p:cTn id="21" dur="2000"/>
                                        <p:tgtEl>
                                          <p:spTgt spid="3076"/>
                                        </p:tgtEl>
                                      </p:cBhvr>
                                    </p:animEffect>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3" presetClass="entr" presetSubtype="16" fill="hold" nodeType="clickEffect">
                                  <p:stCondLst>
                                    <p:cond delay="0"/>
                                  </p:stCondLst>
                                  <p:childTnLst>
                                    <p:set>
                                      <p:cBhvr>
                                        <p:cTn id="32" dur="1" fill="hold">
                                          <p:stCondLst>
                                            <p:cond delay="0"/>
                                          </p:stCondLst>
                                        </p:cTn>
                                        <p:tgtEl>
                                          <p:spTgt spid="3078"/>
                                        </p:tgtEl>
                                        <p:attrNameLst>
                                          <p:attrName>style.visibility</p:attrName>
                                        </p:attrNameLst>
                                      </p:cBhvr>
                                      <p:to>
                                        <p:strVal val="visible"/>
                                      </p:to>
                                    </p:set>
                                    <p:anim calcmode="lin" valueType="num">
                                      <p:cBhvr>
                                        <p:cTn id="33" dur="500" fill="hold"/>
                                        <p:tgtEl>
                                          <p:spTgt spid="3078"/>
                                        </p:tgtEl>
                                        <p:attrNameLst>
                                          <p:attrName>ppt_w</p:attrName>
                                        </p:attrNameLst>
                                      </p:cBhvr>
                                      <p:tavLst>
                                        <p:tav tm="0">
                                          <p:val>
                                            <p:fltVal val="0"/>
                                          </p:val>
                                        </p:tav>
                                        <p:tav tm="100000">
                                          <p:val>
                                            <p:strVal val="#ppt_w"/>
                                          </p:val>
                                        </p:tav>
                                      </p:tavLst>
                                    </p:anim>
                                    <p:anim calcmode="lin" valueType="num">
                                      <p:cBhvr>
                                        <p:cTn id="34" dur="500" fill="hold"/>
                                        <p:tgtEl>
                                          <p:spTgt spid="3078"/>
                                        </p:tgtEl>
                                        <p:attrNameLst>
                                          <p:attrName>ppt_h</p:attrName>
                                        </p:attrNameLst>
                                      </p:cBhvr>
                                      <p:tavLst>
                                        <p:tav tm="0">
                                          <p:val>
                                            <p:fltVal val="0"/>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nodeType="clickEffect">
                                  <p:stCondLst>
                                    <p:cond delay="0"/>
                                  </p:stCondLst>
                                  <p:childTnLst>
                                    <p:set>
                                      <p:cBhvr>
                                        <p:cTn id="38" dur="1" fill="hold">
                                          <p:stCondLst>
                                            <p:cond delay="0"/>
                                          </p:stCondLst>
                                        </p:cTn>
                                        <p:tgtEl>
                                          <p:spTgt spid="3080"/>
                                        </p:tgtEl>
                                        <p:attrNameLst>
                                          <p:attrName>style.visibility</p:attrName>
                                        </p:attrNameLst>
                                      </p:cBhvr>
                                      <p:to>
                                        <p:strVal val="visible"/>
                                      </p:to>
                                    </p:set>
                                    <p:animEffect transition="in" filter="fade">
                                      <p:cBhvr>
                                        <p:cTn id="39" dur="1000"/>
                                        <p:tgtEl>
                                          <p:spTgt spid="3080"/>
                                        </p:tgtEl>
                                      </p:cBhvr>
                                    </p:animEffect>
                                    <p:anim calcmode="lin" valueType="num">
                                      <p:cBhvr>
                                        <p:cTn id="40" dur="1000" fill="hold"/>
                                        <p:tgtEl>
                                          <p:spTgt spid="3080"/>
                                        </p:tgtEl>
                                        <p:attrNameLst>
                                          <p:attrName>ppt_x</p:attrName>
                                        </p:attrNameLst>
                                      </p:cBhvr>
                                      <p:tavLst>
                                        <p:tav tm="0">
                                          <p:val>
                                            <p:strVal val="#ppt_x"/>
                                          </p:val>
                                        </p:tav>
                                        <p:tav tm="100000">
                                          <p:val>
                                            <p:strVal val="#ppt_x"/>
                                          </p:val>
                                        </p:tav>
                                      </p:tavLst>
                                    </p:anim>
                                    <p:anim calcmode="lin" valueType="num">
                                      <p:cBhvr>
                                        <p:cTn id="41" dur="900" decel="100000" fill="hold"/>
                                        <p:tgtEl>
                                          <p:spTgt spid="3080"/>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08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71800" y="358552"/>
            <a:ext cx="4051176" cy="838200"/>
          </a:xfrm>
        </p:spPr>
        <p:txBody>
          <a:bodyPr>
            <a:noAutofit/>
          </a:bodyPr>
          <a:lstStyle/>
          <a:p>
            <a:r>
              <a:rPr lang="en-US" sz="6000" b="1" cap="none"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Proteins </a:t>
            </a:r>
            <a:endParaRPr lang="ru-RU" sz="6000" b="1" cap="none"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4" name="TextBox 3"/>
          <p:cNvSpPr txBox="1"/>
          <p:nvPr/>
        </p:nvSpPr>
        <p:spPr>
          <a:xfrm>
            <a:off x="179512" y="1052736"/>
            <a:ext cx="8784976" cy="1938992"/>
          </a:xfrm>
          <a:prstGeom prst="rect">
            <a:avLst/>
          </a:prstGeom>
          <a:noFill/>
        </p:spPr>
        <p:txBody>
          <a:bodyPr wrap="square" rtlCol="0">
            <a:spAutoFit/>
          </a:bodyPr>
          <a:lstStyle/>
          <a:p>
            <a:r>
              <a:rPr lang="en-US" sz="2000" b="1" dirty="0" smtClean="0"/>
              <a:t>Proteins - molecules </a:t>
            </a:r>
            <a:r>
              <a:rPr lang="en-US" sz="2000" b="1" dirty="0"/>
              <a:t>consisting of one or more chains of amino </a:t>
            </a:r>
            <a:r>
              <a:rPr lang="en-US" sz="2000" b="1" dirty="0" smtClean="0"/>
              <a:t>acids.</a:t>
            </a:r>
            <a:r>
              <a:rPr lang="en-US" sz="2000" b="1" dirty="0"/>
              <a:t> </a:t>
            </a:r>
            <a:endParaRPr lang="en-US" sz="2000" b="1" dirty="0" smtClean="0"/>
          </a:p>
          <a:p>
            <a:r>
              <a:rPr lang="en-US" sz="2000" b="1" dirty="0" smtClean="0"/>
              <a:t>They are good for our muscles, nerves and blood. </a:t>
            </a:r>
          </a:p>
          <a:p>
            <a:r>
              <a:rPr lang="en-US" sz="2000" b="1" dirty="0" smtClean="0"/>
              <a:t> They shall provide 20-30% of  caloric content of food.</a:t>
            </a:r>
          </a:p>
          <a:p>
            <a:r>
              <a:rPr lang="en-US" sz="2000" b="1" dirty="0" smtClean="0"/>
              <a:t>Protein which can be found in dairy products is long-playing but easy to assimilate. So it is good for breakfast and before you go to sleep. Meat, fish and poultry are good for main course.</a:t>
            </a:r>
            <a:endParaRPr lang="ru-RU" sz="2000" b="1" dirty="0"/>
          </a:p>
        </p:txBody>
      </p:sp>
      <p:pic>
        <p:nvPicPr>
          <p:cNvPr id="2050" name="Picture 2" descr="http://img0.liveinternet.ru/images/attach/c/5/87/619/87619044_large_3419483_112_zoomed_352423_med.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2942184"/>
            <a:ext cx="5221088" cy="3915816"/>
          </a:xfrm>
          <a:prstGeom prst="rect">
            <a:avLst/>
          </a:prstGeom>
          <a:noFill/>
        </p:spPr>
      </p:pic>
      <p:pic>
        <p:nvPicPr>
          <p:cNvPr id="2052" name="Picture 4" descr="http://www.vamommy.com/wp-content/uploads/2010/08/dinner.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136407" y="2852936"/>
            <a:ext cx="6007594" cy="4005064"/>
          </a:xfrm>
          <a:prstGeom prst="rect">
            <a:avLst/>
          </a:prstGeom>
          <a:noFill/>
        </p:spPr>
      </p:pic>
      <p:pic>
        <p:nvPicPr>
          <p:cNvPr id="2054" name="Picture 6" descr="http://uralpress.ru/sites/default/files/imagecache/slide/photo/molochnye_produkty.jpg"/>
          <p:cNvPicPr>
            <a:picLocks noChangeAspect="1" noChangeArrowheads="1"/>
          </p:cNvPicPr>
          <p:nvPr/>
        </p:nvPicPr>
        <p:blipFill>
          <a:blip r:embed="rId4" cstate="print"/>
          <a:srcRect/>
          <a:stretch>
            <a:fillRect/>
          </a:stretch>
        </p:blipFill>
        <p:spPr bwMode="auto">
          <a:xfrm>
            <a:off x="936766" y="1412776"/>
            <a:ext cx="7620000" cy="507682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circle(in)">
                                      <p:cBhvr>
                                        <p:cTn id="13" dur="2000"/>
                                        <p:tgtEl>
                                          <p:spTgt spid="2050"/>
                                        </p:tgtEl>
                                      </p:cBhvr>
                                    </p:animEffect>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nodeType="clickEffect">
                                  <p:stCondLst>
                                    <p:cond delay="0"/>
                                  </p:stCondLst>
                                  <p:childTnLst>
                                    <p:set>
                                      <p:cBhvr>
                                        <p:cTn id="17" dur="1" fill="hold">
                                          <p:stCondLst>
                                            <p:cond delay="0"/>
                                          </p:stCondLst>
                                        </p:cTn>
                                        <p:tgtEl>
                                          <p:spTgt spid="2052"/>
                                        </p:tgtEl>
                                        <p:attrNameLst>
                                          <p:attrName>style.visibility</p:attrName>
                                        </p:attrNameLst>
                                      </p:cBhvr>
                                      <p:to>
                                        <p:strVal val="visible"/>
                                      </p:to>
                                    </p:set>
                                    <p:anim calcmode="lin" valueType="num">
                                      <p:cBhvr>
                                        <p:cTn id="18" dur="500" fill="hold"/>
                                        <p:tgtEl>
                                          <p:spTgt spid="2052"/>
                                        </p:tgtEl>
                                        <p:attrNameLst>
                                          <p:attrName>ppt_w</p:attrName>
                                        </p:attrNameLst>
                                      </p:cBhvr>
                                      <p:tavLst>
                                        <p:tav tm="0">
                                          <p:val>
                                            <p:fltVal val="0"/>
                                          </p:val>
                                        </p:tav>
                                        <p:tav tm="100000">
                                          <p:val>
                                            <p:strVal val="#ppt_w"/>
                                          </p:val>
                                        </p:tav>
                                      </p:tavLst>
                                    </p:anim>
                                    <p:anim calcmode="lin" valueType="num">
                                      <p:cBhvr>
                                        <p:cTn id="19" dur="500" fill="hold"/>
                                        <p:tgtEl>
                                          <p:spTgt spid="2052"/>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37" presetClass="entr" presetSubtype="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000"/>
                                        <p:tgtEl>
                                          <p:spTgt spid="4"/>
                                        </p:tgtEl>
                                      </p:cBhvr>
                                    </p:animEffect>
                                    <p:anim calcmode="lin" valueType="num">
                                      <p:cBhvr>
                                        <p:cTn id="25" dur="1000" fill="hold"/>
                                        <p:tgtEl>
                                          <p:spTgt spid="4"/>
                                        </p:tgtEl>
                                        <p:attrNameLst>
                                          <p:attrName>ppt_x</p:attrName>
                                        </p:attrNameLst>
                                      </p:cBhvr>
                                      <p:tavLst>
                                        <p:tav tm="0">
                                          <p:val>
                                            <p:strVal val="#ppt_x"/>
                                          </p:val>
                                        </p:tav>
                                        <p:tav tm="100000">
                                          <p:val>
                                            <p:strVal val="#ppt_x"/>
                                          </p:val>
                                        </p:tav>
                                      </p:tavLst>
                                    </p:anim>
                                    <p:anim calcmode="lin" valueType="num">
                                      <p:cBhvr>
                                        <p:cTn id="26" dur="900" decel="100000" fill="hold"/>
                                        <p:tgtEl>
                                          <p:spTgt spid="4"/>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1" presetClass="entr" presetSubtype="4" fill="hold" nodeType="clickEffect">
                                  <p:stCondLst>
                                    <p:cond delay="0"/>
                                  </p:stCondLst>
                                  <p:childTnLst>
                                    <p:set>
                                      <p:cBhvr>
                                        <p:cTn id="31" dur="1" fill="hold">
                                          <p:stCondLst>
                                            <p:cond delay="0"/>
                                          </p:stCondLst>
                                        </p:cTn>
                                        <p:tgtEl>
                                          <p:spTgt spid="2054"/>
                                        </p:tgtEl>
                                        <p:attrNameLst>
                                          <p:attrName>style.visibility</p:attrName>
                                        </p:attrNameLst>
                                      </p:cBhvr>
                                      <p:to>
                                        <p:strVal val="visible"/>
                                      </p:to>
                                    </p:set>
                                    <p:animEffect transition="in" filter="wheel(4)">
                                      <p:cBhvr>
                                        <p:cTn id="32" dur="2000"/>
                                        <p:tgtEl>
                                          <p:spTgt spid="20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03848" y="260648"/>
            <a:ext cx="4032448" cy="1015663"/>
          </a:xfrm>
          <a:prstGeom prst="rect">
            <a:avLst/>
          </a:prstGeom>
          <a:noFill/>
        </p:spPr>
        <p:txBody>
          <a:bodyPr wrap="square" rtlCol="0">
            <a:spAutoFit/>
          </a:bodyPr>
          <a:lstStyle/>
          <a:p>
            <a:r>
              <a:rPr lang="en-US" sz="6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Fats </a:t>
            </a:r>
            <a:endParaRPr lang="ru-RU" sz="6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5" name="TextBox 4"/>
          <p:cNvSpPr txBox="1"/>
          <p:nvPr/>
        </p:nvSpPr>
        <p:spPr>
          <a:xfrm>
            <a:off x="251520" y="1268760"/>
            <a:ext cx="8640960" cy="1015663"/>
          </a:xfrm>
          <a:prstGeom prst="rect">
            <a:avLst/>
          </a:prstGeom>
          <a:noFill/>
        </p:spPr>
        <p:txBody>
          <a:bodyPr wrap="square" rtlCol="0">
            <a:spAutoFit/>
          </a:bodyPr>
          <a:lstStyle/>
          <a:p>
            <a:r>
              <a:rPr lang="en-US" sz="2000" b="1" dirty="0" smtClean="0"/>
              <a:t>Fats are the main source of the thermal energy necessary for life.</a:t>
            </a:r>
          </a:p>
          <a:p>
            <a:r>
              <a:rPr lang="en-US" sz="2000" b="1" dirty="0" smtClean="0"/>
              <a:t>Fats make the smallest part of our supply  15 % because they are harmful to our body, they can cause warmly vascular diseases.</a:t>
            </a:r>
            <a:endParaRPr lang="ru-RU" sz="2000" b="1" dirty="0"/>
          </a:p>
        </p:txBody>
      </p:sp>
      <p:pic>
        <p:nvPicPr>
          <p:cNvPr id="1026" name="Picture 2" descr="http://img0.liveinternet.ru/images/attach/c/5/86/786/86786800_4783955_0_5ac7d_24917017_XL.jpg"/>
          <p:cNvPicPr>
            <a:picLocks noChangeAspect="1" noChangeArrowheads="1"/>
          </p:cNvPicPr>
          <p:nvPr/>
        </p:nvPicPr>
        <p:blipFill>
          <a:blip r:embed="rId2" cstate="print"/>
          <a:srcRect/>
          <a:stretch>
            <a:fillRect/>
          </a:stretch>
        </p:blipFill>
        <p:spPr bwMode="auto">
          <a:xfrm>
            <a:off x="0" y="2571750"/>
            <a:ext cx="3028950" cy="4286250"/>
          </a:xfrm>
          <a:prstGeom prst="rect">
            <a:avLst/>
          </a:prstGeom>
          <a:noFill/>
        </p:spPr>
      </p:pic>
      <p:pic>
        <p:nvPicPr>
          <p:cNvPr id="1028" name="Picture 4" descr="http://im5-tub-ru.yandex.net/i?id=229518763-34-72&amp;n=21"/>
          <p:cNvPicPr>
            <a:picLocks noChangeAspect="1" noChangeArrowheads="1"/>
          </p:cNvPicPr>
          <p:nvPr/>
        </p:nvPicPr>
        <p:blipFill>
          <a:blip r:embed="rId3" cstate="print"/>
          <a:srcRect/>
          <a:stretch>
            <a:fillRect/>
          </a:stretch>
        </p:blipFill>
        <p:spPr bwMode="auto">
          <a:xfrm>
            <a:off x="6347098" y="2636912"/>
            <a:ext cx="2796902" cy="4221088"/>
          </a:xfrm>
          <a:prstGeom prst="rect">
            <a:avLst/>
          </a:prstGeom>
          <a:noFill/>
        </p:spPr>
      </p:pic>
      <p:pic>
        <p:nvPicPr>
          <p:cNvPr id="1030" name="Picture 6" descr="http://c.imdoc.fr/1/cuisine-nutrition/album-cordons-bleus/photo/6501280650/1554127181d/album-cordons-bleus-hamburger-img.jpg"/>
          <p:cNvPicPr>
            <a:picLocks noChangeAspect="1" noChangeArrowheads="1"/>
          </p:cNvPicPr>
          <p:nvPr/>
        </p:nvPicPr>
        <p:blipFill>
          <a:blip r:embed="rId4" cstate="print"/>
          <a:srcRect/>
          <a:stretch>
            <a:fillRect/>
          </a:stretch>
        </p:blipFill>
        <p:spPr bwMode="auto">
          <a:xfrm>
            <a:off x="2051720" y="2924944"/>
            <a:ext cx="5162550" cy="363855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strips(downLeft)">
                                      <p:cBhvr>
                                        <p:cTn id="13" dur="500"/>
                                        <p:tgtEl>
                                          <p:spTgt spid="1026"/>
                                        </p:tgtEl>
                                      </p:cBhvr>
                                    </p:animEffect>
                                  </p:childTnLst>
                                </p:cTn>
                              </p:par>
                            </p:childTnLst>
                          </p:cTn>
                        </p:par>
                      </p:childTnLst>
                    </p:cTn>
                  </p:par>
                  <p:par>
                    <p:cTn id="14" fill="hold">
                      <p:stCondLst>
                        <p:cond delay="indefinite"/>
                      </p:stCondLst>
                      <p:childTnLst>
                        <p:par>
                          <p:cTn id="15" fill="hold">
                            <p:stCondLst>
                              <p:cond delay="0"/>
                            </p:stCondLst>
                            <p:childTnLst>
                              <p:par>
                                <p:cTn id="16" presetID="35" presetClass="entr" presetSubtype="0" fill="hold" nodeType="clickEffect">
                                  <p:stCondLst>
                                    <p:cond delay="0"/>
                                  </p:stCondLst>
                                  <p:childTnLst>
                                    <p:set>
                                      <p:cBhvr>
                                        <p:cTn id="17" dur="1" fill="hold">
                                          <p:stCondLst>
                                            <p:cond delay="0"/>
                                          </p:stCondLst>
                                        </p:cTn>
                                        <p:tgtEl>
                                          <p:spTgt spid="1028"/>
                                        </p:tgtEl>
                                        <p:attrNameLst>
                                          <p:attrName>style.visibility</p:attrName>
                                        </p:attrNameLst>
                                      </p:cBhvr>
                                      <p:to>
                                        <p:strVal val="visible"/>
                                      </p:to>
                                    </p:set>
                                    <p:animEffect transition="in" filter="fade">
                                      <p:cBhvr>
                                        <p:cTn id="18" dur="2000"/>
                                        <p:tgtEl>
                                          <p:spTgt spid="1028"/>
                                        </p:tgtEl>
                                      </p:cBhvr>
                                    </p:animEffect>
                                    <p:anim calcmode="lin" valueType="num">
                                      <p:cBhvr>
                                        <p:cTn id="19" dur="2000" fill="hold"/>
                                        <p:tgtEl>
                                          <p:spTgt spid="1028"/>
                                        </p:tgtEl>
                                        <p:attrNameLst>
                                          <p:attrName>style.rotation</p:attrName>
                                        </p:attrNameLst>
                                      </p:cBhvr>
                                      <p:tavLst>
                                        <p:tav tm="0">
                                          <p:val>
                                            <p:fltVal val="720"/>
                                          </p:val>
                                        </p:tav>
                                        <p:tav tm="100000">
                                          <p:val>
                                            <p:fltVal val="0"/>
                                          </p:val>
                                        </p:tav>
                                      </p:tavLst>
                                    </p:anim>
                                    <p:anim calcmode="lin" valueType="num">
                                      <p:cBhvr>
                                        <p:cTn id="20" dur="2000" fill="hold"/>
                                        <p:tgtEl>
                                          <p:spTgt spid="1028"/>
                                        </p:tgtEl>
                                        <p:attrNameLst>
                                          <p:attrName>ppt_h</p:attrName>
                                        </p:attrNameLst>
                                      </p:cBhvr>
                                      <p:tavLst>
                                        <p:tav tm="0">
                                          <p:val>
                                            <p:fltVal val="0"/>
                                          </p:val>
                                        </p:tav>
                                        <p:tav tm="100000">
                                          <p:val>
                                            <p:strVal val="#ppt_h"/>
                                          </p:val>
                                        </p:tav>
                                      </p:tavLst>
                                    </p:anim>
                                    <p:anim calcmode="lin" valueType="num">
                                      <p:cBhvr>
                                        <p:cTn id="21" dur="2000" fill="hold"/>
                                        <p:tgtEl>
                                          <p:spTgt spid="1028"/>
                                        </p:tgtEl>
                                        <p:attrNameLst>
                                          <p:attrName>ppt_w</p:attrName>
                                        </p:attrNameLst>
                                      </p:cBhvr>
                                      <p:tavLst>
                                        <p:tav tm="0">
                                          <p:val>
                                            <p:fltVal val="0"/>
                                          </p:val>
                                        </p:tav>
                                        <p:tav tm="100000">
                                          <p:val>
                                            <p:strVal val="#ppt_w"/>
                                          </p:val>
                                        </p:tav>
                                      </p:tavLst>
                                    </p:anim>
                                  </p:childTnLst>
                                </p:cTn>
                              </p:par>
                            </p:childTnLst>
                          </p:cTn>
                        </p:par>
                      </p:childTnLst>
                    </p:cTn>
                  </p:par>
                  <p:par>
                    <p:cTn id="22" fill="hold">
                      <p:stCondLst>
                        <p:cond delay="indefinite"/>
                      </p:stCondLst>
                      <p:childTnLst>
                        <p:par>
                          <p:cTn id="23" fill="hold">
                            <p:stCondLst>
                              <p:cond delay="0"/>
                            </p:stCondLst>
                            <p:childTnLst>
                              <p:par>
                                <p:cTn id="24" presetID="37" presetClass="entr" presetSubtype="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1000"/>
                                        <p:tgtEl>
                                          <p:spTgt spid="5"/>
                                        </p:tgtEl>
                                      </p:cBhvr>
                                    </p:animEffect>
                                    <p:anim calcmode="lin" valueType="num">
                                      <p:cBhvr>
                                        <p:cTn id="27" dur="1000" fill="hold"/>
                                        <p:tgtEl>
                                          <p:spTgt spid="5"/>
                                        </p:tgtEl>
                                        <p:attrNameLst>
                                          <p:attrName>ppt_x</p:attrName>
                                        </p:attrNameLst>
                                      </p:cBhvr>
                                      <p:tavLst>
                                        <p:tav tm="0">
                                          <p:val>
                                            <p:strVal val="#ppt_x"/>
                                          </p:val>
                                        </p:tav>
                                        <p:tav tm="100000">
                                          <p:val>
                                            <p:strVal val="#ppt_x"/>
                                          </p:val>
                                        </p:tav>
                                      </p:tavLst>
                                    </p:anim>
                                    <p:anim calcmode="lin" valueType="num">
                                      <p:cBhvr>
                                        <p:cTn id="28" dur="900" decel="100000" fill="hold"/>
                                        <p:tgtEl>
                                          <p:spTgt spid="5"/>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3" presetClass="entr" presetSubtype="16" fill="hold" nodeType="clickEffect">
                                  <p:stCondLst>
                                    <p:cond delay="0"/>
                                  </p:stCondLst>
                                  <p:childTnLst>
                                    <p:set>
                                      <p:cBhvr>
                                        <p:cTn id="33" dur="1" fill="hold">
                                          <p:stCondLst>
                                            <p:cond delay="0"/>
                                          </p:stCondLst>
                                        </p:cTn>
                                        <p:tgtEl>
                                          <p:spTgt spid="1030"/>
                                        </p:tgtEl>
                                        <p:attrNameLst>
                                          <p:attrName>style.visibility</p:attrName>
                                        </p:attrNameLst>
                                      </p:cBhvr>
                                      <p:to>
                                        <p:strVal val="visible"/>
                                      </p:to>
                                    </p:set>
                                    <p:anim calcmode="lin" valueType="num">
                                      <p:cBhvr>
                                        <p:cTn id="34" dur="500" fill="hold"/>
                                        <p:tgtEl>
                                          <p:spTgt spid="1030"/>
                                        </p:tgtEl>
                                        <p:attrNameLst>
                                          <p:attrName>ppt_w</p:attrName>
                                        </p:attrNameLst>
                                      </p:cBhvr>
                                      <p:tavLst>
                                        <p:tav tm="0">
                                          <p:val>
                                            <p:fltVal val="0"/>
                                          </p:val>
                                        </p:tav>
                                        <p:tav tm="100000">
                                          <p:val>
                                            <p:strVal val="#ppt_w"/>
                                          </p:val>
                                        </p:tav>
                                      </p:tavLst>
                                    </p:anim>
                                    <p:anim calcmode="lin" valueType="num">
                                      <p:cBhvr>
                                        <p:cTn id="35" dur="500" fill="hold"/>
                                        <p:tgtEl>
                                          <p:spTgt spid="103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47864" y="358552"/>
            <a:ext cx="2250976" cy="838200"/>
          </a:xfrm>
        </p:spPr>
        <p:txBody>
          <a:bodyPr>
            <a:noAutofit/>
          </a:bodyPr>
          <a:lstStyle/>
          <a:p>
            <a:r>
              <a:rPr lang="en-US" sz="6000" dirty="0" smtClean="0">
                <a:solidFill>
                  <a:schemeClr val="accent1">
                    <a:lumMod val="75000"/>
                  </a:schemeClr>
                </a:solidFill>
              </a:rPr>
              <a:t>Menu</a:t>
            </a:r>
            <a:endParaRPr lang="ru-RU" sz="6000" dirty="0">
              <a:solidFill>
                <a:schemeClr val="accent1">
                  <a:lumMod val="75000"/>
                </a:schemeClr>
              </a:solidFill>
            </a:endParaRPr>
          </a:p>
        </p:txBody>
      </p:sp>
      <p:sp>
        <p:nvSpPr>
          <p:cNvPr id="4" name="TextBox 3"/>
          <p:cNvSpPr txBox="1"/>
          <p:nvPr/>
        </p:nvSpPr>
        <p:spPr>
          <a:xfrm>
            <a:off x="251520" y="1404059"/>
            <a:ext cx="8712968" cy="5016758"/>
          </a:xfrm>
          <a:prstGeom prst="rect">
            <a:avLst/>
          </a:prstGeom>
          <a:noFill/>
        </p:spPr>
        <p:txBody>
          <a:bodyPr wrap="square" rtlCol="0">
            <a:spAutoFit/>
          </a:bodyPr>
          <a:lstStyle/>
          <a:p>
            <a:pPr>
              <a:buFont typeface="Arial" pitchFamily="34" charset="0"/>
              <a:buChar char="•"/>
            </a:pPr>
            <a:r>
              <a:rPr lang="en-US" sz="4000" dirty="0" smtClean="0"/>
              <a:t>Breakfast: cereal, a sandwich with butter, cocoa.                  </a:t>
            </a:r>
          </a:p>
          <a:p>
            <a:pPr>
              <a:buFont typeface="Arial" pitchFamily="34" charset="0"/>
              <a:buChar char="•"/>
            </a:pPr>
            <a:r>
              <a:rPr lang="en-US" sz="4000" dirty="0" smtClean="0"/>
              <a:t>Tiffin:, banana.     </a:t>
            </a:r>
          </a:p>
          <a:p>
            <a:pPr>
              <a:buFont typeface="Arial" pitchFamily="34" charset="0"/>
              <a:buChar char="•"/>
            </a:pPr>
            <a:r>
              <a:rPr lang="en-US" sz="4000" dirty="0" smtClean="0"/>
              <a:t>Lunch: Chicken soup, mashed potatoes with chicken rissole     </a:t>
            </a:r>
          </a:p>
          <a:p>
            <a:pPr>
              <a:buFont typeface="Arial" pitchFamily="34" charset="0"/>
              <a:buChar char="•"/>
            </a:pPr>
            <a:r>
              <a:rPr lang="en-US" sz="4000" dirty="0" smtClean="0"/>
              <a:t>Snack: tea, apple.</a:t>
            </a:r>
          </a:p>
          <a:p>
            <a:pPr>
              <a:buFont typeface="Arial" pitchFamily="34" charset="0"/>
              <a:buChar char="•"/>
            </a:pPr>
            <a:r>
              <a:rPr lang="en-US" sz="4000" dirty="0" smtClean="0"/>
              <a:t>Dinner: fish stew with vegetables.</a:t>
            </a:r>
          </a:p>
          <a:p>
            <a:pPr>
              <a:buFont typeface="Arial" pitchFamily="34" charset="0"/>
              <a:buChar char="•"/>
            </a:pPr>
            <a:r>
              <a:rPr lang="en-US" sz="4000" dirty="0"/>
              <a:t>Supper</a:t>
            </a:r>
            <a:r>
              <a:rPr lang="en-US" sz="4000" dirty="0" smtClean="0"/>
              <a:t>: cottage </a:t>
            </a:r>
            <a:r>
              <a:rPr lang="en-US" sz="4000" dirty="0"/>
              <a:t>cheese.</a:t>
            </a:r>
            <a:endParaRPr lang="ru-RU"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900" decel="100000" fill="hold"/>
                                        <p:tgtEl>
                                          <p:spTgt spid="4"/>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568" y="1556792"/>
            <a:ext cx="7992888" cy="3416320"/>
          </a:xfrm>
          <a:prstGeom prst="rect">
            <a:avLst/>
          </a:prstGeom>
          <a:noFill/>
        </p:spPr>
        <p:txBody>
          <a:bodyPr wrap="square" rtlCol="0">
            <a:spAutoFit/>
          </a:bodyPr>
          <a:lstStyle/>
          <a:p>
            <a:pPr algn="ctr"/>
            <a:r>
              <a:rPr lang="en-US" sz="72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Thank you for attention !!!</a:t>
            </a:r>
          </a:p>
          <a:p>
            <a:pPr algn="ctr"/>
            <a:endParaRPr lang="ru-RU" sz="7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249</TotalTime>
  <Words>214</Words>
  <Application>Microsoft Office PowerPoint</Application>
  <PresentationFormat>Экран (4:3)</PresentationFormat>
  <Paragraphs>38</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Трек</vt:lpstr>
      <vt:lpstr>Презентация PowerPoint</vt:lpstr>
      <vt:lpstr>Презентация PowerPoint</vt:lpstr>
      <vt:lpstr>Презентация PowerPoint</vt:lpstr>
      <vt:lpstr>Simple carbohydrates</vt:lpstr>
      <vt:lpstr>Proteins </vt:lpstr>
      <vt:lpstr>Презентация PowerPoint</vt:lpstr>
      <vt:lpstr>Menu</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Toshiba</dc:creator>
  <cp:lastModifiedBy>Щетинина Н.Ю.</cp:lastModifiedBy>
  <cp:revision>27</cp:revision>
  <dcterms:created xsi:type="dcterms:W3CDTF">2013-02-18T14:28:50Z</dcterms:created>
  <dcterms:modified xsi:type="dcterms:W3CDTF">2017-06-08T08:17:51Z</dcterms:modified>
</cp:coreProperties>
</file>