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5" r:id="rId3"/>
    <p:sldId id="259" r:id="rId4"/>
    <p:sldId id="257" r:id="rId5"/>
    <p:sldId id="262" r:id="rId6"/>
    <p:sldId id="260" r:id="rId7"/>
    <p:sldId id="261" r:id="rId8"/>
    <p:sldId id="263" r:id="rId9"/>
    <p:sldId id="264" r:id="rId10"/>
    <p:sldId id="269" r:id="rId11"/>
    <p:sldId id="267" r:id="rId12"/>
    <p:sldId id="268" r:id="rId13"/>
    <p:sldId id="270" r:id="rId14"/>
    <p:sldId id="271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1446" y="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D845EBF9-8CDD-4B4C-91E5-4509B88D12FC}" type="datetimeFigureOut">
              <a:rPr lang="ru-RU" smtClean="0"/>
              <a:t>08.06.2017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2BFA43C5-C1BA-4BF8-A091-DF93D42E803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5EBF9-8CDD-4B4C-91E5-4509B88D12FC}" type="datetimeFigureOut">
              <a:rPr lang="ru-RU" smtClean="0"/>
              <a:t>08.06.2017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FA43C5-C1BA-4BF8-A091-DF93D42E803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5EBF9-8CDD-4B4C-91E5-4509B88D12FC}" type="datetimeFigureOut">
              <a:rPr lang="ru-RU" smtClean="0"/>
              <a:t>08.06.2017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FA43C5-C1BA-4BF8-A091-DF93D42E803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5EBF9-8CDD-4B4C-91E5-4509B88D12FC}" type="datetimeFigureOut">
              <a:rPr lang="ru-RU" smtClean="0"/>
              <a:t>08.06.2017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FA43C5-C1BA-4BF8-A091-DF93D42E803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5EBF9-8CDD-4B4C-91E5-4509B88D12FC}" type="datetimeFigureOut">
              <a:rPr lang="ru-RU" smtClean="0"/>
              <a:t>08.06.2017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FA43C5-C1BA-4BF8-A091-DF93D42E803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5EBF9-8CDD-4B4C-91E5-4509B88D12FC}" type="datetimeFigureOut">
              <a:rPr lang="ru-RU" smtClean="0"/>
              <a:t>08.06.2017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FA43C5-C1BA-4BF8-A091-DF93D42E803D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5EBF9-8CDD-4B4C-91E5-4509B88D12FC}" type="datetimeFigureOut">
              <a:rPr lang="ru-RU" smtClean="0"/>
              <a:t>08.06.2017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FA43C5-C1BA-4BF8-A091-DF93D42E803D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5EBF9-8CDD-4B4C-91E5-4509B88D12FC}" type="datetimeFigureOut">
              <a:rPr lang="ru-RU" smtClean="0"/>
              <a:t>08.06.2017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FA43C5-C1BA-4BF8-A091-DF93D42E803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5EBF9-8CDD-4B4C-91E5-4509B88D12FC}" type="datetimeFigureOut">
              <a:rPr lang="ru-RU" smtClean="0"/>
              <a:t>08.06.2017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FA43C5-C1BA-4BF8-A091-DF93D42E803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D845EBF9-8CDD-4B4C-91E5-4509B88D12FC}" type="datetimeFigureOut">
              <a:rPr lang="ru-RU" smtClean="0"/>
              <a:t>08.06.2017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2BFA43C5-C1BA-4BF8-A091-DF93D42E803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D845EBF9-8CDD-4B4C-91E5-4509B88D12FC}" type="datetimeFigureOut">
              <a:rPr lang="ru-RU" smtClean="0"/>
              <a:t>08.06.2017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2BFA43C5-C1BA-4BF8-A091-DF93D42E803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D845EBF9-8CDD-4B4C-91E5-4509B88D12FC}" type="datetimeFigureOut">
              <a:rPr lang="ru-RU" smtClean="0"/>
              <a:t>08.06.2017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2BFA43C5-C1BA-4BF8-A091-DF93D42E803D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31640" y="1794935"/>
            <a:ext cx="6552728" cy="769969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Хозяйство Западной и Восточной Сибири</a:t>
            </a:r>
            <a:endParaRPr lang="ru-RU" b="1" dirty="0">
              <a:solidFill>
                <a:srgbClr val="C00000"/>
              </a:solidFill>
            </a:endParaRPr>
          </a:p>
        </p:txBody>
      </p:sp>
      <p:pic>
        <p:nvPicPr>
          <p:cNvPr id="5122" name="Picture 2" descr="Картинки по запросу хозяйство Восточной  сибири таблиц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2573383"/>
            <a:ext cx="5715000" cy="2990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899592" y="32463"/>
            <a:ext cx="770485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/>
              <a:t>Автономная некоммерческая организация «Православная Общеобразовательная школа-пансион «</a:t>
            </a:r>
            <a:r>
              <a:rPr lang="ru-RU" b="1" dirty="0" err="1"/>
              <a:t>Плёсково</a:t>
            </a:r>
            <a:r>
              <a:rPr lang="ru-RU" b="1" dirty="0"/>
              <a:t>»</a:t>
            </a:r>
            <a:endParaRPr lang="ru-RU" b="1" dirty="0"/>
          </a:p>
        </p:txBody>
      </p:sp>
      <p:sp>
        <p:nvSpPr>
          <p:cNvPr id="4" name="TextBox 3"/>
          <p:cNvSpPr txBox="1"/>
          <p:nvPr/>
        </p:nvSpPr>
        <p:spPr>
          <a:xfrm>
            <a:off x="3923928" y="6381328"/>
            <a:ext cx="18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2017 год</a:t>
            </a:r>
            <a:endParaRPr lang="ru-RU" b="1" dirty="0"/>
          </a:p>
        </p:txBody>
      </p:sp>
      <p:sp>
        <p:nvSpPr>
          <p:cNvPr id="5" name="TextBox 4"/>
          <p:cNvSpPr txBox="1"/>
          <p:nvPr/>
        </p:nvSpPr>
        <p:spPr>
          <a:xfrm>
            <a:off x="5570476" y="4907749"/>
            <a:ext cx="36724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Подготовила </a:t>
            </a:r>
            <a:r>
              <a:rPr lang="ru-RU" b="1" dirty="0" err="1" smtClean="0">
                <a:solidFill>
                  <a:srgbClr val="C00000"/>
                </a:solidFill>
              </a:rPr>
              <a:t>Бочарова</a:t>
            </a:r>
            <a:r>
              <a:rPr lang="ru-RU" b="1" dirty="0" smtClean="0">
                <a:solidFill>
                  <a:srgbClr val="C00000"/>
                </a:solidFill>
              </a:rPr>
              <a:t> М. В.</a:t>
            </a:r>
          </a:p>
          <a:p>
            <a:r>
              <a:rPr lang="ru-RU" b="1" dirty="0" smtClean="0"/>
              <a:t>Учитель географии</a:t>
            </a:r>
            <a:endParaRPr lang="ru-RU" b="1" dirty="0"/>
          </a:p>
        </p:txBody>
      </p:sp>
      <p:sp>
        <p:nvSpPr>
          <p:cNvPr id="6" name="TextBox 5"/>
          <p:cNvSpPr txBox="1"/>
          <p:nvPr/>
        </p:nvSpPr>
        <p:spPr>
          <a:xfrm>
            <a:off x="3894042" y="5341879"/>
            <a:ext cx="16764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</a:rPr>
              <a:t>9 класс</a:t>
            </a:r>
            <a:endParaRPr lang="ru-RU" sz="24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885614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3330" y="29080"/>
            <a:ext cx="8910670" cy="68289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222370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33414"/>
            <a:ext cx="8683474" cy="682458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509858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0"/>
            <a:ext cx="8897270" cy="666936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792275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Картинки по запросу презентация по географии экологические проблемы  сибир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404664"/>
            <a:ext cx="7915275" cy="5934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5981570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Домашнее задание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§52, 56;</a:t>
            </a:r>
          </a:p>
          <a:p>
            <a:r>
              <a:rPr lang="ru-RU" dirty="0" smtClean="0"/>
              <a:t>Выполнить контурную карту «Хозяйство Сибири»;</a:t>
            </a:r>
          </a:p>
          <a:p>
            <a:r>
              <a:rPr lang="ru-RU" dirty="0" smtClean="0"/>
              <a:t>Выучить таблицу «Главные </a:t>
            </a:r>
            <a:r>
              <a:rPr lang="ru-RU" smtClean="0"/>
              <a:t>отрасли специализации» </a:t>
            </a:r>
            <a:r>
              <a:rPr lang="ru-RU" dirty="0" smtClean="0"/>
              <a:t>в тетрадях.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358738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Картинки по запросу подрайоны западной сибир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7831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163468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5023" y="692696"/>
            <a:ext cx="6965245" cy="720081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</a:rPr>
              <a:t>История развития хозяйства</a:t>
            </a:r>
            <a:endParaRPr lang="ru-RU" sz="3600" b="1" dirty="0">
              <a:solidFill>
                <a:srgbClr val="C00000"/>
              </a:solidFill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04547085"/>
              </p:ext>
            </p:extLst>
          </p:nvPr>
        </p:nvGraphicFramePr>
        <p:xfrm>
          <a:off x="755576" y="1484785"/>
          <a:ext cx="7632848" cy="453650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37974"/>
                <a:gridCol w="3168066"/>
                <a:gridCol w="3926808"/>
              </a:tblGrid>
              <a:tr h="36348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C00000"/>
                          </a:solidFill>
                          <a:effectLst/>
                        </a:rPr>
                        <a:t>Западная Сибирь</a:t>
                      </a:r>
                      <a:endParaRPr lang="ru-RU" sz="1600" dirty="0">
                        <a:solidFill>
                          <a:srgbClr val="C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C00000"/>
                          </a:solidFill>
                          <a:effectLst/>
                        </a:rPr>
                        <a:t>Восточная Сибирь</a:t>
                      </a:r>
                      <a:endParaRPr lang="ru-RU" sz="1600" dirty="0">
                        <a:solidFill>
                          <a:srgbClr val="C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75192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1.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На протяжении многих веков развивалось очень медленно.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Освоение началось в 18 в.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14036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2.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С конца 16 в. – выращивание зерна, поставляемое в другие районы страны и за рубеж.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К середине 19 в. </a:t>
                      </a:r>
                      <a:r>
                        <a:rPr lang="ru-RU" sz="1600" dirty="0" smtClean="0">
                          <a:effectLst/>
                        </a:rPr>
                        <a:t>здесь </a:t>
                      </a:r>
                      <a:r>
                        <a:rPr lang="ru-RU" sz="1600" dirty="0">
                          <a:effectLst/>
                        </a:rPr>
                        <a:t>добывалось ¾ российского золота.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14036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3.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Небольшие заводы на Алтае, производившие золото, серебро и медь.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До 50-х гг. 20 в. набор промышленных отраслей был ограничен, обрабатывающая промышленность развивалась слабо.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14036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4.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С 30-х гг. 20 столетия начали возникать крупные предприятия чёрной металлургии.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 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065237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5023" y="817583"/>
            <a:ext cx="6965245" cy="73921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Особенности хозяйства</a:t>
            </a:r>
            <a:endParaRPr lang="ru-RU" b="1" dirty="0">
              <a:solidFill>
                <a:srgbClr val="C00000"/>
              </a:solidFill>
            </a:endParaRPr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57442303"/>
              </p:ext>
            </p:extLst>
          </p:nvPr>
        </p:nvGraphicFramePr>
        <p:xfrm>
          <a:off x="755576" y="1916831"/>
          <a:ext cx="7560840" cy="424847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32898"/>
                <a:gridCol w="3138179"/>
                <a:gridCol w="3889763"/>
              </a:tblGrid>
              <a:tr h="45471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C00000"/>
                          </a:solidFill>
                          <a:effectLst/>
                        </a:rPr>
                        <a:t>Преимущества</a:t>
                      </a:r>
                      <a:endParaRPr lang="ru-RU" sz="1600" dirty="0">
                        <a:solidFill>
                          <a:srgbClr val="C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C00000"/>
                          </a:solidFill>
                          <a:effectLst/>
                        </a:rPr>
                        <a:t>Недостатки</a:t>
                      </a:r>
                      <a:endParaRPr lang="ru-RU" sz="1600" dirty="0">
                        <a:solidFill>
                          <a:srgbClr val="C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94063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1.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Большие запасы минеральных ресурсов.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Суровые природные условия на большей части районов.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94063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2.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Выход к Северному Ледовитому океану.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Недостаточное развитие транспортной сети в северной и центральной частях районов.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91248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3.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Положение между европейской, азиатской частями и Дальним Востоком, Европой и Азиатско-Тихоокеанским регионом.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Слабая заселённость центральной и северной частей района.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58377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188640"/>
            <a:ext cx="6965245" cy="307161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</a:rPr>
              <a:t>Главные отрасли специализации</a:t>
            </a:r>
            <a:endParaRPr lang="ru-RU" sz="3200" b="1" dirty="0">
              <a:solidFill>
                <a:srgbClr val="C00000"/>
              </a:solidFill>
            </a:endParaRPr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95325180"/>
              </p:ext>
            </p:extLst>
          </p:nvPr>
        </p:nvGraphicFramePr>
        <p:xfrm>
          <a:off x="0" y="692696"/>
          <a:ext cx="9144001" cy="623415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80552"/>
                <a:gridCol w="3656261"/>
                <a:gridCol w="4707188"/>
              </a:tblGrid>
              <a:tr h="24661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 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277" marR="5127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C00000"/>
                          </a:solidFill>
                          <a:effectLst/>
                        </a:rPr>
                        <a:t>Западная Сибирь</a:t>
                      </a:r>
                      <a:endParaRPr lang="ru-RU" sz="1800" dirty="0">
                        <a:solidFill>
                          <a:srgbClr val="C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277" marR="5127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C00000"/>
                          </a:solidFill>
                          <a:effectLst/>
                        </a:rPr>
                        <a:t>Восточная Сибирь</a:t>
                      </a:r>
                      <a:endParaRPr lang="ru-RU" sz="1800" dirty="0">
                        <a:solidFill>
                          <a:srgbClr val="C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277" marR="51277" marT="0" marB="0"/>
                </a:tc>
              </a:tr>
              <a:tr h="98644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1.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277" marR="5127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</a:rPr>
                        <a:t>Топливная</a:t>
                      </a:r>
                      <a:r>
                        <a:rPr lang="ru-RU" sz="1400" dirty="0">
                          <a:effectLst/>
                        </a:rPr>
                        <a:t> (нефть – </a:t>
                      </a:r>
                      <a:r>
                        <a:rPr lang="ru-RU" sz="1400" dirty="0" err="1">
                          <a:effectLst/>
                        </a:rPr>
                        <a:t>Самотлорское</a:t>
                      </a:r>
                      <a:r>
                        <a:rPr lang="ru-RU" sz="1400" dirty="0">
                          <a:effectLst/>
                        </a:rPr>
                        <a:t>, Приобское; газ – </a:t>
                      </a:r>
                      <a:r>
                        <a:rPr lang="ru-RU" sz="1400" dirty="0" err="1">
                          <a:effectLst/>
                        </a:rPr>
                        <a:t>Уренгойское</a:t>
                      </a:r>
                      <a:r>
                        <a:rPr lang="ru-RU" sz="1400" dirty="0">
                          <a:effectLst/>
                        </a:rPr>
                        <a:t>, </a:t>
                      </a:r>
                      <a:r>
                        <a:rPr lang="ru-RU" sz="1400" dirty="0" err="1">
                          <a:effectLst/>
                        </a:rPr>
                        <a:t>Ямбургское</a:t>
                      </a:r>
                      <a:r>
                        <a:rPr lang="ru-RU" sz="1400" dirty="0">
                          <a:effectLst/>
                        </a:rPr>
                        <a:t>, Медвежье; уголь – Кузбасс). НПЗ – Омск, Тобольск.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277" marR="5127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</a:rPr>
                        <a:t>Электроэнергетика </a:t>
                      </a:r>
                      <a:r>
                        <a:rPr lang="ru-RU" sz="1400" dirty="0">
                          <a:effectLst/>
                        </a:rPr>
                        <a:t>(</a:t>
                      </a:r>
                      <a:r>
                        <a:rPr lang="ru-RU" sz="1400" dirty="0" err="1">
                          <a:effectLst/>
                        </a:rPr>
                        <a:t>Ангаро</a:t>
                      </a:r>
                      <a:r>
                        <a:rPr lang="ru-RU" sz="1400" dirty="0">
                          <a:effectLst/>
                        </a:rPr>
                        <a:t> - Енисейский каскад ГЭС, 1 место в стране по производству энергии на одного жителя).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277" marR="51277" marT="0" marB="0"/>
                </a:tc>
              </a:tr>
              <a:tr h="147967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2.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277" marR="5127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</a:rPr>
                        <a:t>Химическая</a:t>
                      </a:r>
                      <a:r>
                        <a:rPr lang="ru-RU" sz="1400" dirty="0">
                          <a:effectLst/>
                        </a:rPr>
                        <a:t> (нефтехимические заводы - Тобольск, Омск, Томск – пластмассы, синтетические смолы; юг района – минеральные удобрения, красители; производство редких металлов – Северск (Омская обл.).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277" marR="5127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</a:rPr>
                        <a:t>Цветная металлургия </a:t>
                      </a:r>
                      <a:r>
                        <a:rPr lang="ru-RU" sz="1400" dirty="0">
                          <a:effectLst/>
                        </a:rPr>
                        <a:t>(главная отрасль – алюминиевая – Братск, Красноярск, Саяногорск; Норильск – медь, никель, кобальт, золото, платина, редкие металлы). 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277" marR="51277" marT="0" marB="0"/>
                </a:tc>
              </a:tr>
              <a:tr h="73983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3.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277" marR="5127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</a:rPr>
                        <a:t>Электроэнергетика</a:t>
                      </a:r>
                      <a:r>
                        <a:rPr lang="ru-RU" sz="1400" dirty="0">
                          <a:effectLst/>
                        </a:rPr>
                        <a:t> (основа на газе и угле  – ТЭС – </a:t>
                      </a:r>
                      <a:r>
                        <a:rPr lang="ru-RU" sz="1400" dirty="0" err="1">
                          <a:effectLst/>
                        </a:rPr>
                        <a:t>Сургутская</a:t>
                      </a:r>
                      <a:r>
                        <a:rPr lang="ru-RU" sz="1400" dirty="0">
                          <a:effectLst/>
                        </a:rPr>
                        <a:t>, </a:t>
                      </a:r>
                      <a:r>
                        <a:rPr lang="ru-RU" sz="1400" dirty="0" err="1">
                          <a:effectLst/>
                        </a:rPr>
                        <a:t>Нижневартовская</a:t>
                      </a:r>
                      <a:r>
                        <a:rPr lang="ru-RU" sz="1400" dirty="0">
                          <a:effectLst/>
                        </a:rPr>
                        <a:t>).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277" marR="5127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</a:rPr>
                        <a:t>Лесная</a:t>
                      </a:r>
                      <a:r>
                        <a:rPr lang="ru-RU" sz="1400" dirty="0">
                          <a:effectLst/>
                        </a:rPr>
                        <a:t> (2 место по заготовке леса, Основная продукция  – Братск, Усть-Илимск, Красноярск).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277" marR="51277" marT="0" marB="0"/>
                </a:tc>
              </a:tr>
              <a:tr h="123306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4. 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277" marR="5127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</a:rPr>
                        <a:t>Чёрная металлургия </a:t>
                      </a:r>
                      <a:r>
                        <a:rPr lang="ru-RU" sz="1400" dirty="0">
                          <a:effectLst/>
                        </a:rPr>
                        <a:t>(Кузнецкий уголь и железные руды Кемеровской области, </a:t>
                      </a:r>
                      <a:r>
                        <a:rPr lang="ru-RU" sz="1400" dirty="0" err="1">
                          <a:effectLst/>
                        </a:rPr>
                        <a:t>респ</a:t>
                      </a:r>
                      <a:r>
                        <a:rPr lang="ru-RU" sz="1400" dirty="0">
                          <a:effectLst/>
                        </a:rPr>
                        <a:t>.  Хакасии и </a:t>
                      </a:r>
                      <a:r>
                        <a:rPr lang="ru-RU" sz="1400" dirty="0" err="1">
                          <a:effectLst/>
                        </a:rPr>
                        <a:t>Приангарье</a:t>
                      </a:r>
                      <a:r>
                        <a:rPr lang="ru-RU" sz="1400" dirty="0">
                          <a:effectLst/>
                        </a:rPr>
                        <a:t> – Новокузнецк).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277" marR="5127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</a:rPr>
                        <a:t>ВПК</a:t>
                      </a:r>
                      <a:r>
                        <a:rPr lang="ru-RU" sz="1400" dirty="0">
                          <a:effectLst/>
                        </a:rPr>
                        <a:t> (авиационная – Иркутск, Улан-Удэ; ракетно-космическая – Иркутск, Красноярск; ядерное топливо – Железногорск; ракетостроение, обогащение урана, хранение радиоактивных отходов  – Зеленогорск).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277" marR="51277" marT="0" marB="0"/>
                </a:tc>
              </a:tr>
              <a:tr h="147967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5.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277" marR="5127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</a:rPr>
                        <a:t>Машиностроение </a:t>
                      </a:r>
                      <a:r>
                        <a:rPr lang="ru-RU" sz="1400" dirty="0">
                          <a:effectLst/>
                        </a:rPr>
                        <a:t>(оборудование для металлургии, угольной промышленности, С/х машины (Барнаул, Рубцов, Новосибирск), оборонная продукция (Новосибирск, Омск, Барнаул).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277" marR="5127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 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277" marR="51277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387176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Картинки по запросу хозяйство Восточной  сибири таблиц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9455775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5023" y="817583"/>
            <a:ext cx="6965245" cy="811218"/>
          </a:xfrm>
        </p:spPr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Подрайоны</a:t>
            </a:r>
            <a:endParaRPr lang="ru-RU" b="1" dirty="0">
              <a:solidFill>
                <a:srgbClr val="C00000"/>
              </a:solidFill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95001793"/>
              </p:ext>
            </p:extLst>
          </p:nvPr>
        </p:nvGraphicFramePr>
        <p:xfrm>
          <a:off x="827584" y="1772815"/>
          <a:ext cx="7488831" cy="424847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639262"/>
                <a:gridCol w="2994437"/>
                <a:gridCol w="3855132"/>
              </a:tblGrid>
              <a:tr h="52289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solidFill>
                            <a:srgbClr val="C00000"/>
                          </a:solidFill>
                          <a:effectLst/>
                        </a:rPr>
                        <a:t>Западная </a:t>
                      </a:r>
                      <a:r>
                        <a:rPr lang="ru-RU" sz="1600" dirty="0">
                          <a:solidFill>
                            <a:srgbClr val="C00000"/>
                          </a:solidFill>
                          <a:effectLst/>
                        </a:rPr>
                        <a:t>Сибирь</a:t>
                      </a:r>
                      <a:endParaRPr lang="ru-RU" sz="1600" dirty="0">
                        <a:solidFill>
                          <a:srgbClr val="C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C00000"/>
                          </a:solidFill>
                          <a:effectLst/>
                        </a:rPr>
                        <a:t>Восточная Сибирь</a:t>
                      </a:r>
                      <a:endParaRPr lang="ru-RU" sz="1600" dirty="0">
                        <a:solidFill>
                          <a:srgbClr val="C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24186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1.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</a:rPr>
                        <a:t>Обь-Иртышский (добыча нефти и газа)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Норильский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24186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2.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Кузнецко-Алтайский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err="1" smtClean="0">
                          <a:effectLst/>
                        </a:rPr>
                        <a:t>Ангаро</a:t>
                      </a:r>
                      <a:r>
                        <a:rPr lang="ru-RU" sz="1600" dirty="0" smtClean="0">
                          <a:effectLst/>
                        </a:rPr>
                        <a:t> – Енисейский 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24186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effectLst/>
                        </a:rPr>
                        <a:t> 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 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Забайкальский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8173697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Картинки по запросу подрайоны западной сибир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66" y="23041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6329408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Картинки по запросу подрайоны западной сибир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5849798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нопка">
  <a:themeElements>
    <a:clrScheme name="Кнопка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Кнопка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нопк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</Template>
  <TotalTime>132</TotalTime>
  <Words>469</Words>
  <Application>Microsoft Office PowerPoint</Application>
  <PresentationFormat>Экран (4:3)</PresentationFormat>
  <Paragraphs>71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22" baseType="lpstr">
      <vt:lpstr>Arial</vt:lpstr>
      <vt:lpstr>Brush Script MT</vt:lpstr>
      <vt:lpstr>Calibri</vt:lpstr>
      <vt:lpstr>Constantia</vt:lpstr>
      <vt:lpstr>Franklin Gothic Book</vt:lpstr>
      <vt:lpstr>Rage Italic</vt:lpstr>
      <vt:lpstr>Times New Roman</vt:lpstr>
      <vt:lpstr>Кнопка</vt:lpstr>
      <vt:lpstr>Хозяйство Западной и Восточной Сибири</vt:lpstr>
      <vt:lpstr>Презентация PowerPoint</vt:lpstr>
      <vt:lpstr>История развития хозяйства</vt:lpstr>
      <vt:lpstr>Особенности хозяйства</vt:lpstr>
      <vt:lpstr>Главные отрасли специализации</vt:lpstr>
      <vt:lpstr>Презентация PowerPoint</vt:lpstr>
      <vt:lpstr>Подрайоны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Домашнее задание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Хозяйство Западной и Восточной Сибири</dc:title>
  <dc:creator>Dr. Wattson</dc:creator>
  <cp:lastModifiedBy>teacher</cp:lastModifiedBy>
  <cp:revision>12</cp:revision>
  <dcterms:created xsi:type="dcterms:W3CDTF">2017-04-04T16:16:02Z</dcterms:created>
  <dcterms:modified xsi:type="dcterms:W3CDTF">2017-06-08T07:24:34Z</dcterms:modified>
</cp:coreProperties>
</file>