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A12BF-9F77-4DEC-B211-51AB5979E341}" type="datetimeFigureOut">
              <a:rPr lang="ru-RU" smtClean="0"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BD19-BD55-4213-90CB-38403FFF21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1403648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1979712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2555776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131840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1115616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1691680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2267744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843808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827584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1403648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1979712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2555776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539552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1115616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1691680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2267744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251520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827584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1403648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1979712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24"/>
          <p:cNvSpPr>
            <a:spLocks noGrp="1"/>
          </p:cNvSpPr>
          <p:nvPr>
            <p:ph type="ctrTitle"/>
          </p:nvPr>
        </p:nvSpPr>
        <p:spPr>
          <a:xfrm>
            <a:off x="4427984" y="260648"/>
            <a:ext cx="4030216" cy="1872207"/>
          </a:xfr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Сосчитай число кусочков шоколада в плитке двумя способами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635896" y="2348880"/>
            <a:ext cx="475252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5 + 5 + …</a:t>
            </a:r>
            <a:endParaRPr lang="ru-RU" sz="4400" b="1" dirty="0"/>
          </a:p>
        </p:txBody>
      </p:sp>
      <p:sp>
        <p:nvSpPr>
          <p:cNvPr id="28" name="Заголовок 24"/>
          <p:cNvSpPr txBox="1">
            <a:spLocks/>
          </p:cNvSpPr>
          <p:nvPr/>
        </p:nvSpPr>
        <p:spPr>
          <a:xfrm>
            <a:off x="251520" y="3284985"/>
            <a:ext cx="8424936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/>
              <a:t>Запиши с помощью умножения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5896" y="4149080"/>
            <a:ext cx="475252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/>
              <a:t>4</a:t>
            </a:r>
            <a:r>
              <a:rPr lang="ru-RU" sz="4400" b="1" dirty="0" smtClean="0"/>
              <a:t> + 4 + …</a:t>
            </a:r>
            <a:endParaRPr lang="ru-RU" sz="4400" b="1" dirty="0"/>
          </a:p>
        </p:txBody>
      </p:sp>
      <p:sp>
        <p:nvSpPr>
          <p:cNvPr id="30" name="Заголовок 24"/>
          <p:cNvSpPr txBox="1">
            <a:spLocks/>
          </p:cNvSpPr>
          <p:nvPr/>
        </p:nvSpPr>
        <p:spPr>
          <a:xfrm>
            <a:off x="179512" y="5085184"/>
            <a:ext cx="8424936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/>
              <a:t>Запиши с помощью умножения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1403648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1979712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2555776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131840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1115616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1691680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2267744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843808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827584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1403648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1979712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2555776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539552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1115616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1691680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2267744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251520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827584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1403648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1979712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24"/>
          <p:cNvSpPr>
            <a:spLocks noGrp="1"/>
          </p:cNvSpPr>
          <p:nvPr>
            <p:ph type="ctrTitle"/>
          </p:nvPr>
        </p:nvSpPr>
        <p:spPr>
          <a:xfrm>
            <a:off x="4427984" y="260648"/>
            <a:ext cx="4030216" cy="187220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Как поделить эту плитку между четырьмя детьми поровну?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635896" y="2348880"/>
            <a:ext cx="475252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20 : 4 =</a:t>
            </a:r>
            <a:endParaRPr lang="ru-RU" sz="4400" b="1" dirty="0"/>
          </a:p>
        </p:txBody>
      </p:sp>
      <p:sp>
        <p:nvSpPr>
          <p:cNvPr id="28" name="Заголовок 24"/>
          <p:cNvSpPr txBox="1">
            <a:spLocks/>
          </p:cNvSpPr>
          <p:nvPr/>
        </p:nvSpPr>
        <p:spPr>
          <a:xfrm>
            <a:off x="251520" y="3284985"/>
            <a:ext cx="84249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noProof="0" dirty="0" smtClean="0"/>
              <a:t>А если детей пять?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5896" y="4149080"/>
            <a:ext cx="475252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20 : 5 =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1403648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1979712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2555776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131840" y="1124744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1115616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1691680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2267744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843808" y="1412776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827584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1403648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1979712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2555776" y="1700808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539552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1115616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1691680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2267744" y="1988840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251520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827584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1403648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1979712" y="2276872"/>
            <a:ext cx="864096" cy="720080"/>
          </a:xfrm>
          <a:prstGeom prst="cube">
            <a:avLst>
              <a:gd name="adj" fmla="val 42583"/>
            </a:avLst>
          </a:prstGeom>
          <a:solidFill>
            <a:srgbClr val="3E1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660232" y="188640"/>
            <a:ext cx="2304256" cy="76944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20 : 5 = 4</a:t>
            </a:r>
            <a:endParaRPr lang="ru-RU" sz="4400" b="1" dirty="0"/>
          </a:p>
        </p:txBody>
      </p:sp>
      <p:sp>
        <p:nvSpPr>
          <p:cNvPr id="26" name="Заголовок 25"/>
          <p:cNvSpPr>
            <a:spLocks noGrp="1"/>
          </p:cNvSpPr>
          <p:nvPr>
            <p:ph type="ctrTitle"/>
          </p:nvPr>
        </p:nvSpPr>
        <p:spPr>
          <a:xfrm flipH="1">
            <a:off x="1043608" y="3573016"/>
            <a:ext cx="7344816" cy="259228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Умножение и деление – взаимно обратные действия.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23928" y="188640"/>
            <a:ext cx="2520280" cy="76944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5  × 4 = 20</a:t>
            </a:r>
            <a:endParaRPr lang="ru-RU" sz="4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923928" y="2060848"/>
            <a:ext cx="2664296" cy="76944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4  × 5 = 20</a:t>
            </a:r>
            <a:endParaRPr lang="ru-RU" sz="4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660232" y="2060848"/>
            <a:ext cx="2304256" cy="76944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20 : 4 = 5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79350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Множитель  </a:t>
            </a:r>
            <a:r>
              <a:rPr lang="ru-RU" b="1" dirty="0">
                <a:solidFill>
                  <a:srgbClr val="002060"/>
                </a:solidFill>
              </a:rPr>
              <a:t>М</a:t>
            </a:r>
            <a:r>
              <a:rPr lang="ru-RU" b="1" dirty="0" smtClean="0">
                <a:solidFill>
                  <a:srgbClr val="002060"/>
                </a:solidFill>
              </a:rPr>
              <a:t>ножитель  Произведение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sz="7200" dirty="0" smtClean="0"/>
              <a:t>4  × 5  = 20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ru-RU" b="1" dirty="0" smtClean="0">
                <a:solidFill>
                  <a:srgbClr val="FF0000"/>
                </a:solidFill>
              </a:rPr>
              <a:t>Если разделить </a:t>
            </a:r>
            <a:r>
              <a:rPr lang="ru-RU" b="1" dirty="0" smtClean="0">
                <a:solidFill>
                  <a:srgbClr val="002060"/>
                </a:solidFill>
              </a:rPr>
              <a:t>произведение</a:t>
            </a:r>
            <a:r>
              <a:rPr lang="ru-RU" b="1" dirty="0" smtClean="0">
                <a:solidFill>
                  <a:srgbClr val="FF0000"/>
                </a:solidFill>
              </a:rPr>
              <a:t> на один </a:t>
            </a:r>
            <a:r>
              <a:rPr lang="ru-RU" b="1" dirty="0" smtClean="0">
                <a:solidFill>
                  <a:srgbClr val="002060"/>
                </a:solidFill>
              </a:rPr>
              <a:t>множитель</a:t>
            </a:r>
            <a:r>
              <a:rPr lang="ru-RU" b="1" dirty="0" smtClean="0">
                <a:solidFill>
                  <a:srgbClr val="FF0000"/>
                </a:solidFill>
              </a:rPr>
              <a:t>, то получится другой </a:t>
            </a:r>
            <a:r>
              <a:rPr lang="ru-RU" b="1" dirty="0" smtClean="0">
                <a:solidFill>
                  <a:srgbClr val="002060"/>
                </a:solidFill>
              </a:rPr>
              <a:t>множитель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sz="7200" dirty="0" smtClean="0"/>
              <a:t>20 : 5 = 4      20 : 4 = 5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5940152" y="1844824"/>
            <a:ext cx="2304256" cy="223224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03848" y="1916832"/>
            <a:ext cx="2304256" cy="223224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39552" y="1772816"/>
            <a:ext cx="2304256" cy="223224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/>
              <a:t>Сколько всего яблок на тарелках?</a:t>
            </a:r>
            <a:br>
              <a:rPr lang="ru-RU" sz="3200" b="1" dirty="0" smtClean="0"/>
            </a:br>
            <a:r>
              <a:rPr lang="ru-RU" sz="3200" b="1" dirty="0" smtClean="0"/>
              <a:t> Запиши с помощью умножения.</a:t>
            </a:r>
            <a:endParaRPr lang="ru-RU" sz="3200" b="1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827584" y="2132856"/>
            <a:ext cx="868356" cy="833048"/>
          </a:xfrm>
          <a:prstGeom prst="ellipse">
            <a:avLst/>
          </a:prstGeom>
        </p:spPr>
      </p:pic>
      <p:pic>
        <p:nvPicPr>
          <p:cNvPr id="5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/>
          <a:stretch>
            <a:fillRect/>
          </a:stretch>
        </p:blipFill>
        <p:spPr>
          <a:xfrm>
            <a:off x="1763688" y="2132856"/>
            <a:ext cx="868356" cy="905056"/>
          </a:xfrm>
          <a:prstGeom prst="ellipse">
            <a:avLst/>
          </a:prstGeom>
        </p:spPr>
      </p:pic>
      <p:pic>
        <p:nvPicPr>
          <p:cNvPr id="6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1043608" y="2852936"/>
            <a:ext cx="868356" cy="833048"/>
          </a:xfrm>
          <a:prstGeom prst="ellipse">
            <a:avLst/>
          </a:prstGeom>
        </p:spPr>
      </p:pic>
      <p:pic>
        <p:nvPicPr>
          <p:cNvPr id="7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3563888" y="2204864"/>
            <a:ext cx="868356" cy="833048"/>
          </a:xfrm>
          <a:prstGeom prst="ellipse">
            <a:avLst/>
          </a:prstGeom>
        </p:spPr>
      </p:pic>
      <p:pic>
        <p:nvPicPr>
          <p:cNvPr id="8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/>
          <a:stretch>
            <a:fillRect/>
          </a:stretch>
        </p:blipFill>
        <p:spPr>
          <a:xfrm>
            <a:off x="4499992" y="2204864"/>
            <a:ext cx="868356" cy="905056"/>
          </a:xfrm>
          <a:prstGeom prst="ellipse">
            <a:avLst/>
          </a:prstGeom>
        </p:spPr>
      </p:pic>
      <p:pic>
        <p:nvPicPr>
          <p:cNvPr id="9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3635896" y="2924944"/>
            <a:ext cx="868356" cy="833048"/>
          </a:xfrm>
          <a:prstGeom prst="ellipse">
            <a:avLst/>
          </a:prstGeom>
        </p:spPr>
      </p:pic>
      <p:pic>
        <p:nvPicPr>
          <p:cNvPr id="10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6228184" y="2276872"/>
            <a:ext cx="868356" cy="833048"/>
          </a:xfrm>
          <a:prstGeom prst="ellipse">
            <a:avLst/>
          </a:prstGeom>
        </p:spPr>
      </p:pic>
      <p:pic>
        <p:nvPicPr>
          <p:cNvPr id="11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/>
          <a:stretch>
            <a:fillRect/>
          </a:stretch>
        </p:blipFill>
        <p:spPr>
          <a:xfrm>
            <a:off x="7164288" y="2276872"/>
            <a:ext cx="868356" cy="905056"/>
          </a:xfrm>
          <a:prstGeom prst="ellipse">
            <a:avLst/>
          </a:prstGeom>
        </p:spPr>
      </p:pic>
      <p:pic>
        <p:nvPicPr>
          <p:cNvPr id="12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6444208" y="2996952"/>
            <a:ext cx="868356" cy="833048"/>
          </a:xfrm>
          <a:prstGeom prst="ellipse">
            <a:avLst/>
          </a:prstGeom>
        </p:spPr>
      </p:pic>
      <p:pic>
        <p:nvPicPr>
          <p:cNvPr id="19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1835696" y="2924944"/>
            <a:ext cx="868356" cy="833048"/>
          </a:xfrm>
          <a:prstGeom prst="ellipse">
            <a:avLst/>
          </a:prstGeom>
        </p:spPr>
      </p:pic>
      <p:pic>
        <p:nvPicPr>
          <p:cNvPr id="20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4427984" y="2996952"/>
            <a:ext cx="868356" cy="833048"/>
          </a:xfrm>
          <a:prstGeom prst="ellipse">
            <a:avLst/>
          </a:prstGeom>
        </p:spPr>
      </p:pic>
      <p:pic>
        <p:nvPicPr>
          <p:cNvPr id="21" name="Содержимое 3" descr="6.jpg"/>
          <p:cNvPicPr>
            <a:picLocks noChangeAspect="1"/>
          </p:cNvPicPr>
          <p:nvPr/>
        </p:nvPicPr>
        <p:blipFill>
          <a:blip r:embed="rId2" cstate="print"/>
          <a:srcRect l="19921" t="7956"/>
          <a:stretch>
            <a:fillRect/>
          </a:stretch>
        </p:blipFill>
        <p:spPr>
          <a:xfrm>
            <a:off x="7236296" y="2996952"/>
            <a:ext cx="868356" cy="833048"/>
          </a:xfrm>
          <a:prstGeom prst="ellipse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83568" y="4725144"/>
            <a:ext cx="78488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Между сколькими детьми можно разделить тарелки с яблоками?</a:t>
            </a:r>
          </a:p>
          <a:p>
            <a:pPr algn="ctr"/>
            <a:r>
              <a:rPr lang="ru-RU" sz="2800" b="1" dirty="0" smtClean="0"/>
              <a:t>Запиши с помощью деления.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129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Сосчитай число кусочков шоколада в плитке двумя способами</vt:lpstr>
      <vt:lpstr>Как поделить эту плитку между четырьмя детьми поровну?</vt:lpstr>
      <vt:lpstr>Умножение и деление – взаимно обратные действия. </vt:lpstr>
      <vt:lpstr>Слайд 4</vt:lpstr>
      <vt:lpstr>Сколько всего яблок на тарелках?  Запиши с помощью умножения.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Сосчитай число кусочков шоколада в плитке двумя способами</dc:title>
  <dc:creator>Чечёткина Д. Ю.</dc:creator>
  <cp:lastModifiedBy>Чечёткина Д. Ю.</cp:lastModifiedBy>
  <cp:revision>5</cp:revision>
  <dcterms:created xsi:type="dcterms:W3CDTF">2012-01-20T15:05:02Z</dcterms:created>
  <dcterms:modified xsi:type="dcterms:W3CDTF">2012-01-20T15:47:06Z</dcterms:modified>
</cp:coreProperties>
</file>