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60" r:id="rId5"/>
    <p:sldId id="261" r:id="rId6"/>
    <p:sldId id="263" r:id="rId7"/>
    <p:sldId id="262" r:id="rId8"/>
    <p:sldId id="265" r:id="rId9"/>
    <p:sldId id="264" r:id="rId10"/>
    <p:sldId id="267" r:id="rId11"/>
    <p:sldId id="266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0D89C-425A-4A7C-BFC2-62D760B965F8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F3C8A-C482-474E-B432-0DDEBCAB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02624" cy="2016223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Мастер класс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6552728" cy="4680520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«Организация праздников для детей дошкольного возраста в соответствии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С ФГОС ДО</a:t>
            </a:r>
            <a:r>
              <a:rPr lang="ru-RU" sz="4400" b="1" i="1" dirty="0" smtClean="0">
                <a:solidFill>
                  <a:srgbClr val="002060"/>
                </a:solidFill>
              </a:rPr>
              <a:t>»</a:t>
            </a:r>
          </a:p>
          <a:p>
            <a:endParaRPr lang="ru-RU" sz="4400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Красноборск 2017</a:t>
            </a:r>
            <a:endParaRPr lang="ru-RU" b="1" i="1" dirty="0" smtClean="0">
              <a:solidFill>
                <a:srgbClr val="C00000"/>
              </a:solidFill>
            </a:endParaRPr>
          </a:p>
          <a:p>
            <a:endParaRPr lang="ru-RU" sz="4400" b="1" i="1" dirty="0" smtClean="0">
              <a:solidFill>
                <a:srgbClr val="002060"/>
              </a:solidFill>
            </a:endParaRPr>
          </a:p>
          <a:p>
            <a:endParaRPr lang="ru-RU" sz="4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620688"/>
            <a:ext cx="7968555" cy="11521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Поддержка инициативы и самостоятель­ности детей в специфических для них видах </a:t>
            </a:r>
            <a:r>
              <a:rPr lang="ru-RU" sz="2800" b="1" i="1" dirty="0" smtClean="0">
                <a:solidFill>
                  <a:srgbClr val="002060"/>
                </a:solidFill>
              </a:rPr>
              <a:t>деятельности.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63688" y="2348880"/>
            <a:ext cx="7128792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Возможность выбора детьми материалов, видов активности, участников совместной деятельности и </a:t>
            </a:r>
            <a:r>
              <a:rPr lang="ru-RU" sz="2400" b="1" i="1" dirty="0" smtClean="0">
                <a:solidFill>
                  <a:srgbClr val="002060"/>
                </a:solidFill>
              </a:rPr>
              <a:t>общения.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9" y="4797152"/>
            <a:ext cx="7963222" cy="14401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Защита детей от всех форм физического и пси­хического </a:t>
            </a:r>
            <a:r>
              <a:rPr lang="ru-RU" sz="2400" b="1" i="1" dirty="0" smtClean="0">
                <a:solidFill>
                  <a:srgbClr val="002060"/>
                </a:solidFill>
              </a:rPr>
              <a:t>насилия.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14108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8640960" cy="11521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Технология организации детского праздника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2060848"/>
            <a:ext cx="3816424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1.Организационный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сценарный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797152"/>
            <a:ext cx="3672408" cy="12241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3.Репетиционный</a:t>
            </a:r>
            <a:endParaRPr lang="ru-RU" sz="28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3501008"/>
            <a:ext cx="3744416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2.Подготовительный</a:t>
            </a:r>
            <a:endParaRPr lang="ru-RU" sz="28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8064" y="4941168"/>
            <a:ext cx="3672408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6.Послепраздничный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8064" y="3429000"/>
            <a:ext cx="374441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Оценочный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072" y="2132856"/>
            <a:ext cx="3672408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4.Реализация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замысла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427984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560840" cy="864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764704"/>
            <a:ext cx="7704856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Драматургия детского праздника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204864"/>
            <a:ext cx="367240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1.Экспозиция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3501008"/>
            <a:ext cx="3672408" cy="10584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2.Завязка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2852936"/>
            <a:ext cx="432048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4.Кульминация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4941168"/>
            <a:ext cx="3744416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3.Основное </a:t>
            </a:r>
            <a:r>
              <a:rPr lang="ru-RU" sz="3200" b="1" i="1" dirty="0" smtClean="0">
                <a:solidFill>
                  <a:srgbClr val="002060"/>
                </a:solidFill>
              </a:rPr>
              <a:t>действие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4365104"/>
            <a:ext cx="4248472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5.Финал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lum bright="20000"/>
            <a:extLst/>
          </a:blip>
          <a:stretch>
            <a:fillRect/>
          </a:stretch>
        </p:blipFill>
        <p:spPr>
          <a:xfrm>
            <a:off x="251520" y="476672"/>
            <a:ext cx="8712968" cy="57606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229026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! 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692696"/>
            <a:ext cx="8136904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Желаю ярких,  наполненных переживаниями, запоминающихся 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праздников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7363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66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toys-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2195776" cy="2247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oys_baby_1_3_2014_03_07_13_49_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933056"/>
            <a:ext cx="2188840" cy="21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mini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620688"/>
            <a:ext cx="2527112" cy="188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259632" y="2060848"/>
            <a:ext cx="6696744" cy="19225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gos_20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445"/>
          <a:stretch>
            <a:fillRect/>
          </a:stretch>
        </p:blipFill>
        <p:spPr>
          <a:xfrm>
            <a:off x="0" y="0"/>
            <a:ext cx="9144000" cy="68734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ue-vector-abstract-background-music-notes-26804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8789"/>
          <a:stretch>
            <a:fillRect/>
          </a:stretch>
        </p:blipFill>
        <p:spPr>
          <a:xfrm>
            <a:off x="0" y="-1"/>
            <a:ext cx="9144000" cy="6916043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4200" r="35036" b="26266"/>
          <a:stretch>
            <a:fillRect/>
          </a:stretch>
        </p:blipFill>
        <p:spPr bwMode="auto">
          <a:xfrm>
            <a:off x="0" y="332656"/>
            <a:ext cx="914400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882047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786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b="1" i="1" dirty="0" smtClean="0">
                <a:solidFill>
                  <a:srgbClr val="C00000"/>
                </a:solidFill>
              </a:rPr>
              <a:t>-развитие </a:t>
            </a:r>
            <a:r>
              <a:rPr lang="ru-RU" sz="2400" b="1" i="1" dirty="0" smtClean="0">
                <a:solidFill>
                  <a:srgbClr val="C00000"/>
                </a:solidFill>
              </a:rPr>
              <a:t>предпосылок </a:t>
            </a:r>
            <a:r>
              <a:rPr lang="ru-RU" sz="2400" b="1" i="1" dirty="0" smtClean="0">
                <a:solidFill>
                  <a:srgbClr val="C00000"/>
                </a:solidFill>
              </a:rPr>
              <a:t>ценностно-смыслового </a:t>
            </a:r>
            <a:r>
              <a:rPr lang="ru-RU" sz="2400" b="1" i="1" dirty="0" smtClean="0">
                <a:solidFill>
                  <a:srgbClr val="C00000"/>
                </a:solidFill>
              </a:rPr>
              <a:t>восприятия и понимания произведений искусства (словесного, музыкального, изобразительного), мира </a:t>
            </a:r>
            <a:r>
              <a:rPr lang="ru-RU" sz="2400" b="1" i="1" dirty="0" smtClean="0">
                <a:solidFill>
                  <a:srgbClr val="C00000"/>
                </a:solidFill>
              </a:rPr>
              <a:t>природы;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-становление </a:t>
            </a:r>
            <a:r>
              <a:rPr lang="ru-RU" sz="2400" b="1" i="1" dirty="0" smtClean="0">
                <a:solidFill>
                  <a:srgbClr val="C00000"/>
                </a:solidFill>
              </a:rPr>
              <a:t>эстетического отношения к окружающему </a:t>
            </a:r>
            <a:r>
              <a:rPr lang="ru-RU" sz="2400" b="1" i="1" dirty="0" smtClean="0">
                <a:solidFill>
                  <a:srgbClr val="C00000"/>
                </a:solidFill>
              </a:rPr>
              <a:t>миру;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-формирование </a:t>
            </a:r>
            <a:r>
              <a:rPr lang="ru-RU" sz="2400" b="1" i="1" dirty="0" smtClean="0">
                <a:solidFill>
                  <a:srgbClr val="C00000"/>
                </a:solidFill>
              </a:rPr>
              <a:t>элементарных представлений о видах искусства; 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-восприятие </a:t>
            </a:r>
            <a:r>
              <a:rPr lang="ru-RU" sz="2400" b="1" i="1" dirty="0" smtClean="0">
                <a:solidFill>
                  <a:srgbClr val="C00000"/>
                </a:solidFill>
              </a:rPr>
              <a:t>музыки, художественной литературы, фольклора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-стимулирование </a:t>
            </a:r>
            <a:r>
              <a:rPr lang="ru-RU" sz="2400" b="1" i="1" dirty="0" smtClean="0">
                <a:solidFill>
                  <a:srgbClr val="C00000"/>
                </a:solidFill>
              </a:rPr>
              <a:t>сопереживания персонажам художественных </a:t>
            </a:r>
            <a:r>
              <a:rPr lang="ru-RU" sz="2400" b="1" i="1" dirty="0" smtClean="0">
                <a:solidFill>
                  <a:srgbClr val="C00000"/>
                </a:solidFill>
              </a:rPr>
              <a:t>произведений;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-реализация </a:t>
            </a:r>
            <a:r>
              <a:rPr lang="ru-RU" sz="2400" b="1" i="1" dirty="0" smtClean="0">
                <a:solidFill>
                  <a:srgbClr val="C00000"/>
                </a:solidFill>
              </a:rPr>
              <a:t>самостоятельной творческой деятельности детей (изобразительной, </a:t>
            </a:r>
            <a:r>
              <a:rPr lang="ru-RU" sz="2400" b="1" i="1" dirty="0" smtClean="0">
                <a:solidFill>
                  <a:srgbClr val="C00000"/>
                </a:solidFill>
              </a:rPr>
              <a:t>конструктивно-модельной</a:t>
            </a:r>
            <a:r>
              <a:rPr lang="ru-RU" sz="2400" b="1" i="1" dirty="0" smtClean="0">
                <a:solidFill>
                  <a:srgbClr val="C00000"/>
                </a:solidFill>
              </a:rPr>
              <a:t>, музыкальной, и др.).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 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88640"/>
            <a:ext cx="8640960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Художественно- эстетическое развитие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;</a:t>
            </a:r>
            <a:r>
              <a:rPr lang="ru-RU" b="1" i="1" dirty="0" smtClean="0">
                <a:solidFill>
                  <a:srgbClr val="C00000"/>
                </a:solidFill>
              </a:rPr>
              <a:t>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04664"/>
            <a:ext cx="8424936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Основные положения ФГОС ДОО в практической плоскости: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endParaRPr lang="ru-RU" sz="3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2204864"/>
            <a:ext cx="8208912" cy="36724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-игровой подход; 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-индивидуализация обучения;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-поддержка инициативы детей; 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-работа в системе проектов; 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-свободное </a:t>
            </a:r>
            <a:r>
              <a:rPr lang="ru-RU" sz="4000" b="1" i="1" dirty="0" smtClean="0">
                <a:solidFill>
                  <a:srgbClr val="C00000"/>
                </a:solidFill>
              </a:rPr>
              <a:t>планирование;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47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«Толковый словарь» В.И Даль</a:t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692696"/>
            <a:ext cx="8496944" cy="54726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«Праздничный </a:t>
            </a:r>
            <a:r>
              <a:rPr lang="ru-RU" sz="4400" b="1" i="1" dirty="0" smtClean="0">
                <a:solidFill>
                  <a:srgbClr val="C00000"/>
                </a:solidFill>
              </a:rPr>
              <a:t>день или праздник- день, посвященный отдыху, неделовой, неработный; противоположность  </a:t>
            </a:r>
            <a:r>
              <a:rPr lang="ru-RU" sz="4400" b="1" i="1" dirty="0" smtClean="0">
                <a:solidFill>
                  <a:srgbClr val="C00000"/>
                </a:solidFill>
              </a:rPr>
              <a:t>будням»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Толковый словарь В.И. </a:t>
            </a:r>
            <a:r>
              <a:rPr lang="ru-RU" sz="2800" b="1" i="1" dirty="0" smtClean="0">
                <a:solidFill>
                  <a:srgbClr val="002060"/>
                </a:solidFill>
              </a:rPr>
              <a:t>Д</a:t>
            </a:r>
            <a:r>
              <a:rPr lang="ru-RU" sz="2800" b="1" i="1" dirty="0" smtClean="0">
                <a:solidFill>
                  <a:srgbClr val="002060"/>
                </a:solidFill>
              </a:rPr>
              <a:t>аля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36815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SCF5878.JPG"/>
          <p:cNvPicPr>
            <a:picLocks noChangeAspect="1"/>
          </p:cNvPicPr>
          <p:nvPr/>
        </p:nvPicPr>
        <p:blipFill>
          <a:blip r:embed="rId3" cstate="print"/>
          <a:srcRect l="18500" t="10865" r="5901"/>
          <a:stretch>
            <a:fillRect/>
          </a:stretch>
        </p:blipFill>
        <p:spPr>
          <a:xfrm>
            <a:off x="251520" y="1628800"/>
            <a:ext cx="4032448" cy="26788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F5700.JPG"/>
          <p:cNvPicPr>
            <a:picLocks noChangeAspect="1"/>
          </p:cNvPicPr>
          <p:nvPr/>
        </p:nvPicPr>
        <p:blipFill>
          <a:blip r:embed="rId4" cstate="print"/>
          <a:srcRect l="5901" t="6672" r="12201" b="8070"/>
          <a:stretch>
            <a:fillRect/>
          </a:stretch>
        </p:blipFill>
        <p:spPr>
          <a:xfrm>
            <a:off x="4139952" y="3573016"/>
            <a:ext cx="4550670" cy="2669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mini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1340768"/>
            <a:ext cx="270598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332656"/>
            <a:ext cx="8208912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Без праздников не бывает детства!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980728"/>
            <a:ext cx="8280920" cy="44644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b="1" i="1" dirty="0" smtClean="0">
                <a:solidFill>
                  <a:srgbClr val="C00000"/>
                </a:solidFill>
              </a:rPr>
              <a:t>В соответствии с Федеральным государственным образовательным стандартом дошкольного образования в программу включён раздел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«Культурно – досуговая </a:t>
            </a:r>
            <a:r>
              <a:rPr lang="ru-RU" sz="5400" b="1" i="1" dirty="0" smtClean="0">
                <a:solidFill>
                  <a:srgbClr val="0070C0"/>
                </a:solidFill>
              </a:rPr>
              <a:t>деятельность</a:t>
            </a:r>
            <a:r>
              <a:rPr lang="ru-RU" sz="5400" b="1" i="1" dirty="0" smtClean="0">
                <a:solidFill>
                  <a:srgbClr val="0070C0"/>
                </a:solidFill>
              </a:rPr>
              <a:t>»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ano-music-notes-backgrounds-ppt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Психолого-педагогическое  сопровождение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772816"/>
            <a:ext cx="8496944" cy="18722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Уважение взрослых к человеческому </a:t>
            </a:r>
            <a:r>
              <a:rPr lang="ru-RU" sz="2400" b="1" i="1" dirty="0" smtClean="0">
                <a:solidFill>
                  <a:srgbClr val="002060"/>
                </a:solidFill>
              </a:rPr>
              <a:t>достоинству </a:t>
            </a:r>
            <a:r>
              <a:rPr lang="ru-RU" sz="2400" b="1" i="1" dirty="0">
                <a:solidFill>
                  <a:srgbClr val="002060"/>
                </a:solidFill>
              </a:rPr>
              <a:t>детей, формирование и поддержка их </a:t>
            </a:r>
            <a:r>
              <a:rPr lang="ru-RU" sz="2400" b="1" i="1" dirty="0" smtClean="0">
                <a:solidFill>
                  <a:srgbClr val="002060"/>
                </a:solidFill>
              </a:rPr>
              <a:t>положительной </a:t>
            </a:r>
            <a:r>
              <a:rPr lang="ru-RU" sz="2400" b="1" i="1" dirty="0">
                <a:solidFill>
                  <a:srgbClr val="002060"/>
                </a:solidFill>
              </a:rPr>
              <a:t>самооценки, уверенности в собственных возможностях и </a:t>
            </a:r>
            <a:r>
              <a:rPr lang="ru-RU" sz="2400" b="1" i="1" dirty="0" smtClean="0">
                <a:solidFill>
                  <a:srgbClr val="002060"/>
                </a:solidFill>
              </a:rPr>
              <a:t>способностях.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088" y="4077072"/>
            <a:ext cx="7993384" cy="2304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</a:rPr>
              <a:t>Построение образовательной деятельности на основе взаимодействия взрослых с детьми, ориентированного на интересы и возможности каждо­го ребёнка и учитывающего социальную ситуацию его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203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класс</vt:lpstr>
      <vt:lpstr>Слайд 2</vt:lpstr>
      <vt:lpstr>Слайд 3</vt:lpstr>
      <vt:lpstr>  -развитие предпосылок ценностно-смыслового восприятия и понимания произведений искусства (словесного, музыкального, изобразительного), мира природы; -становление эстетического отношения к окружающему миру; -формирование элементарных представлений о видах искусства;  -восприятие музыки, художественной литературы, фольклора -стимулирование сопереживания персонажам художественных произведений; -реализация самостоятельной творческой деятельности детей (изобразительной, конструктивно-модельной, музыкальной, и др.).   </vt:lpstr>
      <vt:lpstr>   ;    </vt:lpstr>
      <vt:lpstr>«Толковый словарь» В.И Даль </vt:lpstr>
      <vt:lpstr>  </vt:lpstr>
      <vt:lpstr>Слайд 8</vt:lpstr>
      <vt:lpstr>Психолого-педагогическое  сопровождение</vt:lpstr>
      <vt:lpstr>Слайд 10</vt:lpstr>
      <vt:lpstr>      </vt:lpstr>
      <vt:lpstr>Слайд 12</vt:lpstr>
      <vt:lpstr>!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</dc:title>
  <dc:creator>Windows User</dc:creator>
  <cp:lastModifiedBy>Windows User</cp:lastModifiedBy>
  <cp:revision>13</cp:revision>
  <dcterms:created xsi:type="dcterms:W3CDTF">2017-01-18T11:41:48Z</dcterms:created>
  <dcterms:modified xsi:type="dcterms:W3CDTF">2017-01-18T13:46:02Z</dcterms:modified>
</cp:coreProperties>
</file>