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1"/>
  </p:notesMasterIdLst>
  <p:sldIdLst>
    <p:sldId id="256" r:id="rId3"/>
    <p:sldId id="264" r:id="rId4"/>
    <p:sldId id="271" r:id="rId5"/>
    <p:sldId id="273" r:id="rId6"/>
    <p:sldId id="272" r:id="rId7"/>
    <p:sldId id="274" r:id="rId8"/>
    <p:sldId id="263" r:id="rId9"/>
    <p:sldId id="258" r:id="rId10"/>
    <p:sldId id="266" r:id="rId11"/>
    <p:sldId id="259" r:id="rId12"/>
    <p:sldId id="286" r:id="rId13"/>
    <p:sldId id="287" r:id="rId14"/>
    <p:sldId id="288" r:id="rId15"/>
    <p:sldId id="289" r:id="rId16"/>
    <p:sldId id="290" r:id="rId17"/>
    <p:sldId id="260" r:id="rId18"/>
    <p:sldId id="261" r:id="rId19"/>
    <p:sldId id="275" r:id="rId20"/>
    <p:sldId id="276" r:id="rId21"/>
    <p:sldId id="285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317" autoAdjust="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EA047-2AA4-4427-BB18-367F9DA4AE1F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CA103-E0A6-42DD-BF7E-1DEF333DB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5C6F9-6596-4CE6-A9A9-D8A9825366C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58;&#1077;&#1093;&#1085;&#1086;&#1083;&#1086;&#1075;&#1080;&#1095;&#1077;&#1089;&#1082;&#1072;&#1103;%20&#1082;&#1072;&#1088;&#1090;&#1072;%20&#1057;&#1072;&#1083;&#1072;&#1090;%20&#1080;&#1079;%20&#1089;&#1074;&#1077;&#1082;&#1083;&#1099;%20&#1089;%20&#1089;&#1099;&#1088;&#1086;&#1084;%20&#1080;%20&#1095;&#1077;&#1089;&#1085;&#1086;&#1082;&#1086;&#1084;.docx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package" Target="../embeddings/_________Microsoft_Office_Word3.docx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ГБПОУ «Колледж кулинарного мастерства»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55679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«Профессии, которые мы выбираем»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420888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Моя профессия –Технолог предприятий общественного питания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3969" y="3933056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 Выполнил: </a:t>
            </a:r>
            <a:r>
              <a:rPr lang="ru-RU" dirty="0" err="1" smtClean="0"/>
              <a:t>Костюченко</a:t>
            </a:r>
            <a:r>
              <a:rPr lang="ru-RU" dirty="0" smtClean="0"/>
              <a:t> Ярослав</a:t>
            </a:r>
          </a:p>
          <a:p>
            <a:r>
              <a:rPr lang="ru-RU" dirty="0" smtClean="0"/>
              <a:t>Группа: 2002</a:t>
            </a:r>
          </a:p>
          <a:p>
            <a:r>
              <a:rPr lang="ru-RU" dirty="0" smtClean="0"/>
              <a:t>Руководитель: Гольдина Татьяна Михайловна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907704" y="5805264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Санкт – Петербург</a:t>
            </a:r>
          </a:p>
          <a:p>
            <a:pPr algn="ctr"/>
            <a:r>
              <a:rPr lang="ru-RU" dirty="0" smtClean="0"/>
              <a:t>2017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5" name="Object 1">
            <a:hlinkClick r:id="rId3" action="ppaction://hlinkfile"/>
          </p:cNvPr>
          <p:cNvGraphicFramePr>
            <a:graphicFrameLocks noChangeAspect="1"/>
          </p:cNvGraphicFramePr>
          <p:nvPr/>
        </p:nvGraphicFramePr>
        <p:xfrm>
          <a:off x="142844" y="1071546"/>
          <a:ext cx="8358246" cy="4714908"/>
        </p:xfrm>
        <a:graphic>
          <a:graphicData uri="http://schemas.openxmlformats.org/presentationml/2006/ole">
            <p:oleObj spid="_x0000_s6145" name="Документ" r:id="rId4" imgW="9809293" imgH="4462803" progId="Word.Document.12">
              <p:embed/>
            </p:oleObj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142844" y="2214554"/>
            <a:ext cx="835824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1678761" y="3821909"/>
            <a:ext cx="321471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42844" y="4857760"/>
            <a:ext cx="421484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71604" y="2000240"/>
            <a:ext cx="66009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Пошаговое приготовление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Салат из свеклы с сыром и чесноком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Свеклу отварить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веклу отварит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000108"/>
            <a:ext cx="5572164" cy="4343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Свеклу нарезать соломкой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веклу нарезать соломко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428736"/>
            <a:ext cx="6072230" cy="40407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Добавить мелко нарезанный чеснок и заправить майонезом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векла чеснок майоне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857232"/>
            <a:ext cx="5836292" cy="3969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121444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Салат укладывают горкой и посыпают сыром или брынзой натертыми на крупной тёрке, салат можно приготовить из маринованной свеклы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алат от Бога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14348" y="1714488"/>
            <a:ext cx="7429552" cy="4071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785786" y="357166"/>
          <a:ext cx="7358114" cy="5786478"/>
        </p:xfrm>
        <a:graphic>
          <a:graphicData uri="http://schemas.openxmlformats.org/presentationml/2006/ole">
            <p:oleObj spid="_x0000_s5121" name="Документ" r:id="rId3" imgW="9395308" imgH="6300195" progId="Word.Document.12">
              <p:embed/>
            </p:oleObj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 rot="5400000">
            <a:off x="-1464511" y="3607595"/>
            <a:ext cx="450059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85786" y="5857892"/>
            <a:ext cx="735811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5857884" y="3571876"/>
            <a:ext cx="4500594" cy="714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1464447" y="3607595"/>
            <a:ext cx="450059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85786" y="1928802"/>
            <a:ext cx="728667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85786" y="2214554"/>
            <a:ext cx="38576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85786" y="2357430"/>
            <a:ext cx="38576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85786" y="4000504"/>
            <a:ext cx="38576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85786" y="4214818"/>
            <a:ext cx="38576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785786" y="4357694"/>
            <a:ext cx="38576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785786" y="5572140"/>
            <a:ext cx="38576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142844" y="3571876"/>
            <a:ext cx="4500594" cy="714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142844" y="1357298"/>
          <a:ext cx="9001156" cy="4214842"/>
        </p:xfrm>
        <a:graphic>
          <a:graphicData uri="http://schemas.openxmlformats.org/presentationml/2006/ole">
            <p:oleObj spid="_x0000_s4097" name="Документ" r:id="rId3" imgW="9809293" imgH="4460283" progId="Word.Document.12">
              <p:embed/>
            </p:oleObj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142844" y="2428868"/>
            <a:ext cx="900115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42844" y="3429000"/>
            <a:ext cx="450059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143108" y="3857628"/>
            <a:ext cx="285752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084158"/>
          </a:xfrm>
        </p:spPr>
        <p:txBody>
          <a:bodyPr/>
          <a:lstStyle/>
          <a:p>
            <a:pPr algn="ctr"/>
            <a:r>
              <a:rPr lang="ru-RU" dirty="0" smtClean="0"/>
              <a:t>Расчёт потребности сырья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214422"/>
          <a:ext cx="9143998" cy="5589657"/>
        </p:xfrm>
        <a:graphic>
          <a:graphicData uri="http://schemas.openxmlformats.org/drawingml/2006/table">
            <a:tbl>
              <a:tblPr/>
              <a:tblGrid>
                <a:gridCol w="1073821"/>
                <a:gridCol w="675269"/>
                <a:gridCol w="669073"/>
                <a:gridCol w="669073"/>
                <a:gridCol w="636033"/>
                <a:gridCol w="631901"/>
                <a:gridCol w="636033"/>
                <a:gridCol w="631901"/>
                <a:gridCol w="421268"/>
                <a:gridCol w="811562"/>
                <a:gridCol w="801235"/>
                <a:gridCol w="792975"/>
                <a:gridCol w="693854"/>
              </a:tblGrid>
              <a:tr h="167141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Расчёт необходимого количества продуктов на дневное задание по плану меню 23 марта 2017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89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сырья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Бутерброд с колбасой варёной, рецептура № 5/2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Салат из свеклы с сыром и чесноком, рецептура № 68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Баранина отварная с овощами № 396/2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Напиток клюквеный № 733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Итого количество продуктов, 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Единицы измерения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Цена за 1 кг, руб.коп.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 общая сумма, руб.коп.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0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Норма по сборнику рецептур (брутто) на 1 порцию, в граммах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Норма на  90 порций, в 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Норма по сборнику рецептур (брутто) на 1000 г., в граммах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Норма на 20 кг., в 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Норма по сборнику рецептур (брутто) на 1 порцию, в граммах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Норма на  90 порций, в 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Норма по сборнику рецептур (брутто) на 1000 г., в граммах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Норма на  20 кг., в 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Колбаса варёная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31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2,79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2,79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837,00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Хлеб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2,70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2,70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121,50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Свекла свежая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906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18,12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18,12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1812,00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Брынза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156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3,12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3,12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3120,00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Чеснок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3,2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0,06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0,06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9,60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Майонез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Баранина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164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14,76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14,76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5904,00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Морковь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3,15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3,15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315,00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Лук репчатый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2,52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2,52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75,00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189,00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Петрушка (корень)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1,44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1,44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288,00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Соль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0,36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0,36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54,00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Картофель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1800,00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Капуста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белокачанная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свежая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69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6,21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6,21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175,00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1086,75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Репа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2,43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2,43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486,00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Маргарин столовый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0,45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0,45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45,00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Мука пшеничная 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0,27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0,27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75,00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20,25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Чеснок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0,09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0,09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13,50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Клюква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132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2,64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2,64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528,00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Вода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1015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20,30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20,30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1218,00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Сахар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2,40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2,40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360,00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Итого:</a:t>
                      </a:r>
                    </a:p>
                  </a:txBody>
                  <a:tcPr marL="4452" marR="4452" marT="44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95,81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18507,60</a:t>
                      </a:r>
                    </a:p>
                  </a:txBody>
                  <a:tcPr marL="4452" marR="4452" marT="4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Накладная на отпуск продуктов из кладовой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57290" y="1285860"/>
          <a:ext cx="6500857" cy="5572140"/>
        </p:xfrm>
        <a:graphic>
          <a:graphicData uri="http://schemas.openxmlformats.org/drawingml/2006/table">
            <a:tbl>
              <a:tblPr/>
              <a:tblGrid>
                <a:gridCol w="763871"/>
                <a:gridCol w="1802257"/>
                <a:gridCol w="1527741"/>
                <a:gridCol w="1181613"/>
                <a:gridCol w="1225375"/>
              </a:tblGrid>
              <a:tr h="208600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1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Единицы измерения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Цена руб.коп.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Колбаса варёная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2,79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Хлеб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2,70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Свекла свежая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18,12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Брынза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3,12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Чеснок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0,06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4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Майонез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Баранина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14,76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Морковь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3,15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Лук репчатый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2,52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75,00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Петрушка (корень)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1,44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Соль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0,36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Картофель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Капуста белокачанная свежая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6,21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175,00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Репа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2,43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Маргарин столовый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0,45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Мука пшеничная 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0,27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75,00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Чеснок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0,09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Клюква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2,64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Вода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20,30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Сахар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кг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2,40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150,00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18507,60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8664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/>
          <a:lstStyle/>
          <a:p>
            <a:r>
              <a:rPr lang="ru-RU" dirty="0" smtClean="0"/>
              <a:t>Профессия технолог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2844" y="1357298"/>
            <a:ext cx="371477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Техник-технолог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должен знать: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Единую систему технологической подготовки производства;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технические регламенты, стандарты, технические условия и другие нормативные и руководящие материалы по проектированию, разработке и оформлению технологической документации;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конструкцию изделия или состав продукта, на которые разрабатывается технологический процесс или режим производства;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технические характеристики проектируемого объекта и требования к нему;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технологию производства выпускаемой организацией продукции;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основное технологическое оборудование организации и принципы его работы;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типовые технологические процессы и режимы производства;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методы проведения патентных исследований;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основные требования организации труда при проектировании технологических процессов и оборудования;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основы экономики, организации труда и организации производства;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основы трудового законодательства;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Правила внутреннего трудового распорядка;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правила охраны труда и пожарной безопасности;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6182" y="1041023"/>
            <a:ext cx="535781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2. Функции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2.1. Разработка технологических процессов и оптимальных режимов производства.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2.2. Контроль за соблюдением технологии производства выпускаемой организацией продукции.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3. Должностные обязанности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Техник-технолог исполняет следующие обязанности: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3.1. Разрабатывает под руководством более квалифицированного специалиста прогрессивные технологические процессы и оптимальные режимы производства на простые виды продукции или ее элементы, обеспечивая соответствие разрабатываемых проектов техническим заданиям и действующим нормативным документам по проектированию, соблюдение высокого качества продукции, сокращение материальных и трудовых затрат на ее изготовление.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3.2. Устанавливает пооперационный маршрут обработки деталей и сборки изделий в процессе их изготовления и контроль по всем операциям технологической последовательности.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3.3. Составляет карты технологического процесса, маршрутные и материальные карты, ведомости оснастки и другую технологическую документацию.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3.4. Участвует в проведении патентных исследований и определении показателей технического уровня проектируемых объектов техники и технологии, в составлении технических заданий на проектирование приспособлений, оснастки и специального инструмента, предусмотренных разработанной технологией, во внедрении технологических процессов в цехах, в выявлении причин брака продукции, в подготовке предложений по его предупреждению и ликвидации.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3.5. Оформляет изменения в технической документации в связи с корректировкой технологических процессов и режимов производства и согласовывает их с подразделениями организации.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3.6. Принимает участие в разработке технически обоснованных норм времени (выработки), рассчитывает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подетальные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и пооперационные материальные нормативы, нормы расхода сырья, материалов, инструмента, топлива и энергии, экономическую эффективность проектируемых технологических процессов.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3.7. Контролирует соблюдение технологической дисциплины в производственных подразделениях организации и правил эксплуатации оборудования.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3.8. Участвует в испытаниях технологического оборудования, в проведении экспериментальных работ по проверке и освоению проектируемых технологических процессов и режимов производства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214554"/>
            <a:ext cx="7305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Расчет продажной цены </a:t>
            </a:r>
          </a:p>
          <a:p>
            <a:pPr algn="ctr"/>
            <a:r>
              <a:rPr lang="ru-RU" sz="4000" dirty="0" smtClean="0"/>
              <a:t>и калькуляция блюд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71670" y="357166"/>
            <a:ext cx="3929090" cy="5715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Продажная цена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357298"/>
            <a:ext cx="2214578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Прямые затраты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1285860"/>
            <a:ext cx="5929322" cy="5715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Косвенные затраты = ТОРГОВАЯ НАЦЕНКА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200000">
            <a:off x="-893007" y="4393413"/>
            <a:ext cx="3857652" cy="642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Общая стоимость сырьевого набора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6200000">
            <a:off x="1000100" y="4357694"/>
            <a:ext cx="4000528" cy="4286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Аренда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6200000">
            <a:off x="1893076" y="4179098"/>
            <a:ext cx="4107685" cy="75010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Коммунальные платежи(водоснабжение, электроснабжение)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200000">
            <a:off x="2786050" y="4357694"/>
            <a:ext cx="4143404" cy="4286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Транспортные расходы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6200000">
            <a:off x="3500430" y="4286256"/>
            <a:ext cx="4071966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Издержки производства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200000">
            <a:off x="4250529" y="4321975"/>
            <a:ext cx="4143404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Развитие и модернизация производства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6200000">
            <a:off x="5036347" y="4321975"/>
            <a:ext cx="4143404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Выплата заработной платы работникам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200000">
            <a:off x="5715008" y="4357694"/>
            <a:ext cx="4143404" cy="4286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Оплата налогов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200000">
            <a:off x="6393669" y="4393413"/>
            <a:ext cx="4143404" cy="3571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Получение прибыли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 flipV="1">
            <a:off x="1785918" y="928670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500694" y="928670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625052" y="2303850"/>
            <a:ext cx="928692" cy="357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9" idx="3"/>
          </p:cNvCxnSpPr>
          <p:nvPr/>
        </p:nvCxnSpPr>
        <p:spPr>
          <a:xfrm rot="5400000">
            <a:off x="2643174" y="221455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3607587" y="217883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1" idx="3"/>
          </p:cNvCxnSpPr>
          <p:nvPr/>
        </p:nvCxnSpPr>
        <p:spPr>
          <a:xfrm rot="5400000">
            <a:off x="4536281" y="217883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2" idx="3"/>
          </p:cNvCxnSpPr>
          <p:nvPr/>
        </p:nvCxnSpPr>
        <p:spPr>
          <a:xfrm rot="16200000" flipH="1">
            <a:off x="5197084" y="2160977"/>
            <a:ext cx="642940" cy="35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13" idx="3"/>
          </p:cNvCxnSpPr>
          <p:nvPr/>
        </p:nvCxnSpPr>
        <p:spPr>
          <a:xfrm rot="16200000" flipH="1">
            <a:off x="5982901" y="2160976"/>
            <a:ext cx="642940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14" idx="3"/>
          </p:cNvCxnSpPr>
          <p:nvPr/>
        </p:nvCxnSpPr>
        <p:spPr>
          <a:xfrm rot="16200000" flipH="1">
            <a:off x="6768720" y="2160977"/>
            <a:ext cx="642940" cy="35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15" idx="3"/>
          </p:cNvCxnSpPr>
          <p:nvPr/>
        </p:nvCxnSpPr>
        <p:spPr>
          <a:xfrm rot="5400000">
            <a:off x="7465239" y="217883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16" idx="3"/>
          </p:cNvCxnSpPr>
          <p:nvPr/>
        </p:nvCxnSpPr>
        <p:spPr>
          <a:xfrm rot="16200000" flipH="1">
            <a:off x="8090321" y="2125256"/>
            <a:ext cx="642942" cy="107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38" y="1071547"/>
          <a:ext cx="6929485" cy="4500592"/>
        </p:xfrm>
        <a:graphic>
          <a:graphicData uri="http://schemas.openxmlformats.org/drawingml/2006/table">
            <a:tbl>
              <a:tblPr/>
              <a:tblGrid>
                <a:gridCol w="665774"/>
                <a:gridCol w="2051671"/>
                <a:gridCol w="1019041"/>
                <a:gridCol w="1250026"/>
                <a:gridCol w="1073391"/>
                <a:gridCol w="869582"/>
              </a:tblGrid>
              <a:tr h="34875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Калькуляционная карта №1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875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 блюда: Бутерброд с варёной колбасой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462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сырья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Норма на 1 порцию (брутто), 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Норма на 100 порций,кг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Цена за 1 кг, руб.коп.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Сумма, руб.коп.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754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Колбаса варёная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754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Хлеб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76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Общая стоимость сырьевого набора на 100 порций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1 065,00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18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Торговая наценка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2 130,00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18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Продажная цена 100 порций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3 195,00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18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Продажная цена блюда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319500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18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Выход в готовом виде, г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Расчет продажной цены и калькуляция блюд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71604" y="928670"/>
          <a:ext cx="6184928" cy="4432956"/>
        </p:xfrm>
        <a:graphic>
          <a:graphicData uri="http://schemas.openxmlformats.org/drawingml/2006/table">
            <a:tbl>
              <a:tblPr/>
              <a:tblGrid>
                <a:gridCol w="862386"/>
                <a:gridCol w="1441803"/>
                <a:gridCol w="916286"/>
                <a:gridCol w="1006118"/>
                <a:gridCol w="1095949"/>
                <a:gridCol w="862386"/>
              </a:tblGrid>
              <a:tr h="281415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Калькуляционная карта №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141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Название блюда: Салат из свеклы с сыром и чесноком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425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сырья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Норма на 1000 г (брутто),г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Норма на 10 кг ,кг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Цена за 1 кг, руб.коп.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Сумма, руб.коп.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15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Свежая свекла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906,00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15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Брынза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1560,00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15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Чеснок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15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Майонез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16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Общая стоимость сырьевого набора на 10 кг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2 620,80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15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Торговая наценка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5 241,60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15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Продажная цена 10 кг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7 862,40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15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Продажная цена 1 кг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786,24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15">
                <a:tc gridSpan="4"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Продажная цена блюда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157,248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15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Выход в готовом виде, 1000 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Расчет продажной цены и калькуляция блюд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57225" y="571482"/>
          <a:ext cx="7072362" cy="6143658"/>
        </p:xfrm>
        <a:graphic>
          <a:graphicData uri="http://schemas.openxmlformats.org/drawingml/2006/table">
            <a:tbl>
              <a:tblPr/>
              <a:tblGrid>
                <a:gridCol w="874932"/>
                <a:gridCol w="1462776"/>
                <a:gridCol w="1111892"/>
                <a:gridCol w="1572143"/>
                <a:gridCol w="1079992"/>
                <a:gridCol w="970627"/>
              </a:tblGrid>
              <a:tr h="23629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Калькуляционная карта № 3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29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Название блюда: Баранина отварная с овощами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88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7443" marR="7443" marT="7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сырья</a:t>
                      </a:r>
                    </a:p>
                  </a:txBody>
                  <a:tcPr marL="7443" marR="7443" marT="7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Норма на 1 порцию (брутто), г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Норма на 100 порций,кг</a:t>
                      </a:r>
                    </a:p>
                  </a:txBody>
                  <a:tcPr marL="7443" marR="7443" marT="7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Цена за 1 кг, руб.коп.</a:t>
                      </a:r>
                    </a:p>
                  </a:txBody>
                  <a:tcPr marL="7443" marR="7443" marT="7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Сумма, руб.коп.</a:t>
                      </a:r>
                    </a:p>
                  </a:txBody>
                  <a:tcPr marL="7443" marR="7443" marT="7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Баранина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164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16,40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6560,00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Морковь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3,50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Лук репчатый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2,80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75,00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Петрушка (корень)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1,60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Соль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0,40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Картофель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886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Капуста белокачанная свежая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69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6,90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175,00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1207,50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Репа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2,70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540,00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Маргарин столовый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0,50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Мука пшеничная</a:t>
                      </a:r>
                    </a:p>
                  </a:txBody>
                  <a:tcPr marL="7443" marR="7443" marT="7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0,30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75,00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22,50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Чеснок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Общая стоимость сырьевого набора на 100 порций 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 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11 335,00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Торговая наценка 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200%</a:t>
                      </a:r>
                    </a:p>
                  </a:txBody>
                  <a:tcPr marL="7443" marR="7443" marT="7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22 670,00</a:t>
                      </a:r>
                    </a:p>
                  </a:txBody>
                  <a:tcPr marL="7443" marR="7443" marT="7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Продажная цена 100 порций 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 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34 005,00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Продажная цена блюда 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 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340,05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Выход в готовом виде, г 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 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75/300</a:t>
                      </a:r>
                    </a:p>
                  </a:txBody>
                  <a:tcPr marL="7443" marR="7443" marT="7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Расчет продажной цены и калькуляция блюд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90" y="642918"/>
          <a:ext cx="6500857" cy="4648219"/>
        </p:xfrm>
        <a:graphic>
          <a:graphicData uri="http://schemas.openxmlformats.org/drawingml/2006/table">
            <a:tbl>
              <a:tblPr/>
              <a:tblGrid>
                <a:gridCol w="859618"/>
                <a:gridCol w="1437172"/>
                <a:gridCol w="1114816"/>
                <a:gridCol w="1007364"/>
                <a:gridCol w="1222269"/>
                <a:gridCol w="859618"/>
              </a:tblGrid>
              <a:tr h="36019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Калькуляционная карта № 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19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Название блюда: Напиток клюквенный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462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сырья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Норма на 1000 г (брутто),г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Норма на 10кг ,кг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Цена за 1 кг, руб.коп.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Сумма, руб.коп.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194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Клюква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264,00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194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Вода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609,00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194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Сахар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19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Общая стоимость сырьевого набора на 10 кг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1 053,00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19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Торговая наценка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2 106,00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19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Продажная цена 10 кг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3 159,00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19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Продажная цена 1 кг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315,90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194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Выход в готовом виде, 1000 г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Расчет продажной цены и калькуляция блюд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1000132"/>
          </a:xfrm>
        </p:spPr>
        <p:txBody>
          <a:bodyPr/>
          <a:lstStyle/>
          <a:p>
            <a:pPr algn="ctr"/>
            <a:r>
              <a:rPr lang="ru-RU" dirty="0" smtClean="0"/>
              <a:t>База практики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28728" y="1214422"/>
            <a:ext cx="6737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Я прошел практику на предприятии общественного питания: гостиница «Прибалтийская»</a:t>
            </a:r>
            <a:endParaRPr lang="ru-RU" dirty="0"/>
          </a:p>
        </p:txBody>
      </p:sp>
      <p:pic>
        <p:nvPicPr>
          <p:cNvPr id="5" name="Рисунок 4" descr="IMG_20161124_0837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928802"/>
            <a:ext cx="6000760" cy="4500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-23"/>
            <a:ext cx="8572528" cy="6858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5725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На базе практики, горячий </a:t>
            </a:r>
            <a:r>
              <a:rPr lang="ru-RU" sz="2000" dirty="0" smtClean="0"/>
              <a:t>цех -  </a:t>
            </a:r>
            <a:r>
              <a:rPr lang="ru-RU" sz="2000" dirty="0" smtClean="0"/>
              <a:t>служебная столовая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6JjMVXZbXy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1214422"/>
            <a:ext cx="3053961" cy="5429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1714488"/>
            <a:ext cx="35719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u="sng" dirty="0" smtClean="0"/>
              <a:t>Виды работ</a:t>
            </a:r>
            <a:r>
              <a:rPr lang="ru-RU" i="1" u="sng" dirty="0" smtClean="0"/>
              <a:t>:</a:t>
            </a:r>
          </a:p>
          <a:p>
            <a:endParaRPr lang="ru-RU" u="sng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Первичная обработка овощей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Нарезка овощей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Первичная обработка мясных продуктов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Нарезка мясных полуфабрикатов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Нарезка гастрономических продуктов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Приготовление компотов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еп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14546" y="928670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Ресторан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«Репка»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643050"/>
            <a:ext cx="668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Интерьер ресторана сделан в стиле старинных русских изб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Резьба по дереву, скатерти с хохломским узором и другие древнерусские традиции вы найдёте в нашем ресторане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 АДРЕС: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Гражданский проспект 41а, станция метро Академическая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Время работы с 11:00-23:00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епка карт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еп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65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3108" y="857232"/>
            <a:ext cx="4357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Ресторан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«Репка»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1571612"/>
            <a:ext cx="6000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Подарите себе праздник вкуса!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Скидка на все вторые блюда и десерты 40%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Акция действует с 1.05.2016-31.08.2016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17942"/>
            <a:ext cx="7786742" cy="5840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Нормативно – технологическая документация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29058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30350" y="1162050"/>
          <a:ext cx="6083300" cy="4767280"/>
        </p:xfrm>
        <a:graphic>
          <a:graphicData uri="http://schemas.openxmlformats.org/presentationml/2006/ole">
            <p:oleObj spid="_x0000_s1026" name="Документ" r:id="rId3" imgW="6083841" imgH="4535840" progId="Word.Document.12">
              <p:embed/>
            </p:oleObj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1571604" y="3714752"/>
            <a:ext cx="607223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500166" y="4143380"/>
            <a:ext cx="614366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500166" y="3286124"/>
            <a:ext cx="60722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500166" y="3286124"/>
            <a:ext cx="60722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428596" y="1142984"/>
          <a:ext cx="8315669" cy="3786214"/>
        </p:xfrm>
        <a:graphic>
          <a:graphicData uri="http://schemas.openxmlformats.org/presentationml/2006/ole">
            <p:oleObj spid="_x0000_s7171" name="Документ" r:id="rId3" imgW="9809293" imgH="3959536" progId="Word.Document.12">
              <p:embed/>
            </p:oleObj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428596" y="3857628"/>
            <a:ext cx="414340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28596" y="4572008"/>
            <a:ext cx="828680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85720" y="3357562"/>
            <a:ext cx="242889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уте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Технологическая схема приготовления блюда «Бутерброд с варёной колбасой»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57290" y="1071546"/>
            <a:ext cx="2071702" cy="13573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Колбаса варёная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00628" y="1071546"/>
            <a:ext cx="2071702" cy="13573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Хлеб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214678" y="4786322"/>
            <a:ext cx="1857388" cy="114300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Подача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бутерброда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2286778" y="2570950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428860" y="350043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7" idx="4"/>
          </p:cNvCxnSpPr>
          <p:nvPr/>
        </p:nvCxnSpPr>
        <p:spPr>
          <a:xfrm rot="16200000" flipH="1">
            <a:off x="5947180" y="2518166"/>
            <a:ext cx="214316" cy="3571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>
            <a:off x="5357818" y="350043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11" idx="0"/>
          </p:cNvCxnSpPr>
          <p:nvPr/>
        </p:nvCxnSpPr>
        <p:spPr>
          <a:xfrm rot="16200000" flipH="1">
            <a:off x="3750463" y="4393413"/>
            <a:ext cx="714380" cy="71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3000364" y="2928934"/>
            <a:ext cx="2357454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Укладываем колбасу на ломтик хлеба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571604" y="2714620"/>
            <a:ext cx="1357322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Нарезать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429256" y="2643182"/>
            <a:ext cx="1295408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Нарезать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единительная линия 23"/>
          <p:cNvCxnSpPr>
            <a:stCxn id="22" idx="2"/>
          </p:cNvCxnSpPr>
          <p:nvPr/>
        </p:nvCxnSpPr>
        <p:spPr>
          <a:xfrm rot="5400000">
            <a:off x="5824546" y="3248024"/>
            <a:ext cx="500066" cy="47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215340" y="3286124"/>
            <a:ext cx="427834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402</TotalTime>
  <Words>1268</Words>
  <PresentationFormat>Экран (4:3)</PresentationFormat>
  <Paragraphs>712</Paragraphs>
  <Slides>28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Трек</vt:lpstr>
      <vt:lpstr>Аспект</vt:lpstr>
      <vt:lpstr>Документ</vt:lpstr>
      <vt:lpstr>ГБПОУ «Колледж кулинарного мастерства» </vt:lpstr>
      <vt:lpstr>Профессия технолог</vt:lpstr>
      <vt:lpstr>Слайд 3</vt:lpstr>
      <vt:lpstr>Слайд 4</vt:lpstr>
      <vt:lpstr>Слайд 5</vt:lpstr>
      <vt:lpstr>Нормативно – технологическая документация</vt:lpstr>
      <vt:lpstr>Слайд 7</vt:lpstr>
      <vt:lpstr>Слайд 8</vt:lpstr>
      <vt:lpstr>Слайд 9</vt:lpstr>
      <vt:lpstr>Слайд 10</vt:lpstr>
      <vt:lpstr>Слайд 11</vt:lpstr>
      <vt:lpstr>Свеклу отварить</vt:lpstr>
      <vt:lpstr>Свеклу нарезать соломкой</vt:lpstr>
      <vt:lpstr>Добавить мелко нарезанный чеснок и заправить майонезом </vt:lpstr>
      <vt:lpstr>Салат укладывают горкой и посыпают сыром или брынзой натертыми на крупной тёрке, салат можно приготовить из маринованной свеклы</vt:lpstr>
      <vt:lpstr>Слайд 16</vt:lpstr>
      <vt:lpstr>Слайд 17</vt:lpstr>
      <vt:lpstr>Расчёт потребности сырья</vt:lpstr>
      <vt:lpstr>Накладная на отпуск продуктов из кладовой </vt:lpstr>
      <vt:lpstr>Слайд 20</vt:lpstr>
      <vt:lpstr>Слайд 21</vt:lpstr>
      <vt:lpstr>Расчет продажной цены и калькуляция блюд </vt:lpstr>
      <vt:lpstr>Расчет продажной цены и калькуляция блюд </vt:lpstr>
      <vt:lpstr>Расчет продажной цены и калькуляция блюд </vt:lpstr>
      <vt:lpstr>Расчет продажной цены и калькуляция блюд </vt:lpstr>
      <vt:lpstr>База практики</vt:lpstr>
      <vt:lpstr>Слайд 27</vt:lpstr>
      <vt:lpstr>На базе практики, горячий цех -  служебная столовая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ГБПОУ «Колледж кулинарного мастерства» </dc:title>
  <cp:lastModifiedBy>Goldina</cp:lastModifiedBy>
  <cp:revision>52</cp:revision>
  <dcterms:modified xsi:type="dcterms:W3CDTF">2017-06-08T14:11:21Z</dcterms:modified>
</cp:coreProperties>
</file>