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9" r:id="rId4"/>
    <p:sldId id="261" r:id="rId5"/>
    <p:sldId id="263" r:id="rId6"/>
    <p:sldId id="264" r:id="rId7"/>
    <p:sldId id="265" r:id="rId8"/>
    <p:sldId id="267" r:id="rId9"/>
    <p:sldId id="268" r:id="rId10"/>
    <p:sldId id="269" r:id="rId11"/>
    <p:sldId id="270" r:id="rId12"/>
    <p:sldId id="271" r:id="rId13"/>
    <p:sldId id="276" r:id="rId14"/>
    <p:sldId id="273" r:id="rId15"/>
    <p:sldId id="274" r:id="rId16"/>
    <p:sldId id="275" r:id="rId17"/>
    <p:sldId id="27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rgbClr val="0070C0"/>
                </a:solidFill>
              </a:defRPr>
            </a:pPr>
            <a:r>
              <a:rPr lang="ru-RU" dirty="0" smtClean="0">
                <a:solidFill>
                  <a:srgbClr val="0070C0"/>
                </a:solidFill>
              </a:rPr>
              <a:t>Параллель 1 классов</a:t>
            </a:r>
            <a:endParaRPr lang="ru-RU" dirty="0">
              <a:solidFill>
                <a:srgbClr val="0070C0"/>
              </a:solidFill>
            </a:endParaRPr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Левши</c:v>
                </c:pt>
              </c:strCache>
            </c:strRef>
          </c:tx>
          <c:invertIfNegative val="0"/>
          <c:cat>
            <c:strRef>
              <c:f>Лист1!$A$2:$A$7</c:f>
              <c:strCache>
                <c:ptCount val="6"/>
                <c:pt idx="0">
                  <c:v>1 А</c:v>
                </c:pt>
                <c:pt idx="1">
                  <c:v>1 Б</c:v>
                </c:pt>
                <c:pt idx="2">
                  <c:v>1 В</c:v>
                </c:pt>
                <c:pt idx="3">
                  <c:v>1 Г</c:v>
                </c:pt>
                <c:pt idx="4">
                  <c:v>1 Д</c:v>
                </c:pt>
                <c:pt idx="5">
                  <c:v>1 Е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4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3</c:v>
                </c:pt>
                <c:pt idx="5">
                  <c:v>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Правши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cat>
            <c:strRef>
              <c:f>Лист1!$A$2:$A$7</c:f>
              <c:strCache>
                <c:ptCount val="6"/>
                <c:pt idx="0">
                  <c:v>1 А</c:v>
                </c:pt>
                <c:pt idx="1">
                  <c:v>1 Б</c:v>
                </c:pt>
                <c:pt idx="2">
                  <c:v>1 В</c:v>
                </c:pt>
                <c:pt idx="3">
                  <c:v>1 Г</c:v>
                </c:pt>
                <c:pt idx="4">
                  <c:v>1 Д</c:v>
                </c:pt>
                <c:pt idx="5">
                  <c:v>1 Е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28</c:v>
                </c:pt>
                <c:pt idx="1">
                  <c:v>30</c:v>
                </c:pt>
                <c:pt idx="2">
                  <c:v>29</c:v>
                </c:pt>
                <c:pt idx="3">
                  <c:v>27</c:v>
                </c:pt>
                <c:pt idx="4">
                  <c:v>26</c:v>
                </c:pt>
                <c:pt idx="5">
                  <c:v>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3326976"/>
        <c:axId val="33328512"/>
        <c:axId val="0"/>
      </c:bar3DChart>
      <c:catAx>
        <c:axId val="3332697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33328512"/>
        <c:crosses val="autoZero"/>
        <c:auto val="1"/>
        <c:lblAlgn val="ctr"/>
        <c:lblOffset val="100"/>
        <c:noMultiLvlLbl val="0"/>
      </c:catAx>
      <c:valAx>
        <c:axId val="333285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332697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rgbClr val="C00000"/>
                </a:solidFill>
              </a:defRPr>
            </a:pPr>
            <a:r>
              <a:rPr lang="ru-RU" dirty="0" smtClean="0">
                <a:solidFill>
                  <a:srgbClr val="C00000"/>
                </a:solidFill>
              </a:rPr>
              <a:t>Параллель 2 классов</a:t>
            </a:r>
            <a:endParaRPr lang="ru-RU" dirty="0">
              <a:solidFill>
                <a:srgbClr val="C00000"/>
              </a:solidFill>
            </a:endParaRPr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752692822490623"/>
          <c:y val="0.33853440472453589"/>
          <c:w val="0.58769493318880694"/>
          <c:h val="0.39314861994203831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Левши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Лист1!$A$2:$A$7</c:f>
              <c:strCache>
                <c:ptCount val="6"/>
                <c:pt idx="0">
                  <c:v>2 А</c:v>
                </c:pt>
                <c:pt idx="1">
                  <c:v>2 Б</c:v>
                </c:pt>
                <c:pt idx="2">
                  <c:v>2 В</c:v>
                </c:pt>
                <c:pt idx="3">
                  <c:v>2 Г</c:v>
                </c:pt>
                <c:pt idx="4">
                  <c:v>2 Д</c:v>
                </c:pt>
                <c:pt idx="5">
                  <c:v>2 Е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0</c:v>
                </c:pt>
                <c:pt idx="1">
                  <c:v>4</c:v>
                </c:pt>
                <c:pt idx="2">
                  <c:v>3</c:v>
                </c:pt>
                <c:pt idx="3">
                  <c:v>1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Правши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Лист1!$A$2:$A$7</c:f>
              <c:strCache>
                <c:ptCount val="6"/>
                <c:pt idx="0">
                  <c:v>2 А</c:v>
                </c:pt>
                <c:pt idx="1">
                  <c:v>2 Б</c:v>
                </c:pt>
                <c:pt idx="2">
                  <c:v>2 В</c:v>
                </c:pt>
                <c:pt idx="3">
                  <c:v>2 Г</c:v>
                </c:pt>
                <c:pt idx="4">
                  <c:v>2 Д</c:v>
                </c:pt>
                <c:pt idx="5">
                  <c:v>2 Е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29</c:v>
                </c:pt>
                <c:pt idx="1">
                  <c:v>28</c:v>
                </c:pt>
                <c:pt idx="2">
                  <c:v>24</c:v>
                </c:pt>
                <c:pt idx="3">
                  <c:v>25</c:v>
                </c:pt>
                <c:pt idx="4">
                  <c:v>26</c:v>
                </c:pt>
                <c:pt idx="5">
                  <c:v>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4296576"/>
        <c:axId val="34298112"/>
        <c:axId val="0"/>
      </c:bar3DChart>
      <c:catAx>
        <c:axId val="3429657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34298112"/>
        <c:crosses val="autoZero"/>
        <c:auto val="1"/>
        <c:lblAlgn val="ctr"/>
        <c:lblOffset val="100"/>
        <c:noMultiLvlLbl val="0"/>
      </c:catAx>
      <c:valAx>
        <c:axId val="342981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3429657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>
                <a:solidFill>
                  <a:srgbClr val="00B0F0"/>
                </a:solidFill>
              </a:rPr>
              <a:t>Параллель 3 классов</a:t>
            </a:r>
            <a:endParaRPr lang="ru-RU" dirty="0">
              <a:solidFill>
                <a:srgbClr val="00B0F0"/>
              </a:solidFill>
            </a:endParaRPr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Левши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Лист1!$A$2:$A$7</c:f>
              <c:strCache>
                <c:ptCount val="6"/>
                <c:pt idx="0">
                  <c:v>3 А</c:v>
                </c:pt>
                <c:pt idx="1">
                  <c:v>3 Б</c:v>
                </c:pt>
                <c:pt idx="2">
                  <c:v>3 В</c:v>
                </c:pt>
                <c:pt idx="3">
                  <c:v>3 Г</c:v>
                </c:pt>
                <c:pt idx="4">
                  <c:v>3 Д</c:v>
                </c:pt>
                <c:pt idx="5">
                  <c:v>3 Е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6</c:v>
                </c:pt>
                <c:pt idx="1">
                  <c:v>1</c:v>
                </c:pt>
                <c:pt idx="2">
                  <c:v>2</c:v>
                </c:pt>
                <c:pt idx="3">
                  <c:v>2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Правши</c:v>
                </c:pt>
              </c:strCache>
            </c:strRef>
          </c:tx>
          <c:spPr>
            <a:solidFill>
              <a:srgbClr val="0070C0"/>
            </a:solidFill>
            <a:ln>
              <a:solidFill>
                <a:srgbClr val="002060"/>
              </a:solidFill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Лист1!$A$2:$A$7</c:f>
              <c:strCache>
                <c:ptCount val="6"/>
                <c:pt idx="0">
                  <c:v>3 А</c:v>
                </c:pt>
                <c:pt idx="1">
                  <c:v>3 Б</c:v>
                </c:pt>
                <c:pt idx="2">
                  <c:v>3 В</c:v>
                </c:pt>
                <c:pt idx="3">
                  <c:v>3 Г</c:v>
                </c:pt>
                <c:pt idx="4">
                  <c:v>3 Д</c:v>
                </c:pt>
                <c:pt idx="5">
                  <c:v>3 Е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22</c:v>
                </c:pt>
                <c:pt idx="1">
                  <c:v>25</c:v>
                </c:pt>
                <c:pt idx="2">
                  <c:v>24</c:v>
                </c:pt>
                <c:pt idx="3">
                  <c:v>24</c:v>
                </c:pt>
                <c:pt idx="4">
                  <c:v>26</c:v>
                </c:pt>
                <c:pt idx="5">
                  <c:v>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4327936"/>
        <c:axId val="34333824"/>
        <c:axId val="0"/>
      </c:bar3DChart>
      <c:catAx>
        <c:axId val="3432793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34333824"/>
        <c:crosses val="autoZero"/>
        <c:auto val="1"/>
        <c:lblAlgn val="ctr"/>
        <c:lblOffset val="100"/>
        <c:noMultiLvlLbl val="0"/>
      </c:catAx>
      <c:valAx>
        <c:axId val="343338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3432793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216FF-8720-44C8-B03C-6AA91F7436B4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C941087-0379-4470-9F93-4BF82C67AA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216FF-8720-44C8-B03C-6AA91F7436B4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41087-0379-4470-9F93-4BF82C67AA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216FF-8720-44C8-B03C-6AA91F7436B4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41087-0379-4470-9F93-4BF82C67AA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216FF-8720-44C8-B03C-6AA91F7436B4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C941087-0379-4470-9F93-4BF82C67AA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216FF-8720-44C8-B03C-6AA91F7436B4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41087-0379-4470-9F93-4BF82C67AAE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216FF-8720-44C8-B03C-6AA91F7436B4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41087-0379-4470-9F93-4BF82C67AA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216FF-8720-44C8-B03C-6AA91F7436B4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C941087-0379-4470-9F93-4BF82C67AAE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216FF-8720-44C8-B03C-6AA91F7436B4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41087-0379-4470-9F93-4BF82C67AA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216FF-8720-44C8-B03C-6AA91F7436B4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41087-0379-4470-9F93-4BF82C67AA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216FF-8720-44C8-B03C-6AA91F7436B4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41087-0379-4470-9F93-4BF82C67AA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216FF-8720-44C8-B03C-6AA91F7436B4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41087-0379-4470-9F93-4BF82C67AAE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B7216FF-8720-44C8-B03C-6AA91F7436B4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C941087-0379-4470-9F93-4BF82C67AAE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686800" cy="84124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FF0000"/>
                </a:solidFill>
                <a:effectLst/>
              </a:rPr>
              <a:t>Проектная </a:t>
            </a:r>
            <a:r>
              <a:rPr lang="ru-RU" dirty="0" smtClean="0">
                <a:solidFill>
                  <a:srgbClr val="FF0000"/>
                </a:solidFill>
                <a:effectLst/>
              </a:rPr>
              <a:t>деятельность</a:t>
            </a:r>
            <a:br>
              <a:rPr lang="ru-RU" dirty="0" smtClean="0">
                <a:solidFill>
                  <a:srgbClr val="FF0000"/>
                </a:solidFill>
                <a:effectLst/>
              </a:rPr>
            </a:br>
            <a:r>
              <a:rPr lang="ru-RU" dirty="0" smtClean="0">
                <a:solidFill>
                  <a:srgbClr val="FF0000"/>
                </a:solidFill>
                <a:effectLst/>
              </a:rPr>
              <a:t> </a:t>
            </a:r>
            <a:r>
              <a:rPr lang="ru-RU" dirty="0">
                <a:solidFill>
                  <a:srgbClr val="FF0000"/>
                </a:solidFill>
                <a:effectLst/>
              </a:rPr>
              <a:t>в начальной школе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4" name="Picture 3" descr="D:\ШШШкола\1 - 2012\фото 1-4 кл\для фильма  конец 3 класс\IMG_138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302"/>
          <a:stretch/>
        </p:blipFill>
        <p:spPr bwMode="auto">
          <a:xfrm>
            <a:off x="107504" y="1772816"/>
            <a:ext cx="3277685" cy="33720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D:\ШШШкола\1 - 2012\фото 1-4 кл\для фильма  конец 3 класс\SAM_2357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35896" y="2852936"/>
            <a:ext cx="5079996" cy="31993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979712" y="6316607"/>
            <a:ext cx="5112568" cy="420624"/>
          </a:xfrm>
          <a:prstGeom prst="rect">
            <a:avLst/>
          </a:prstGeom>
        </p:spPr>
        <p:txBody>
          <a:bodyPr vert="horz" anchor="ctr">
            <a:normAutofit fontScale="3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>
                <a:solidFill>
                  <a:srgbClr val="FF0000"/>
                </a:solidFill>
                <a:effectLst/>
              </a:rPr>
              <a:t>Учитель начальных классов: </a:t>
            </a:r>
            <a:r>
              <a:rPr lang="ru-RU" dirty="0" err="1" smtClean="0">
                <a:solidFill>
                  <a:srgbClr val="FF0000"/>
                </a:solidFill>
                <a:effectLst/>
              </a:rPr>
              <a:t>Тронева</a:t>
            </a:r>
            <a:r>
              <a:rPr lang="ru-RU" dirty="0" smtClean="0">
                <a:solidFill>
                  <a:srgbClr val="FF0000"/>
                </a:solidFill>
                <a:effectLst/>
              </a:rPr>
              <a:t> Ю.Г.</a:t>
            </a: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4991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/>
                <a:latin typeface="Times New Roman"/>
                <a:ea typeface="Times New Roman"/>
                <a:cs typeface="Times New Roman"/>
              </a:rPr>
              <a:t>Конструкторский  проект</a:t>
            </a:r>
            <a:r>
              <a:rPr lang="ru-RU" dirty="0">
                <a:effectLst/>
                <a:latin typeface="Calibri"/>
                <a:ea typeface="Times New Roman"/>
                <a:cs typeface="Times New Roman"/>
              </a:rPr>
              <a:t/>
            </a:r>
            <a:br>
              <a:rPr lang="ru-RU" dirty="0">
                <a:effectLst/>
                <a:latin typeface="Calibri"/>
                <a:ea typeface="Times New Roman"/>
                <a:cs typeface="Times New Roman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412776"/>
            <a:ext cx="82089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Основной </a:t>
            </a:r>
            <a:r>
              <a:rPr lang="ru-RU" sz="2800" dirty="0"/>
              <a:t>акцент сделан на </a:t>
            </a:r>
            <a:r>
              <a:rPr lang="ru-RU" sz="2800" i="1" dirty="0"/>
              <a:t>владение навыками конструкторской деятельности, </a:t>
            </a:r>
            <a:r>
              <a:rPr lang="ru-RU" sz="2800" dirty="0"/>
              <a:t>полученных в курсе технологии, и </a:t>
            </a:r>
            <a:r>
              <a:rPr lang="ru-RU" sz="2800" i="1" dirty="0"/>
              <a:t>личного опыта</a:t>
            </a:r>
            <a:r>
              <a:rPr lang="ru-RU" sz="2800" dirty="0"/>
              <a:t>.  </a:t>
            </a:r>
          </a:p>
        </p:txBody>
      </p:sp>
      <p:pic>
        <p:nvPicPr>
          <p:cNvPr id="4" name="Picture 7" descr="D:\ШШШкола\1 - 2012\фото 1-4 кл\2 класс 3 четверть\фото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422"/>
          <a:stretch/>
        </p:blipFill>
        <p:spPr bwMode="auto">
          <a:xfrm>
            <a:off x="7164288" y="4509120"/>
            <a:ext cx="1841969" cy="2201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9" descr="D:\ШШШкола\1 - 2016 год\фото 2016 школа\2 четверть\IMG_8826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4" y="4257077"/>
            <a:ext cx="2049334" cy="2387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D:\ШШШкола\1 - 2016 год\фото 2016 школа\2 четверть\IMG_8880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60176" y="2843274"/>
            <a:ext cx="4783489" cy="2889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533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/>
                <a:latin typeface="Times New Roman"/>
                <a:ea typeface="Times New Roman"/>
                <a:cs typeface="Times New Roman"/>
              </a:rPr>
              <a:t>Исследовательский  проект</a:t>
            </a:r>
            <a:r>
              <a:rPr lang="ru-RU" dirty="0">
                <a:effectLst/>
                <a:latin typeface="Calibri"/>
                <a:ea typeface="Times New Roman"/>
                <a:cs typeface="Times New Roman"/>
              </a:rPr>
              <a:t/>
            </a:r>
            <a:br>
              <a:rPr lang="ru-RU" dirty="0">
                <a:effectLst/>
                <a:latin typeface="Calibri"/>
                <a:ea typeface="Times New Roman"/>
                <a:cs typeface="Times New Roman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980728"/>
            <a:ext cx="828092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Основной </a:t>
            </a:r>
            <a:r>
              <a:rPr lang="ru-RU" sz="2800" dirty="0"/>
              <a:t>акцент сделан на </a:t>
            </a:r>
            <a:r>
              <a:rPr lang="ru-RU" sz="2800" i="1" dirty="0"/>
              <a:t>владение умением ставить и задавать вопросы, владение навыками фиксации, обработки и наглядного представления информации </a:t>
            </a:r>
            <a:r>
              <a:rPr lang="ru-RU" sz="2800" dirty="0"/>
              <a:t>(в виде таблиц и диаграмм) на основе имеющихся знаний и способов действий</a:t>
            </a: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749045070"/>
              </p:ext>
            </p:extLst>
          </p:nvPr>
        </p:nvGraphicFramePr>
        <p:xfrm>
          <a:off x="0" y="3429000"/>
          <a:ext cx="3131840" cy="24798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2602794660"/>
              </p:ext>
            </p:extLst>
          </p:nvPr>
        </p:nvGraphicFramePr>
        <p:xfrm>
          <a:off x="2879812" y="4437112"/>
          <a:ext cx="3024336" cy="2420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691027588"/>
              </p:ext>
            </p:extLst>
          </p:nvPr>
        </p:nvGraphicFramePr>
        <p:xfrm>
          <a:off x="5922803" y="3776641"/>
          <a:ext cx="3221197" cy="21772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WordArt 4"/>
          <p:cNvSpPr>
            <a:spLocks noChangeArrowheads="1" noChangeShapeType="1" noTextEdit="1"/>
          </p:cNvSpPr>
          <p:nvPr/>
        </p:nvSpPr>
        <p:spPr bwMode="auto">
          <a:xfrm>
            <a:off x="2699792" y="3501008"/>
            <a:ext cx="3384376" cy="551267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 rtl="0">
              <a:buNone/>
            </a:pPr>
            <a:r>
              <a:rPr lang="ru-RU" sz="3600" kern="10" spc="-360" dirty="0" smtClean="0">
                <a:ln w="28575">
                  <a:solidFill>
                    <a:srgbClr val="FF6600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Я   –  Л  Е  В  Ш  А</a:t>
            </a:r>
            <a:endParaRPr lang="ru-RU" sz="3600" kern="10" spc="-360" dirty="0">
              <a:ln w="28575">
                <a:solidFill>
                  <a:srgbClr val="FF6600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</p:spTree>
    <p:extLst>
      <p:ext uri="{BB962C8B-B14F-4D97-AF65-F5344CB8AC3E}">
        <p14:creationId xmlns:p14="http://schemas.microsoft.com/office/powerpoint/2010/main" val="35116791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/>
                <a:latin typeface="Times New Roman"/>
                <a:ea typeface="Times New Roman"/>
                <a:cs typeface="Times New Roman"/>
              </a:rPr>
              <a:t>Социальный  проект</a:t>
            </a:r>
            <a:r>
              <a:rPr lang="ru-RU" dirty="0">
                <a:effectLst/>
                <a:latin typeface="Calibri"/>
                <a:ea typeface="Times New Roman"/>
                <a:cs typeface="Times New Roman"/>
              </a:rPr>
              <a:t/>
            </a:r>
            <a:br>
              <a:rPr lang="ru-RU" dirty="0">
                <a:effectLst/>
                <a:latin typeface="Calibri"/>
                <a:ea typeface="Times New Roman"/>
                <a:cs typeface="Times New Roman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36215" y="980728"/>
            <a:ext cx="806489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Основной </a:t>
            </a:r>
            <a:r>
              <a:rPr lang="ru-RU" sz="2400" dirty="0"/>
              <a:t>акцент сделан на </a:t>
            </a:r>
            <a:r>
              <a:rPr lang="ru-RU" sz="2400" i="1" dirty="0"/>
              <a:t>владение начальными формами рефлексии, навыками рассуждений, обобщения, установления причинно-следственных связей </a:t>
            </a:r>
            <a:r>
              <a:rPr lang="ru-RU" sz="2400" dirty="0"/>
              <a:t>на основе имеющихся </a:t>
            </a:r>
            <a:r>
              <a:rPr lang="ru-RU" sz="2400" i="1" dirty="0"/>
              <a:t>гуманитарных знаний </a:t>
            </a:r>
            <a:r>
              <a:rPr lang="ru-RU" sz="2400" dirty="0"/>
              <a:t>(о взаимоотношениях в коллективе, особенностях учебной деятельности, особенностях младшего школьника и др.), полученных в курсе окружающего мира, и </a:t>
            </a:r>
            <a:r>
              <a:rPr lang="ru-RU" sz="2400" i="1" dirty="0"/>
              <a:t>личного опыта</a:t>
            </a:r>
            <a:r>
              <a:rPr lang="ru-RU" sz="2400" dirty="0"/>
              <a:t>. </a:t>
            </a:r>
          </a:p>
        </p:txBody>
      </p:sp>
      <p:pic>
        <p:nvPicPr>
          <p:cNvPr id="7" name="Picture 4" descr="D:\ШШШкола\1 - 2012\фото 1-4 кл\4 класс 2016\мастер класс 4 фото  открытка для мамы 25 школа\DSC_005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4178161"/>
            <a:ext cx="3101293" cy="2067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D:\ШШШкола\1 - 2012\фото 1-4 кл\4 класс 2016\мастер класс 4 фото  открытка для мамы 25 школа\DSC_0041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1600" y="3947470"/>
            <a:ext cx="2664297" cy="2528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43303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Picture 3" descr="D:\ШШШкола\1 - 2012\фото 1-4 кл\для фильма  конец 3 класс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253" y="3212976"/>
            <a:ext cx="4787971" cy="3590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User\Desktop\всер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3816424" cy="2862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C:\Users\User\Desktop\р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71627"/>
            <a:ext cx="3936438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53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8686800" cy="84124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/>
              </a:rPr>
              <a:t>оценка </a:t>
            </a:r>
            <a:r>
              <a:rPr lang="ru-RU" dirty="0" err="1">
                <a:effectLst/>
              </a:rPr>
              <a:t>сформированности</a:t>
            </a:r>
            <a:r>
              <a:rPr lang="ru-RU" dirty="0">
                <a:effectLst/>
              </a:rPr>
              <a:t> основных </a:t>
            </a:r>
            <a:r>
              <a:rPr lang="ru-RU" i="1" dirty="0">
                <a:effectLst/>
              </a:rPr>
              <a:t>регулятивных и коммуникативных действий: 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916832"/>
            <a:ext cx="803302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b="1" dirty="0"/>
              <a:t>наличие элементов целеполагания,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b="1" dirty="0"/>
              <a:t>умений спланировать общую работу, распределить обязанности между членами группы и следовать плану,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b="1" dirty="0"/>
              <a:t>использовать адекватные выбранной цели средства и способы действий, включая использование ИКТ,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b="1" dirty="0"/>
              <a:t>умение контролировать свои действия и действия партнеров по группе,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b="1" dirty="0"/>
              <a:t>умение договориться, прислушаться к мнению партнера,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b="1" dirty="0"/>
              <a:t>умение представить выполненную работу,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b="1" dirty="0"/>
              <a:t>умение оценить свою работу, работу своей группы и работу других групп </a:t>
            </a:r>
          </a:p>
        </p:txBody>
      </p:sp>
    </p:spTree>
    <p:extLst>
      <p:ext uri="{BB962C8B-B14F-4D97-AF65-F5344CB8AC3E}">
        <p14:creationId xmlns:p14="http://schemas.microsoft.com/office/powerpoint/2010/main" val="19833083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effectLst/>
              </a:rPr>
              <a:t>В ходе выполнения проекта фиксируется: </a:t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76120" y="1484784"/>
            <a:ext cx="770485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800" b="1" dirty="0"/>
              <a:t>активность участия в целеполагании и планировании, распределение функций и их выполнение, активность в контроле своих действий (регулятивные действия);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800" b="1" dirty="0"/>
              <a:t>характер взаимодействия в группе, активность/инициативность ученика, ориентация на партнера и согласованность позиций, лидерство, участие в презентации (коммуникативные действия).</a:t>
            </a:r>
          </a:p>
        </p:txBody>
      </p:sp>
    </p:spTree>
    <p:extLst>
      <p:ext uri="{BB962C8B-B14F-4D97-AF65-F5344CB8AC3E}">
        <p14:creationId xmlns:p14="http://schemas.microsoft.com/office/powerpoint/2010/main" val="32491295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effectLst/>
              </a:rPr>
              <a:t>Уровни достижений</a:t>
            </a:r>
            <a:r>
              <a:rPr lang="ru-RU" dirty="0">
                <a:effectLst/>
              </a:rPr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979712" y="1412776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- </a:t>
            </a:r>
            <a:r>
              <a:rPr lang="ru-RU" sz="4000" dirty="0"/>
              <a:t>ниже базового;</a:t>
            </a:r>
          </a:p>
          <a:p>
            <a:r>
              <a:rPr lang="ru-RU" sz="4000" dirty="0"/>
              <a:t>-  базовый; </a:t>
            </a:r>
          </a:p>
          <a:p>
            <a:r>
              <a:rPr lang="ru-RU" sz="4000" dirty="0"/>
              <a:t>- </a:t>
            </a:r>
            <a:r>
              <a:rPr lang="ru-RU" sz="4000" dirty="0" smtClean="0"/>
              <a:t>повышенный</a:t>
            </a:r>
            <a:endParaRPr lang="ru-RU" sz="4000" dirty="0"/>
          </a:p>
        </p:txBody>
      </p:sp>
      <p:pic>
        <p:nvPicPr>
          <p:cNvPr id="4" name="Picture 6" descr="D:\ШШШкола\1 - 2012\фото 1-4 кл\НОУ 2015 3 кл\IMG_027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33"/>
          <a:stretch/>
        </p:blipFill>
        <p:spPr bwMode="auto">
          <a:xfrm>
            <a:off x="1589154" y="3351768"/>
            <a:ext cx="4962558" cy="3073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24393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95536" y="404664"/>
            <a:ext cx="7979357" cy="1296144"/>
          </a:xfrm>
          <a:prstGeom prst="rect">
            <a:avLst/>
          </a:prstGeom>
          <a:solidFill>
            <a:srgbClr val="FFFF00"/>
          </a:solidFill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i="1" smtClean="0">
                <a:solidFill>
                  <a:srgbClr val="0070C0"/>
                </a:solidFill>
              </a:rPr>
              <a:t>Спасибо за внимание!</a:t>
            </a:r>
            <a:endParaRPr lang="ru-RU" b="1" i="1" dirty="0" smtClean="0">
              <a:solidFill>
                <a:srgbClr val="0070C0"/>
              </a:solidFill>
            </a:endParaRPr>
          </a:p>
        </p:txBody>
      </p:sp>
      <p:pic>
        <p:nvPicPr>
          <p:cNvPr id="14338" name="Picture 2" descr="Расскажи – и я забуду, Покажи – и я запомню, Дай попробовать – и 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132856"/>
            <a:ext cx="5671484" cy="4253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3080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850464" y="332656"/>
            <a:ext cx="763284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Проект</a:t>
            </a:r>
            <a:r>
              <a:rPr lang="ru-RU" sz="2800" dirty="0" smtClean="0"/>
              <a:t> – это специальное задание, план, замысел, путь решения проблем, в результате которого должно получиться что-то новое: продукт, отношение, книга, фильм, модель, сценарий, презентация и </a:t>
            </a:r>
            <a:r>
              <a:rPr lang="ru-RU" sz="2800" dirty="0" err="1" smtClean="0"/>
              <a:t>т.д</a:t>
            </a:r>
            <a:endParaRPr lang="ru-RU" sz="28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C:\Users\User\Desktop\До свидания 1 класс\фото 1 а 3 4 четверть\P101246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3645024"/>
            <a:ext cx="3724275" cy="2819400"/>
          </a:xfrm>
          <a:prstGeom prst="round2DiagRect">
            <a:avLst>
              <a:gd name="adj1" fmla="val 16667"/>
              <a:gd name="adj2" fmla="val 0"/>
            </a:avLst>
          </a:prstGeom>
          <a:ln w="9525">
            <a:solidFill>
              <a:srgbClr val="002060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I:\DCIM\100OLYMP\P101026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606923"/>
            <a:ext cx="4083050" cy="2857501"/>
          </a:xfrm>
          <a:prstGeom prst="round2DiagRect">
            <a:avLst>
              <a:gd name="adj1" fmla="val 16667"/>
              <a:gd name="adj2" fmla="val 0"/>
            </a:avLst>
          </a:prstGeom>
          <a:ln w="9525">
            <a:solidFill>
              <a:srgbClr val="C00000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7005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3751" y="332656"/>
            <a:ext cx="7772400" cy="571504"/>
          </a:xfrm>
          <a:noFill/>
          <a:ln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4400" dirty="0" smtClean="0">
                <a:solidFill>
                  <a:srgbClr val="FF0000"/>
                </a:solidFill>
              </a:rPr>
              <a:t>Сущность проекта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5062" y="2621050"/>
            <a:ext cx="8317210" cy="830263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Clr>
                <a:schemeClr val="hlink"/>
              </a:buClr>
              <a:buSzPct val="80000"/>
              <a:defRPr/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Проект</a:t>
            </a: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– это детская самодеятельность поэтапное движение к цели.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28553" y="1996976"/>
            <a:ext cx="7929562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Проектирование </a:t>
            </a:r>
            <a:r>
              <a:rPr lang="ru-RU" sz="3200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– </a:t>
            </a:r>
            <a: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  <a:latin typeface="+mj-lt"/>
              </a:rPr>
              <a:t>это процесс создания проекта</a:t>
            </a:r>
            <a:r>
              <a:rPr lang="ru-RU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+mj-lt"/>
              </a:rPr>
              <a:t>.</a:t>
            </a:r>
            <a:endParaRPr lang="ru-RU" sz="3200" b="1" dirty="0">
              <a:solidFill>
                <a:schemeClr val="bg1">
                  <a:lumMod val="95000"/>
                  <a:lumOff val="5000"/>
                </a:schemeClr>
              </a:solidFill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99990" y="1412776"/>
            <a:ext cx="7786687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Проект</a:t>
            </a:r>
            <a:r>
              <a:rPr lang="ru-RU" sz="2400" dirty="0">
                <a:latin typeface="+mn-lt"/>
              </a:rPr>
              <a:t> </a:t>
            </a: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– </a:t>
            </a:r>
            <a:r>
              <a:rPr lang="ru-RU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задумывается, планируется </a:t>
            </a:r>
            <a:endParaRPr lang="ru-RU" b="1" dirty="0">
              <a:solidFill>
                <a:schemeClr val="bg1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114072" y="485676"/>
            <a:ext cx="8458200" cy="12192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7" name="Picture 3" descr="D:\ШШШкола\1 - 2016 год\фото 2016 школа\1 кл 1 четверть разные\IMG_929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344" y="3860457"/>
            <a:ext cx="4104456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ШШШкола\1 - 2016 год\фото 2016 школа\1 кл 1 четверть разные\IMG_929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6646" y="3318937"/>
            <a:ext cx="2201469" cy="3302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3596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3200" b="1" dirty="0" smtClean="0">
                <a:solidFill>
                  <a:schemeClr val="accent5">
                    <a:lumMod val="25000"/>
                  </a:schemeClr>
                </a:solidFill>
              </a:rPr>
              <a:t>Развитие младших школьников</a:t>
            </a:r>
            <a:br>
              <a:rPr lang="ru-RU" sz="3200" b="1" dirty="0" smtClean="0">
                <a:solidFill>
                  <a:schemeClr val="accent5">
                    <a:lumMod val="25000"/>
                  </a:schemeClr>
                </a:solidFill>
              </a:rPr>
            </a:br>
            <a:r>
              <a:rPr lang="ru-RU" sz="3200" b="1" dirty="0" smtClean="0">
                <a:solidFill>
                  <a:schemeClr val="accent5">
                    <a:lumMod val="25000"/>
                  </a:schemeClr>
                </a:solidFill>
              </a:rPr>
              <a:t> в процессе проектной деятельности</a:t>
            </a:r>
            <a:endParaRPr lang="ru-RU" sz="3200" b="1" dirty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5" name="Oval 16"/>
          <p:cNvSpPr>
            <a:spLocks noChangeArrowheads="1"/>
          </p:cNvSpPr>
          <p:nvPr/>
        </p:nvSpPr>
        <p:spPr bwMode="auto">
          <a:xfrm>
            <a:off x="5214938" y="2214563"/>
            <a:ext cx="2232025" cy="1150937"/>
          </a:xfrm>
          <a:prstGeom prst="ellipse">
            <a:avLst/>
          </a:prstGeom>
          <a:gradFill rotWithShape="1">
            <a:gsLst>
              <a:gs pos="0">
                <a:srgbClr val="FFFFCC"/>
              </a:gs>
              <a:gs pos="100000">
                <a:srgbClr val="B7DBB7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400" b="1">
                <a:solidFill>
                  <a:srgbClr val="006666"/>
                </a:solidFill>
              </a:rPr>
              <a:t>Технологические</a:t>
            </a:r>
          </a:p>
          <a:p>
            <a:pPr algn="ctr" eaLnBrk="1" hangingPunct="1"/>
            <a:r>
              <a:rPr lang="ru-RU" altLang="ru-RU" sz="1400" b="1">
                <a:solidFill>
                  <a:srgbClr val="006666"/>
                </a:solidFill>
              </a:rPr>
              <a:t>умения</a:t>
            </a:r>
            <a:endParaRPr lang="ru-RU" altLang="ru-RU" sz="1400" b="1">
              <a:solidFill>
                <a:schemeClr val="hlink"/>
              </a:solidFill>
            </a:endParaRPr>
          </a:p>
        </p:txBody>
      </p:sp>
      <p:sp>
        <p:nvSpPr>
          <p:cNvPr id="6" name="Oval 12"/>
          <p:cNvSpPr>
            <a:spLocks noChangeArrowheads="1"/>
          </p:cNvSpPr>
          <p:nvPr/>
        </p:nvSpPr>
        <p:spPr bwMode="auto">
          <a:xfrm>
            <a:off x="5643563" y="3643313"/>
            <a:ext cx="2232025" cy="1152525"/>
          </a:xfrm>
          <a:prstGeom prst="ellipse">
            <a:avLst/>
          </a:prstGeom>
          <a:gradFill rotWithShape="1">
            <a:gsLst>
              <a:gs pos="0">
                <a:srgbClr val="FFFFCC"/>
              </a:gs>
              <a:gs pos="100000">
                <a:srgbClr val="B7DBB7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400" b="1">
                <a:solidFill>
                  <a:srgbClr val="006666"/>
                </a:solidFill>
              </a:rPr>
              <a:t>Информационные </a:t>
            </a:r>
          </a:p>
          <a:p>
            <a:pPr algn="ctr" eaLnBrk="1" hangingPunct="1"/>
            <a:r>
              <a:rPr lang="ru-RU" altLang="ru-RU" sz="1400" b="1">
                <a:solidFill>
                  <a:srgbClr val="006666"/>
                </a:solidFill>
              </a:rPr>
              <a:t>умения</a:t>
            </a:r>
            <a:endParaRPr lang="ru-RU" altLang="ru-RU" sz="1300" b="1">
              <a:solidFill>
                <a:schemeClr val="hlink"/>
              </a:solidFill>
            </a:endParaRPr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4929188" y="5072063"/>
            <a:ext cx="2087562" cy="1081087"/>
          </a:xfrm>
          <a:prstGeom prst="ellipse">
            <a:avLst/>
          </a:prstGeom>
          <a:gradFill rotWithShape="1">
            <a:gsLst>
              <a:gs pos="0">
                <a:srgbClr val="FFFFCC"/>
              </a:gs>
              <a:gs pos="100000">
                <a:srgbClr val="B7DBB7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400" b="1">
                <a:solidFill>
                  <a:srgbClr val="006666"/>
                </a:solidFill>
              </a:rPr>
              <a:t>Коммуникативные </a:t>
            </a:r>
          </a:p>
          <a:p>
            <a:pPr algn="ctr" eaLnBrk="1" hangingPunct="1"/>
            <a:r>
              <a:rPr lang="ru-RU" altLang="ru-RU" sz="1400" b="1">
                <a:solidFill>
                  <a:srgbClr val="006666"/>
                </a:solidFill>
              </a:rPr>
              <a:t>умения</a:t>
            </a:r>
          </a:p>
        </p:txBody>
      </p:sp>
      <p:sp>
        <p:nvSpPr>
          <p:cNvPr id="8" name="Oval 15"/>
          <p:cNvSpPr>
            <a:spLocks noChangeArrowheads="1"/>
          </p:cNvSpPr>
          <p:nvPr/>
        </p:nvSpPr>
        <p:spPr bwMode="auto">
          <a:xfrm>
            <a:off x="2571750" y="5000625"/>
            <a:ext cx="2232025" cy="1223963"/>
          </a:xfrm>
          <a:prstGeom prst="ellipse">
            <a:avLst/>
          </a:prstGeom>
          <a:gradFill rotWithShape="1">
            <a:gsLst>
              <a:gs pos="0">
                <a:srgbClr val="FFFFCC"/>
              </a:gs>
              <a:gs pos="100000">
                <a:srgbClr val="B7DBB7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400" b="1">
                <a:solidFill>
                  <a:srgbClr val="006666"/>
                </a:solidFill>
              </a:rPr>
              <a:t>Презентационные</a:t>
            </a:r>
          </a:p>
          <a:p>
            <a:pPr algn="ctr" eaLnBrk="1" hangingPunct="1"/>
            <a:r>
              <a:rPr lang="ru-RU" altLang="ru-RU" sz="1400" b="1">
                <a:solidFill>
                  <a:srgbClr val="006666"/>
                </a:solidFill>
              </a:rPr>
              <a:t>умения</a:t>
            </a:r>
            <a:endParaRPr lang="ru-RU" altLang="ru-RU" sz="1300" b="1">
              <a:solidFill>
                <a:schemeClr val="hlink"/>
              </a:solidFill>
            </a:endParaRPr>
          </a:p>
        </p:txBody>
      </p:sp>
      <p:sp>
        <p:nvSpPr>
          <p:cNvPr id="9" name="Oval 14"/>
          <p:cNvSpPr>
            <a:spLocks noChangeArrowheads="1"/>
          </p:cNvSpPr>
          <p:nvPr/>
        </p:nvSpPr>
        <p:spPr bwMode="auto">
          <a:xfrm>
            <a:off x="1643063" y="3714750"/>
            <a:ext cx="2232025" cy="1150938"/>
          </a:xfrm>
          <a:prstGeom prst="ellipse">
            <a:avLst/>
          </a:prstGeom>
          <a:gradFill rotWithShape="1">
            <a:gsLst>
              <a:gs pos="0">
                <a:srgbClr val="FFFFCC"/>
              </a:gs>
              <a:gs pos="100000">
                <a:srgbClr val="B7DBB7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400" b="1">
                <a:solidFill>
                  <a:srgbClr val="006666"/>
                </a:solidFill>
              </a:rPr>
              <a:t>Рефлексивные </a:t>
            </a:r>
          </a:p>
          <a:p>
            <a:pPr algn="ctr" eaLnBrk="1" hangingPunct="1"/>
            <a:r>
              <a:rPr lang="ru-RU" altLang="ru-RU" sz="1400" b="1">
                <a:solidFill>
                  <a:srgbClr val="006666"/>
                </a:solidFill>
              </a:rPr>
              <a:t>умения</a:t>
            </a:r>
            <a:endParaRPr lang="ru-RU" altLang="ru-RU" sz="1400" b="1">
              <a:solidFill>
                <a:schemeClr val="hlink"/>
              </a:solidFill>
            </a:endParaRPr>
          </a:p>
        </p:txBody>
      </p:sp>
      <p:sp>
        <p:nvSpPr>
          <p:cNvPr id="10" name="Oval 13"/>
          <p:cNvSpPr>
            <a:spLocks noChangeArrowheads="1"/>
          </p:cNvSpPr>
          <p:nvPr/>
        </p:nvSpPr>
        <p:spPr bwMode="auto">
          <a:xfrm>
            <a:off x="1500188" y="2500313"/>
            <a:ext cx="2305050" cy="1008062"/>
          </a:xfrm>
          <a:prstGeom prst="ellipse">
            <a:avLst/>
          </a:prstGeom>
          <a:gradFill rotWithShape="1">
            <a:gsLst>
              <a:gs pos="0">
                <a:srgbClr val="FFFFCC"/>
              </a:gs>
              <a:gs pos="100000">
                <a:srgbClr val="B7DBB7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400" b="1">
                <a:solidFill>
                  <a:srgbClr val="006666"/>
                </a:solidFill>
              </a:rPr>
              <a:t>Умения в решении </a:t>
            </a:r>
          </a:p>
          <a:p>
            <a:pPr algn="ctr" eaLnBrk="1" hangingPunct="1"/>
            <a:r>
              <a:rPr lang="ru-RU" altLang="ru-RU" sz="1400" b="1">
                <a:solidFill>
                  <a:srgbClr val="006666"/>
                </a:solidFill>
              </a:rPr>
              <a:t>проблем</a:t>
            </a:r>
            <a:endParaRPr lang="ru-RU" altLang="ru-RU" sz="1300" b="1">
              <a:solidFill>
                <a:schemeClr val="hlink"/>
              </a:solidFill>
            </a:endParaRPr>
          </a:p>
        </p:txBody>
      </p:sp>
      <p:sp>
        <p:nvSpPr>
          <p:cNvPr id="11" name="Oval 8"/>
          <p:cNvSpPr>
            <a:spLocks noChangeArrowheads="1"/>
          </p:cNvSpPr>
          <p:nvPr/>
        </p:nvSpPr>
        <p:spPr bwMode="auto">
          <a:xfrm>
            <a:off x="3357563" y="1571625"/>
            <a:ext cx="2089150" cy="1079500"/>
          </a:xfrm>
          <a:prstGeom prst="ellipse">
            <a:avLst/>
          </a:prstGeom>
          <a:gradFill rotWithShape="1">
            <a:gsLst>
              <a:gs pos="0">
                <a:srgbClr val="FFFFCC"/>
              </a:gs>
              <a:gs pos="100000">
                <a:srgbClr val="B7DBB7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400" b="1">
                <a:solidFill>
                  <a:srgbClr val="006666"/>
                </a:solidFill>
              </a:rPr>
              <a:t>Исследовательские </a:t>
            </a:r>
          </a:p>
          <a:p>
            <a:pPr algn="ctr" eaLnBrk="1" hangingPunct="1"/>
            <a:r>
              <a:rPr lang="ru-RU" altLang="ru-RU" sz="1400" b="1">
                <a:solidFill>
                  <a:srgbClr val="006666"/>
                </a:solidFill>
              </a:rPr>
              <a:t>умения</a:t>
            </a:r>
          </a:p>
        </p:txBody>
      </p:sp>
      <p:pic>
        <p:nvPicPr>
          <p:cNvPr id="2050" name="Picture 2" descr="D:\ШШШкола\1 - 2012\фото 1-4 кл\НОУ 2015 3 кл\IMG_026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606626" y="3121397"/>
            <a:ext cx="2147689" cy="161076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0397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accent5">
                    <a:lumMod val="25000"/>
                  </a:schemeClr>
                </a:solidFill>
              </a:rPr>
              <a:t>Структура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99792" y="1628800"/>
            <a:ext cx="4000500" cy="4554538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1" hangingPunct="1">
              <a:buFont typeface="Wingdings" pitchFamily="2" charset="2"/>
              <a:buChar char="Ø"/>
              <a:defRPr/>
            </a:pPr>
            <a:r>
              <a:rPr lang="ru-RU" dirty="0" smtClean="0">
                <a:solidFill>
                  <a:srgbClr val="008000"/>
                </a:solidFill>
              </a:rPr>
              <a:t> </a:t>
            </a:r>
            <a:r>
              <a:rPr lang="ru-RU" b="1" i="1" dirty="0" smtClean="0">
                <a:solidFill>
                  <a:srgbClr val="002060"/>
                </a:solidFill>
              </a:rPr>
              <a:t>Тема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Цели и задачи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План работы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Основные идеи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Вывод</a:t>
            </a:r>
          </a:p>
          <a:p>
            <a:pPr eaLnBrk="1" hangingPunct="1">
              <a:buFontTx/>
              <a:buNone/>
              <a:defRPr/>
            </a:pPr>
            <a:endParaRPr lang="ru-RU" b="1" i="1" dirty="0">
              <a:solidFill>
                <a:srgbClr val="52986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993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dirty="0" smtClean="0">
                <a:solidFill>
                  <a:srgbClr val="FF0000"/>
                </a:solidFill>
              </a:rPr>
              <a:t>Формы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продуктов проектной деятельности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</a:rPr>
              <a:t>справочник; газета; журнал;</a:t>
            </a:r>
          </a:p>
          <a:p>
            <a:pPr eaLnBrk="1" hangingPunct="1">
              <a:defRPr/>
            </a:pPr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</a:rPr>
              <a:t>альбом;</a:t>
            </a:r>
          </a:p>
          <a:p>
            <a:pPr eaLnBrk="1" hangingPunct="1">
              <a:defRPr/>
            </a:pPr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</a:rPr>
              <a:t>гербарий; карта;</a:t>
            </a:r>
          </a:p>
          <a:p>
            <a:pPr eaLnBrk="1" hangingPunct="1">
              <a:defRPr/>
            </a:pPr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</a:rPr>
              <a:t>экскурсия;</a:t>
            </a:r>
          </a:p>
          <a:p>
            <a:pPr eaLnBrk="1" hangingPunct="1">
              <a:defRPr/>
            </a:pPr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</a:rPr>
              <a:t>игра; сценарий праздника;</a:t>
            </a:r>
          </a:p>
          <a:p>
            <a:pPr eaLnBrk="1" hangingPunct="1">
              <a:defRPr/>
            </a:pPr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</a:rPr>
              <a:t>костюм; макет; модель;  сувенир;</a:t>
            </a:r>
          </a:p>
          <a:p>
            <a:pPr eaLnBrk="1" hangingPunct="1">
              <a:defRPr/>
            </a:pPr>
            <a:r>
              <a:rPr lang="ru-RU" b="1" dirty="0" err="1" smtClean="0">
                <a:solidFill>
                  <a:schemeClr val="accent5">
                    <a:lumMod val="25000"/>
                  </a:schemeClr>
                </a:solidFill>
              </a:rPr>
              <a:t>мультимедийный</a:t>
            </a:r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</a:rPr>
              <a:t> продукт;</a:t>
            </a:r>
          </a:p>
          <a:p>
            <a:pPr eaLnBrk="1" hangingPunct="1">
              <a:defRPr/>
            </a:pPr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</a:rPr>
              <a:t>учебное пособие и др.</a:t>
            </a:r>
            <a:r>
              <a:rPr lang="ru-RU" dirty="0" smtClean="0">
                <a:solidFill>
                  <a:schemeClr val="accent5">
                    <a:lumMod val="25000"/>
                  </a:schemeClr>
                </a:solidFill>
              </a:rPr>
              <a:t> </a:t>
            </a:r>
          </a:p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3980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32656"/>
            <a:ext cx="8686800" cy="962744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dirty="0" smtClean="0">
                <a:solidFill>
                  <a:srgbClr val="C00000"/>
                </a:solidFill>
              </a:rPr>
              <a:t>Роли участников проектной деятельности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Rectangle 12"/>
          <p:cNvSpPr>
            <a:spLocks noGrp="1" noChangeArrowheads="1"/>
          </p:cNvSpPr>
          <p:nvPr>
            <p:ph idx="1"/>
          </p:nvPr>
        </p:nvSpPr>
        <p:spPr>
          <a:xfrm>
            <a:off x="6429375" y="1643063"/>
            <a:ext cx="2257425" cy="500062"/>
          </a:xfrm>
          <a:solidFill>
            <a:srgbClr val="B7DBB7"/>
          </a:solidFill>
          <a:ln>
            <a:solidFill>
              <a:schemeClr val="tx1"/>
            </a:solidFill>
          </a:ln>
        </p:spPr>
        <p:txBody>
          <a:bodyPr wrap="none" anchor="ctr">
            <a:normAutofit fontScale="85000" lnSpcReduction="20000"/>
          </a:bodyPr>
          <a:lstStyle/>
          <a:p>
            <a:pPr algn="ctr" eaLnBrk="1" hangingPunct="1">
              <a:buFontTx/>
              <a:buNone/>
              <a:defRPr/>
            </a:pPr>
            <a:r>
              <a:rPr lang="ru-RU" sz="1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РОЛЬ</a:t>
            </a:r>
          </a:p>
          <a:p>
            <a:pPr algn="ctr" eaLnBrk="1" hangingPunct="1">
              <a:buFontTx/>
              <a:buNone/>
              <a:defRPr/>
            </a:pPr>
            <a:r>
              <a:rPr lang="ru-RU" sz="1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РОДИТЕЛЕЙ</a:t>
            </a:r>
          </a:p>
        </p:txBody>
      </p:sp>
      <p:sp>
        <p:nvSpPr>
          <p:cNvPr id="5" name="Rectangle 21"/>
          <p:cNvSpPr>
            <a:spLocks noChangeArrowheads="1"/>
          </p:cNvSpPr>
          <p:nvPr/>
        </p:nvSpPr>
        <p:spPr bwMode="auto">
          <a:xfrm>
            <a:off x="6429375" y="2643188"/>
            <a:ext cx="2305050" cy="1727200"/>
          </a:xfrm>
          <a:prstGeom prst="rect">
            <a:avLst/>
          </a:prstGeom>
          <a:solidFill>
            <a:srgbClr val="B7DBB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ru-RU" altLang="ru-RU" b="1">
                <a:solidFill>
                  <a:srgbClr val="003332"/>
                </a:solidFill>
              </a:rPr>
              <a:t>Консультирует</a:t>
            </a:r>
          </a:p>
          <a:p>
            <a:pPr eaLnBrk="1" hangingPunct="1">
              <a:buFontTx/>
              <a:buChar char="•"/>
            </a:pPr>
            <a:r>
              <a:rPr lang="ru-RU" altLang="ru-RU" b="1">
                <a:solidFill>
                  <a:srgbClr val="003332"/>
                </a:solidFill>
              </a:rPr>
              <a:t>Мотивирует</a:t>
            </a:r>
          </a:p>
          <a:p>
            <a:pPr eaLnBrk="1" hangingPunct="1"/>
            <a:endParaRPr lang="ru-RU" altLang="ru-RU" sz="1600">
              <a:solidFill>
                <a:srgbClr val="003332"/>
              </a:solidFill>
            </a:endParaRPr>
          </a:p>
          <a:p>
            <a:pPr eaLnBrk="1" hangingPunct="1"/>
            <a:endParaRPr lang="ru-RU" altLang="ru-RU" sz="1600">
              <a:solidFill>
                <a:srgbClr val="003332"/>
              </a:solidFill>
            </a:endParaRPr>
          </a:p>
          <a:p>
            <a:pPr eaLnBrk="1" hangingPunct="1"/>
            <a:endParaRPr lang="ru-RU" altLang="ru-RU" sz="1600"/>
          </a:p>
          <a:p>
            <a:pPr eaLnBrk="1" hangingPunct="1"/>
            <a:r>
              <a:rPr lang="ru-RU" altLang="ru-RU" sz="1600"/>
              <a:t> </a:t>
            </a:r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3214688" y="1643063"/>
            <a:ext cx="2879725" cy="503237"/>
          </a:xfrm>
          <a:prstGeom prst="rect">
            <a:avLst/>
          </a:prstGeom>
          <a:solidFill>
            <a:srgbClr val="B7DBB7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РОЛЬ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УЧЕНИКА</a:t>
            </a:r>
          </a:p>
        </p:txBody>
      </p:sp>
      <p:sp>
        <p:nvSpPr>
          <p:cNvPr id="7" name="Rectangle 20"/>
          <p:cNvSpPr>
            <a:spLocks noChangeArrowheads="1"/>
          </p:cNvSpPr>
          <p:nvPr/>
        </p:nvSpPr>
        <p:spPr bwMode="auto">
          <a:xfrm>
            <a:off x="3143250" y="2643188"/>
            <a:ext cx="2952750" cy="2665412"/>
          </a:xfrm>
          <a:prstGeom prst="rect">
            <a:avLst/>
          </a:prstGeom>
          <a:solidFill>
            <a:srgbClr val="B7DBB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ru-RU" altLang="ru-RU" b="1">
                <a:solidFill>
                  <a:srgbClr val="003332"/>
                </a:solidFill>
              </a:rPr>
              <a:t>Является субъектом</a:t>
            </a:r>
          </a:p>
          <a:p>
            <a:pPr eaLnBrk="1" hangingPunct="1"/>
            <a:r>
              <a:rPr lang="ru-RU" altLang="ru-RU" b="1">
                <a:solidFill>
                  <a:srgbClr val="003332"/>
                </a:solidFill>
              </a:rPr>
              <a:t>познавательной</a:t>
            </a:r>
          </a:p>
          <a:p>
            <a:pPr eaLnBrk="1" hangingPunct="1"/>
            <a:r>
              <a:rPr lang="ru-RU" altLang="ru-RU" b="1">
                <a:solidFill>
                  <a:srgbClr val="003332"/>
                </a:solidFill>
              </a:rPr>
              <a:t>деятельности</a:t>
            </a:r>
          </a:p>
          <a:p>
            <a:pPr eaLnBrk="1" hangingPunct="1">
              <a:buFontTx/>
              <a:buChar char="•"/>
            </a:pPr>
            <a:r>
              <a:rPr lang="ru-RU" altLang="ru-RU" b="1">
                <a:solidFill>
                  <a:srgbClr val="003332"/>
                </a:solidFill>
              </a:rPr>
              <a:t>Выбирает </a:t>
            </a:r>
          </a:p>
          <a:p>
            <a:pPr eaLnBrk="1" hangingPunct="1"/>
            <a:r>
              <a:rPr lang="ru-RU" altLang="ru-RU" b="1">
                <a:solidFill>
                  <a:srgbClr val="003332"/>
                </a:solidFill>
              </a:rPr>
              <a:t>(принимает решения)</a:t>
            </a:r>
          </a:p>
          <a:p>
            <a:pPr eaLnBrk="1" hangingPunct="1">
              <a:buFontTx/>
              <a:buChar char="•"/>
            </a:pPr>
            <a:r>
              <a:rPr lang="ru-RU" altLang="ru-RU" b="1">
                <a:solidFill>
                  <a:srgbClr val="003332"/>
                </a:solidFill>
              </a:rPr>
              <a:t>Выстраивает систему </a:t>
            </a:r>
          </a:p>
          <a:p>
            <a:pPr eaLnBrk="1" hangingPunct="1"/>
            <a:r>
              <a:rPr lang="ru-RU" altLang="ru-RU" b="1">
                <a:solidFill>
                  <a:srgbClr val="003332"/>
                </a:solidFill>
              </a:rPr>
              <a:t>взаимоотношений </a:t>
            </a:r>
          </a:p>
          <a:p>
            <a:pPr eaLnBrk="1" hangingPunct="1"/>
            <a:r>
              <a:rPr lang="ru-RU" altLang="ru-RU" b="1">
                <a:solidFill>
                  <a:srgbClr val="003332"/>
                </a:solidFill>
              </a:rPr>
              <a:t>с людьми</a:t>
            </a:r>
          </a:p>
          <a:p>
            <a:pPr eaLnBrk="1" hangingPunct="1">
              <a:buFontTx/>
              <a:buChar char="•"/>
            </a:pPr>
            <a:r>
              <a:rPr lang="ru-RU" altLang="ru-RU" b="1">
                <a:solidFill>
                  <a:srgbClr val="003332"/>
                </a:solidFill>
              </a:rPr>
              <a:t>Оценивает</a:t>
            </a:r>
            <a:r>
              <a:rPr lang="ru-RU" altLang="ru-RU" sz="1600">
                <a:solidFill>
                  <a:srgbClr val="003332"/>
                </a:solidFill>
              </a:rPr>
              <a:t> </a:t>
            </a:r>
            <a:r>
              <a:rPr lang="ru-RU" altLang="ru-RU">
                <a:solidFill>
                  <a:srgbClr val="003332"/>
                </a:solidFill>
              </a:rPr>
              <a:t> </a:t>
            </a:r>
            <a:r>
              <a:rPr lang="ru-RU" altLang="ru-RU" sz="1600" b="1">
                <a:solidFill>
                  <a:srgbClr val="003332"/>
                </a:solidFill>
              </a:rPr>
              <a:t> </a:t>
            </a: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714375" y="1643063"/>
            <a:ext cx="2232025" cy="503237"/>
          </a:xfrm>
          <a:prstGeom prst="rect">
            <a:avLst/>
          </a:prstGeom>
          <a:solidFill>
            <a:srgbClr val="B7DBB7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РОЛЬ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УЧИТЕЛЯ</a:t>
            </a:r>
          </a:p>
        </p:txBody>
      </p:sp>
      <p:sp>
        <p:nvSpPr>
          <p:cNvPr id="9" name="Rectangle 19"/>
          <p:cNvSpPr>
            <a:spLocks noChangeArrowheads="1"/>
          </p:cNvSpPr>
          <p:nvPr/>
        </p:nvSpPr>
        <p:spPr bwMode="auto">
          <a:xfrm>
            <a:off x="714375" y="2643188"/>
            <a:ext cx="2232025" cy="1727200"/>
          </a:xfrm>
          <a:prstGeom prst="rect">
            <a:avLst/>
          </a:prstGeom>
          <a:solidFill>
            <a:srgbClr val="B7DBB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ru-RU" altLang="ru-RU" b="1">
                <a:solidFill>
                  <a:srgbClr val="003332"/>
                </a:solidFill>
              </a:rPr>
              <a:t>Консультирует</a:t>
            </a:r>
          </a:p>
          <a:p>
            <a:pPr eaLnBrk="1" hangingPunct="1">
              <a:buFontTx/>
              <a:buChar char="•"/>
            </a:pPr>
            <a:r>
              <a:rPr lang="ru-RU" altLang="ru-RU" b="1">
                <a:solidFill>
                  <a:srgbClr val="003332"/>
                </a:solidFill>
              </a:rPr>
              <a:t>Мотивирует</a:t>
            </a:r>
          </a:p>
          <a:p>
            <a:pPr eaLnBrk="1" hangingPunct="1">
              <a:buFontTx/>
              <a:buChar char="•"/>
            </a:pPr>
            <a:r>
              <a:rPr lang="ru-RU" altLang="ru-RU" b="1">
                <a:solidFill>
                  <a:srgbClr val="003332"/>
                </a:solidFill>
              </a:rPr>
              <a:t>Наблюдает</a:t>
            </a:r>
            <a:r>
              <a:rPr lang="ru-RU" altLang="ru-RU" sz="1600" b="1">
                <a:solidFill>
                  <a:srgbClr val="003332"/>
                </a:solidFill>
              </a:rPr>
              <a:t> </a:t>
            </a:r>
          </a:p>
          <a:p>
            <a:pPr eaLnBrk="1" hangingPunct="1">
              <a:buFontTx/>
              <a:buChar char="•"/>
            </a:pPr>
            <a:endParaRPr lang="ru-RU" altLang="ru-RU" sz="1600" b="1">
              <a:solidFill>
                <a:srgbClr val="003332"/>
              </a:solidFill>
            </a:endParaRPr>
          </a:p>
          <a:p>
            <a:pPr eaLnBrk="1" hangingPunct="1"/>
            <a:r>
              <a:rPr lang="ru-RU" altLang="ru-RU" sz="1600"/>
              <a:t> </a:t>
            </a:r>
          </a:p>
        </p:txBody>
      </p:sp>
      <p:pic>
        <p:nvPicPr>
          <p:cNvPr id="3074" name="Picture 2" descr="D:\ШШШкола\1 - 2012\фото 1-4 кл\4 класс 2016\мастер класс 4 фото  открытка для мамы 25 школа\DSC_011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4653136"/>
            <a:ext cx="2808311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ШШШкола\1 - 2012\фото 1-4 кл\4 класс 2016\мастер класс 4 фото  открытка для мамы 25 школа\DSC_014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520" y="4653136"/>
            <a:ext cx="2812760" cy="1875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2637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561757"/>
              </p:ext>
            </p:extLst>
          </p:nvPr>
        </p:nvGraphicFramePr>
        <p:xfrm>
          <a:off x="179512" y="692696"/>
          <a:ext cx="8784976" cy="6119357"/>
        </p:xfrm>
        <a:graphic>
          <a:graphicData uri="http://schemas.openxmlformats.org/drawingml/2006/table">
            <a:tbl>
              <a:tblPr firstRow="1" firstCol="1" bandRow="1"/>
              <a:tblGrid>
                <a:gridCol w="2789608"/>
                <a:gridCol w="2125589"/>
                <a:gridCol w="3869779"/>
              </a:tblGrid>
              <a:tr h="2918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Проекты</a:t>
                      </a:r>
                      <a:endParaRPr lang="ru-RU" sz="2000" dirty="0">
                        <a:solidFill>
                          <a:srgbClr val="C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Виды деятельности</a:t>
                      </a:r>
                      <a:endParaRPr lang="ru-RU" sz="2000" dirty="0">
                        <a:solidFill>
                          <a:srgbClr val="C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Результат</a:t>
                      </a:r>
                      <a:endParaRPr lang="ru-RU" sz="2000" dirty="0">
                        <a:solidFill>
                          <a:srgbClr val="C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728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познавательный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«Что мы знаем о Земле»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работа с источниками информации, обработка текстов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короткий текст, вопросы к нему, иллюстрации, пословицы, список литературы.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Плакат, презентация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91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конструкторский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«Макет детской площадки»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работа с пластилином, конструктором; рисование, проектирование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натуральный макет из </a:t>
                      </a:r>
                      <a:r>
                        <a:rPr lang="ru-RU" sz="18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Лего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 пластилина, рисунок, пояснения, описание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546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исследовательский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«Как мы проводим свободное время»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подготовка и проведение опроса, обработка данных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вопросы, методы сбора информации, диаграммы, интерпретация данных, выводы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09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социальный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«Помоги будущему первокласснику»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выделение возможных проблем будущего первоклассника, составление плана помощи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подготовка плана помощи и опеки; текст или презентация с планом опеки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686800" cy="84124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effectLst/>
              </a:rPr>
              <a:t>Виды </a:t>
            </a:r>
            <a:r>
              <a:rPr lang="ru-RU" b="1" dirty="0" smtClean="0">
                <a:effectLst/>
              </a:rPr>
              <a:t>проектов: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3172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686800" cy="838200"/>
          </a:xfrm>
        </p:spPr>
        <p:txBody>
          <a:bodyPr/>
          <a:lstStyle/>
          <a:p>
            <a:pPr algn="ctr"/>
            <a:r>
              <a:rPr lang="ru-RU" dirty="0" smtClean="0"/>
              <a:t>Познавательный проект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268760"/>
            <a:ext cx="86868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/>
              <a:t>Основной </a:t>
            </a:r>
            <a:r>
              <a:rPr lang="ru-RU" sz="2800" dirty="0"/>
              <a:t>акцент сделан на </a:t>
            </a:r>
            <a:r>
              <a:rPr lang="ru-RU" sz="2800" i="1" dirty="0"/>
              <a:t>работу с информацией </a:t>
            </a:r>
            <a:r>
              <a:rPr lang="ru-RU" sz="2800" dirty="0"/>
              <a:t>на основе имеющихся </a:t>
            </a:r>
            <a:r>
              <a:rPr lang="ru-RU" sz="2800" i="1" dirty="0"/>
              <a:t>естественнонаучных знаний </a:t>
            </a:r>
            <a:r>
              <a:rPr lang="ru-RU" sz="2800" dirty="0"/>
              <a:t>(о форме и размерах Земли, частях света, растительном и животном мире и др.), полученных в курсе окружающего мира, и </a:t>
            </a:r>
            <a:r>
              <a:rPr lang="ru-RU" sz="2800" i="1" dirty="0"/>
              <a:t>личного опыта</a:t>
            </a:r>
            <a:r>
              <a:rPr lang="ru-RU" sz="2800" dirty="0"/>
              <a:t>. </a:t>
            </a:r>
          </a:p>
          <a:p>
            <a:endParaRPr lang="ru-RU" dirty="0"/>
          </a:p>
        </p:txBody>
      </p:sp>
      <p:pic>
        <p:nvPicPr>
          <p:cNvPr id="4" name="Picture 5" descr="D:\ШШШкола\1 - 2016 год\фото 2016 школа\1 кл 1 четверть разные\IMG_929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79" r="6184" b="14148"/>
          <a:stretch/>
        </p:blipFill>
        <p:spPr bwMode="auto">
          <a:xfrm>
            <a:off x="755576" y="3573016"/>
            <a:ext cx="5081072" cy="3154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D:\ШШШкола\1 - 2016 год\фото 2016 школа\1 кл 1 четверть разные\IMG_927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84" r="17124"/>
          <a:stretch/>
        </p:blipFill>
        <p:spPr bwMode="auto">
          <a:xfrm rot="5400000">
            <a:off x="5934099" y="3651494"/>
            <a:ext cx="3554924" cy="2596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6669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127</TotalTime>
  <Words>562</Words>
  <Application>Microsoft Office PowerPoint</Application>
  <PresentationFormat>Экран (4:3)</PresentationFormat>
  <Paragraphs>113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Проектная деятельность  в начальной школе </vt:lpstr>
      <vt:lpstr>Презентация PowerPoint</vt:lpstr>
      <vt:lpstr>Сущность проекта</vt:lpstr>
      <vt:lpstr>Развитие младших школьников  в процессе проектной деятельности</vt:lpstr>
      <vt:lpstr>Структура проекта</vt:lpstr>
      <vt:lpstr>Формы продуктов проектной деятельности</vt:lpstr>
      <vt:lpstr>Роли участников проектной деятельности</vt:lpstr>
      <vt:lpstr>Виды проектов: </vt:lpstr>
      <vt:lpstr>Познавательный проект</vt:lpstr>
      <vt:lpstr>Конструкторский  проект </vt:lpstr>
      <vt:lpstr>Исследовательский  проект </vt:lpstr>
      <vt:lpstr>Социальный  проект </vt:lpstr>
      <vt:lpstr>Презентация PowerPoint</vt:lpstr>
      <vt:lpstr>оценка сформированности основных регулятивных и коммуникативных действий:  </vt:lpstr>
      <vt:lpstr>В ходе выполнения проекта фиксируется:  </vt:lpstr>
      <vt:lpstr>Уровни достижений 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17</cp:revision>
  <dcterms:created xsi:type="dcterms:W3CDTF">2016-12-03T08:46:11Z</dcterms:created>
  <dcterms:modified xsi:type="dcterms:W3CDTF">2017-06-08T14:51:09Z</dcterms:modified>
</cp:coreProperties>
</file>