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B915531-8A2B-44DF-837B-7D125B882D3E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467A50E-6B73-42AE-83AB-DF47421ECA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5531-8A2B-44DF-837B-7D125B882D3E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A50E-6B73-42AE-83AB-DF47421ECA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5531-8A2B-44DF-837B-7D125B882D3E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A50E-6B73-42AE-83AB-DF47421ECA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915531-8A2B-44DF-837B-7D125B882D3E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67A50E-6B73-42AE-83AB-DF47421ECA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B915531-8A2B-44DF-837B-7D125B882D3E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467A50E-6B73-42AE-83AB-DF47421ECA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5531-8A2B-44DF-837B-7D125B882D3E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A50E-6B73-42AE-83AB-DF47421ECA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5531-8A2B-44DF-837B-7D125B882D3E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A50E-6B73-42AE-83AB-DF47421ECA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915531-8A2B-44DF-837B-7D125B882D3E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67A50E-6B73-42AE-83AB-DF47421ECA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5531-8A2B-44DF-837B-7D125B882D3E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A50E-6B73-42AE-83AB-DF47421ECA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915531-8A2B-44DF-837B-7D125B882D3E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67A50E-6B73-42AE-83AB-DF47421ECA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915531-8A2B-44DF-837B-7D125B882D3E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67A50E-6B73-42AE-83AB-DF47421ECA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B915531-8A2B-44DF-837B-7D125B882D3E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467A50E-6B73-42AE-83AB-DF47421ECA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51720" y="1556792"/>
            <a:ext cx="5834608" cy="21336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Анализ учебников по программе «Школа России» 4 класс. </a:t>
            </a:r>
            <a:br>
              <a:rPr lang="ru-RU" dirty="0" smtClean="0">
                <a:latin typeface="Cambria Math" pitchFamily="18" charset="0"/>
                <a:ea typeface="Cambria Math" pitchFamily="18" charset="0"/>
              </a:rPr>
            </a:br>
            <a:r>
              <a:rPr lang="ru-RU" dirty="0" smtClean="0">
                <a:latin typeface="Cambria Math" pitchFamily="18" charset="0"/>
                <a:ea typeface="Cambria Math" pitchFamily="18" charset="0"/>
              </a:rPr>
              <a:t>Учебник литературного чтения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293096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latin typeface="Cambria Math" pitchFamily="18" charset="0"/>
                <a:ea typeface="Cambria Math" pitchFamily="18" charset="0"/>
              </a:rPr>
              <a:t>Выполнила студентка </a:t>
            </a:r>
            <a:r>
              <a:rPr lang="ru-RU" sz="1600" dirty="0" smtClean="0">
                <a:latin typeface="Cambria Math" pitchFamily="18" charset="0"/>
                <a:ea typeface="Cambria Math" pitchFamily="18" charset="0"/>
              </a:rPr>
              <a:t>201 </a:t>
            </a:r>
            <a:r>
              <a:rPr lang="ru-RU" sz="1600" dirty="0" err="1" smtClean="0">
                <a:latin typeface="Cambria Math" pitchFamily="18" charset="0"/>
                <a:ea typeface="Cambria Math" pitchFamily="18" charset="0"/>
              </a:rPr>
              <a:t>гр</a:t>
            </a:r>
            <a:r>
              <a:rPr lang="ru-RU" sz="16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ru-RU" sz="1600" dirty="0" smtClean="0"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latin typeface="Cambria Math" pitchFamily="18" charset="0"/>
                <a:ea typeface="Cambria Math" pitchFamily="18" charset="0"/>
              </a:rPr>
              <a:t>Ермолина Нина Андреевна</a:t>
            </a:r>
            <a:endParaRPr lang="ru-RU" sz="16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1033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-328718" y="2046135"/>
            <a:ext cx="5331219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63119" y="238485"/>
            <a:ext cx="80443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Учебник литературного чтения для 4 класса. (ФГОС) </a:t>
            </a:r>
            <a:br>
              <a:rPr lang="ru-RU" sz="2000" dirty="0" smtClean="0">
                <a:latin typeface="Cambria Math" pitchFamily="18" charset="0"/>
                <a:ea typeface="Cambria Math" pitchFamily="18" charset="0"/>
              </a:rPr>
            </a:br>
            <a:r>
              <a:rPr lang="ru-RU" sz="2000" i="1" dirty="0" smtClean="0">
                <a:latin typeface="Cambria Math" pitchFamily="18" charset="0"/>
                <a:ea typeface="Cambria Math" pitchFamily="18" charset="0"/>
              </a:rPr>
              <a:t>Авторами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 являются: Л.Ф. Климанова, В. Г. Горецкий, М.В. Голованова, Л.А. Виноградская, М.В. </a:t>
            </a:r>
            <a:r>
              <a:rPr lang="ru-RU" sz="2000" dirty="0" err="1" smtClean="0">
                <a:latin typeface="Cambria Math" pitchFamily="18" charset="0"/>
                <a:ea typeface="Cambria Math" pitchFamily="18" charset="0"/>
              </a:rPr>
              <a:t>Бойкина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38617" y="1324741"/>
            <a:ext cx="3998415" cy="53312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2061248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42119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С самой первой страницы в учебнике вводятся условные обозначения, по которым учащимся и учителю будет легче ориентироваться в материале. Представлены обозначения: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найди слово в словарике в конце учебника;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посмотри обозначение слова в рубрике «Проверим себя»;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найди слово в толковом словаре или энциклопедии;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работаем в рабочей тетради;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работаем в паре;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работаем в группе;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задание повышенной сложности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813"/>
          <a:stretch/>
        </p:blipFill>
        <p:spPr>
          <a:xfrm>
            <a:off x="4211960" y="260648"/>
            <a:ext cx="4363809" cy="6451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2948251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954"/>
            <a:ext cx="8820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В конце учебника представлен  </a:t>
            </a:r>
            <a:r>
              <a:rPr lang="ru-RU" sz="2000" u="sng" dirty="0" smtClean="0">
                <a:latin typeface="Cambria Math" pitchFamily="18" charset="0"/>
                <a:ea typeface="Cambria Math" pitchFamily="18" charset="0"/>
              </a:rPr>
              <a:t>словарик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, в котором отображен ряд сложных слов с их значениями и страницы, на которых встречаются эти слова.</a:t>
            </a:r>
          </a:p>
          <a:p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На следующей странице от словарика открывается рубрика «</a:t>
            </a:r>
            <a:r>
              <a:rPr lang="ru-RU" sz="2000" u="sng" dirty="0" smtClean="0">
                <a:latin typeface="Cambria Math" pitchFamily="18" charset="0"/>
                <a:ea typeface="Cambria Math" pitchFamily="18" charset="0"/>
              </a:rPr>
              <a:t>Советуем прочитать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» в нее входит список авторов и произведений, которые советуют прочитать авторы учебника. 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4906"/>
          <a:stretch/>
        </p:blipFill>
        <p:spPr>
          <a:xfrm>
            <a:off x="792088" y="2132856"/>
            <a:ext cx="7236296" cy="4484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2944569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97" t="2151" r="2258" b="8172"/>
          <a:stretch/>
        </p:blipFill>
        <p:spPr>
          <a:xfrm>
            <a:off x="4355976" y="2564904"/>
            <a:ext cx="4505596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81536" y="332656"/>
            <a:ext cx="55705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Содержание 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состоит из разделов с 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которыми работают учащиеся. Раздельно идет знакомства с  поэтами и писателями литературного чтения. Также разделы  разделены 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на подразделы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: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«Страна детства», «поэтическая тетрадь», «природа и мы», «Родина», «Страна Фантазия» и «Зарубежная литература». 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55" t="5265" r="454" b="8555"/>
          <a:stretch/>
        </p:blipFill>
        <p:spPr>
          <a:xfrm>
            <a:off x="179512" y="3501008"/>
            <a:ext cx="4499992" cy="3026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127462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566" y="980728"/>
            <a:ext cx="344333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Также в учебнике есть «Поэтическая 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тетрадь», которая встречается как в первой, так и во второй части учебника. На странице названия рубрики показаны цели работы с этой частью, а именно с чьим творчеством познакомятся дети (представлены авторы), каким навыкам научатся и что научатся понимать при прочтении. 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876" r="3875"/>
          <a:stretch/>
        </p:blipFill>
        <p:spPr>
          <a:xfrm>
            <a:off x="3635896" y="188640"/>
            <a:ext cx="4944197" cy="6386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4037143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940" t="8333" r="29722" b="4638"/>
          <a:stretch/>
        </p:blipFill>
        <p:spPr bwMode="auto">
          <a:xfrm>
            <a:off x="179512" y="1218768"/>
            <a:ext cx="3876272" cy="53200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8439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На страницах 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знакомство с 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творчеством авторов 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прописано 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имя, фамилия и отчество автора, его портрет и 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стихотворение 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с иллюстрациями на эту тему. Прочитанный материал закрепляется вопросами и заданиями в конце произведения.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649" t="8165" r="30164" b="6529"/>
          <a:stretch/>
        </p:blipFill>
        <p:spPr bwMode="auto">
          <a:xfrm>
            <a:off x="4572000" y="1268825"/>
            <a:ext cx="3978188" cy="52699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00578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172</TotalTime>
  <Words>276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Анализ учебников по программе «Школа России» 4 класс.  Учебник литературного чтения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тут</dc:title>
  <dc:creator>user</dc:creator>
  <cp:lastModifiedBy>user</cp:lastModifiedBy>
  <cp:revision>6</cp:revision>
  <dcterms:created xsi:type="dcterms:W3CDTF">2017-04-25T08:42:47Z</dcterms:created>
  <dcterms:modified xsi:type="dcterms:W3CDTF">2017-04-27T09:29:41Z</dcterms:modified>
</cp:coreProperties>
</file>