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1267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59280"/>
            <a:ext cx="6400800" cy="12954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pic>
        <p:nvPicPr>
          <p:cNvPr id="8" name="Picture 7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801112"/>
            <a:ext cx="9144000" cy="932688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429000"/>
            <a:ext cx="6400800" cy="762000"/>
          </a:xfrm>
        </p:spPr>
        <p:txBody>
          <a:bodyPr>
            <a:normAutofit/>
          </a:bodyPr>
          <a:lstStyle>
            <a:lvl1pPr marL="0" indent="0" algn="ctr">
              <a:buNone/>
              <a:defRPr sz="200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white"/>
        <p:txBody>
          <a:bodyPr/>
          <a:lstStyle/>
          <a:p>
            <a:fld id="{B4C71EC6-210F-42DE-9C53-41977AD35B3D}" type="datetimeFigureOut">
              <a:rPr lang="ru-RU" smtClean="0"/>
              <a:t>09.02.2017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white"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209041"/>
            <a:ext cx="1295400" cy="4318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400" y="1219199"/>
            <a:ext cx="5181600" cy="426720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2438400"/>
            <a:ext cx="6400800" cy="304800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pic>
        <p:nvPicPr>
          <p:cNvPr id="9" name="Picture 8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pic>
        <p:nvPicPr>
          <p:cNvPr id="7" name="Picture 6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3410267"/>
            <a:ext cx="6248400" cy="1456373"/>
          </a:xfrm>
        </p:spPr>
        <p:txBody>
          <a:bodyPr anchor="t">
            <a:normAutofit/>
          </a:bodyPr>
          <a:lstStyle>
            <a:lvl1pPr algn="ctr">
              <a:defRPr sz="3600" b="0" i="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800" y="1503680"/>
            <a:ext cx="6248400" cy="1566862"/>
          </a:xfrm>
        </p:spPr>
        <p:txBody>
          <a:bodyPr anchor="b"/>
          <a:lstStyle>
            <a:lvl1pPr marL="0" indent="0" algn="ctr">
              <a:buNone/>
              <a:defRPr sz="2000" b="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pic>
        <p:nvPicPr>
          <p:cNvPr id="8" name="Picture 7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371600" y="2438400"/>
            <a:ext cx="3124200" cy="3124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4"/>
          </p:nvPr>
        </p:nvSpPr>
        <p:spPr>
          <a:xfrm>
            <a:off x="4648200" y="2438400"/>
            <a:ext cx="3124200" cy="3124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pic>
        <p:nvPicPr>
          <p:cNvPr id="9" name="Picture 8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flourish2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371600" y="2819400"/>
            <a:ext cx="3124200" cy="2743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8200" y="2819400"/>
            <a:ext cx="3124200" cy="2743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62201"/>
            <a:ext cx="3125788" cy="451338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2359152"/>
            <a:ext cx="3127375" cy="448056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09.02.2017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09.02.2017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pic>
        <p:nvPicPr>
          <p:cNvPr id="7" name="Picture 6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1" y="1676400"/>
            <a:ext cx="2819399" cy="599440"/>
          </a:xfrm>
        </p:spPr>
        <p:txBody>
          <a:bodyPr anchor="b"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1" y="2275840"/>
            <a:ext cx="2819399" cy="290576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371600" y="1676400"/>
            <a:ext cx="3276600" cy="3505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que 9"/>
          <p:cNvSpPr/>
          <p:nvPr/>
        </p:nvSpPr>
        <p:spPr>
          <a:xfrm>
            <a:off x="1463040" y="1847088"/>
            <a:ext cx="3090672" cy="3090672"/>
          </a:xfrm>
          <a:prstGeom prst="plaque">
            <a:avLst>
              <a:gd name="adj" fmla="val 8438"/>
            </a:avLst>
          </a:prstGeom>
          <a:noFill/>
          <a:ln w="9525">
            <a:solidFill>
              <a:schemeClr val="tx2">
                <a:alpha val="17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0" y="1676400"/>
            <a:ext cx="2819400" cy="599440"/>
          </a:xfrm>
        </p:spPr>
        <p:txBody>
          <a:bodyPr anchor="b"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4000" y="1905000"/>
            <a:ext cx="2971800" cy="2971800"/>
          </a:xfrm>
          <a:prstGeom prst="plaque">
            <a:avLst>
              <a:gd name="adj" fmla="val 8341"/>
            </a:avLst>
          </a:prstGeom>
          <a:solidFill>
            <a:schemeClr val="bg1">
              <a:lumMod val="95000"/>
              <a:alpha val="35000"/>
            </a:schemeClr>
          </a:solidFill>
          <a:ln w="98425" cmpd="thinThick">
            <a:noFill/>
            <a:bevel/>
          </a:ln>
        </p:spPr>
        <p:txBody>
          <a:bodyPr>
            <a:normAutofit/>
          </a:bodyPr>
          <a:lstStyle>
            <a:lvl1pPr marL="0" indent="0" algn="ctr">
              <a:buNone/>
              <a:defRPr sz="1800" baseline="0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0" y="2276856"/>
            <a:ext cx="2819400" cy="287528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window3.png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1295400"/>
            <a:ext cx="6400800" cy="685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057400"/>
            <a:ext cx="6400800" cy="34290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 bwMode="white">
          <a:xfrm>
            <a:off x="304800" y="6356350"/>
            <a:ext cx="2133600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l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09.02.2017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 bwMode="white">
          <a:xfrm>
            <a:off x="2971800" y="6356350"/>
            <a:ext cx="3200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white">
          <a:xfrm>
            <a:off x="6675120" y="636422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600" kern="1200" cap="all" spc="300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0" indent="-274320" algn="l" defTabSz="914400" rtl="0" eaLnBrk="1" latinLnBrk="0" hangingPunct="1">
        <a:lnSpc>
          <a:spcPct val="150000"/>
        </a:lnSpc>
        <a:spcBef>
          <a:spcPct val="20000"/>
        </a:spcBef>
        <a:buClrTx/>
        <a:buFont typeface="Wingdings" pitchFamily="2" charset="2"/>
        <a:buChar char="v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" Target="slide12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" Target="slide8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" Target="slide10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Тема урока: Чему учит экономика?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68027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</a:rPr>
              <a:t>Проверь себя</a:t>
            </a:r>
            <a:endParaRPr lang="ru-RU" sz="3200" b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indent="0" algn="ctr">
              <a:buNone/>
            </a:pPr>
            <a:r>
              <a:rPr lang="ru-RU" sz="2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Семья</a:t>
            </a:r>
            <a:r>
              <a:rPr lang="ru-RU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, дружба, помощь, то есть общественные явления, в которых человек испытывает </a:t>
            </a:r>
            <a:r>
              <a:rPr lang="ru-RU" sz="2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потребности, формируются в общении между людьми.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9716359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</a:rPr>
              <a:t>Обсуди в паре (2 минуты)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59632" y="2420888"/>
            <a:ext cx="6544816" cy="3120009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Откуда берутся хлеб, дом, телефон, то есть предметы, которые изготовлены промышленным способом и в которых человек испытывает потребности?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7" name="Picture 3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4190076"/>
            <a:ext cx="2016224" cy="16240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289305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</a:rPr>
              <a:t>Проверь себя</a:t>
            </a:r>
            <a:endParaRPr lang="ru-RU" sz="3200" b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indent="0" algn="ctr">
              <a:buNone/>
            </a:pPr>
            <a:r>
              <a:rPr lang="ru-RU" sz="2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Хлеб</a:t>
            </a:r>
            <a:r>
              <a:rPr lang="ru-RU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, дом, телефон, то есть предметы, которые изготовлены промышленным способом и в которых человек испытывает </a:t>
            </a:r>
            <a:r>
              <a:rPr lang="ru-RU" sz="2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потребности, даёт экономика.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5363700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Прочитай и запомни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000" dirty="0" smtClean="0"/>
              <a:t>Главная задача экономики – удовлетворить разнообразные потребности человека. Для удовлетворения таких подробностей производят </a:t>
            </a:r>
            <a:r>
              <a:rPr lang="ru-RU" sz="2000" b="1" i="1" dirty="0" smtClean="0"/>
              <a:t>товары </a:t>
            </a:r>
            <a:r>
              <a:rPr lang="ru-RU" sz="2000" dirty="0" smtClean="0"/>
              <a:t>и</a:t>
            </a:r>
            <a:r>
              <a:rPr lang="ru-RU" sz="2000" b="1" i="1" dirty="0" smtClean="0"/>
              <a:t> услуги</a:t>
            </a:r>
            <a:r>
              <a:rPr lang="ru-RU" sz="2000" dirty="0" smtClean="0"/>
              <a:t>.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7522817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Запомни!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400" dirty="0" smtClean="0"/>
              <a:t>Товары – это вещи, предметы, с помощью которых люди удовлетворяют свои потребности. К товарам относятся продукты питания, одежда, мебель, посуда, автомобили, дома и многое другое.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8352510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Запомни!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7584" y="2438400"/>
            <a:ext cx="7344816" cy="3294856"/>
          </a:xfrm>
        </p:spPr>
        <p:txBody>
          <a:bodyPr>
            <a:normAutofit fontScale="92500" lnSpcReduction="20000"/>
          </a:bodyPr>
          <a:lstStyle/>
          <a:p>
            <a:pPr algn="ctr"/>
            <a:r>
              <a:rPr lang="ru-RU" sz="2400" dirty="0" smtClean="0"/>
              <a:t>Услуги- это работа, которую люди выполняют, чтобы удовлетворить те или иные потребности других людей. Например, стрижка в парикмахерской, стирка в прачечной, ремонт автомобиля в мастерской, проведение экскурсии в музее – всё это услуги. Услуги – это блага, предоставляемые не в виде вещей, а в форме деятельности.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901965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1187624" y="1484784"/>
            <a:ext cx="6400800" cy="3888432"/>
          </a:xfrm>
        </p:spPr>
        <p:txBody>
          <a:bodyPr/>
          <a:lstStyle/>
          <a:p>
            <a:pPr marL="514350" lvl="1" indent="0" algn="ctr">
              <a:buNone/>
            </a:pPr>
            <a:r>
              <a:rPr lang="ru-RU" sz="3600" b="1" dirty="0" smtClean="0">
                <a:solidFill>
                  <a:srgbClr val="FF0000"/>
                </a:solidFill>
              </a:rPr>
              <a:t>Молодец! </a:t>
            </a:r>
          </a:p>
          <a:p>
            <a:pPr marL="514350" lvl="1" indent="0" algn="ctr">
              <a:buNone/>
            </a:pPr>
            <a:r>
              <a:rPr lang="ru-RU" sz="2800" b="1" dirty="0" smtClean="0">
                <a:solidFill>
                  <a:srgbClr val="0070C0"/>
                </a:solidFill>
              </a:rPr>
              <a:t>Можно приступить к работе с учебником и рабочей </a:t>
            </a:r>
            <a:r>
              <a:rPr lang="ru-RU" sz="2800" b="1" smtClean="0">
                <a:solidFill>
                  <a:srgbClr val="0070C0"/>
                </a:solidFill>
              </a:rPr>
              <a:t>тетрадью!</a:t>
            </a:r>
          </a:p>
          <a:p>
            <a:pPr marL="514350" lvl="1" indent="0" algn="ctr">
              <a:buNone/>
            </a:pPr>
            <a:endParaRPr lang="ru-RU" sz="2800" b="1" dirty="0" smtClean="0">
              <a:solidFill>
                <a:srgbClr val="0070C0"/>
              </a:solidFill>
            </a:endParaRPr>
          </a:p>
          <a:p>
            <a:r>
              <a:rPr lang="ru-RU" sz="2800" dirty="0" smtClean="0"/>
              <a:t>Учебник: с. 39-40;</a:t>
            </a:r>
          </a:p>
          <a:p>
            <a:r>
              <a:rPr lang="ru-RU" sz="2800" dirty="0" smtClean="0"/>
              <a:t>Рабочая тетрадь: с. 21-24.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5077721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187624" y="1124744"/>
            <a:ext cx="6768752" cy="864096"/>
          </a:xfrm>
        </p:spPr>
        <p:txBody>
          <a:bodyPr>
            <a:noAutofit/>
          </a:bodyPr>
          <a:lstStyle/>
          <a:p>
            <a:r>
              <a:rPr lang="ru-RU" sz="2000" dirty="0" smtClean="0">
                <a:solidFill>
                  <a:srgbClr val="C00000"/>
                </a:solidFill>
              </a:rPr>
              <a:t>Прочитай и перепиши в тетрадь определение термину «экономика»</a:t>
            </a:r>
            <a:endParaRPr lang="ru-RU" sz="2000" dirty="0">
              <a:solidFill>
                <a:srgbClr val="C00000"/>
              </a:solidFill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Экос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по-гречески значит «дом»,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номос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– «закон».</a:t>
            </a:r>
          </a:p>
          <a:p>
            <a:pPr marL="0" indent="0">
              <a:buNone/>
            </a:pPr>
            <a:r>
              <a:rPr lang="ru-RU" sz="2800" b="1" i="1" u="sng" dirty="0" smtClean="0">
                <a:latin typeface="Times New Roman" pitchFamily="18" charset="0"/>
                <a:cs typeface="Times New Roman" pitchFamily="18" charset="0"/>
              </a:rPr>
              <a:t>Экономика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– наука о рациональном ведении хозяйства.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527394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:blinds/>
      </p:transition>
    </mc:Choice>
    <mc:Fallback xmlns="">
      <p:transition spd="slow">
        <p:blinds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1295400"/>
            <a:ext cx="6584776" cy="685800"/>
          </a:xfrm>
        </p:spPr>
        <p:txBody>
          <a:bodyPr>
            <a:noAutofit/>
          </a:bodyPr>
          <a:lstStyle/>
          <a:p>
            <a:r>
              <a:rPr lang="ru-RU" sz="2000" b="1" dirty="0" smtClean="0">
                <a:solidFill>
                  <a:srgbClr val="C00000"/>
                </a:solidFill>
              </a:rPr>
              <a:t>Прочитай и перенеси схему в тетрадь</a:t>
            </a:r>
            <a:endParaRPr lang="ru-RU" sz="2000" b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71600" y="2438400"/>
            <a:ext cx="6800800" cy="3048001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/>
              <a:t>  </a:t>
            </a:r>
            <a:r>
              <a:rPr lang="ru-RU" sz="2800" i="1" u="sng" dirty="0" smtClean="0"/>
              <a:t>Отрасли экономики</a:t>
            </a:r>
          </a:p>
          <a:p>
            <a:pPr marL="0" indent="0">
              <a:buNone/>
            </a:pPr>
            <a:r>
              <a:rPr lang="ru-RU" sz="2800" dirty="0"/>
              <a:t>с</a:t>
            </a:r>
            <a:r>
              <a:rPr lang="ru-RU" sz="2800" dirty="0" smtClean="0"/>
              <a:t>ельское хозяйство    промышленность    строительство                  транспорт    </a:t>
            </a:r>
          </a:p>
          <a:p>
            <a:pPr marL="0" indent="0" algn="ctr">
              <a:buNone/>
            </a:pPr>
            <a:r>
              <a:rPr lang="ru-RU" sz="2800" dirty="0" smtClean="0"/>
              <a:t>торговля</a:t>
            </a:r>
            <a:endParaRPr lang="ru-RU" sz="2800" dirty="0"/>
          </a:p>
        </p:txBody>
      </p:sp>
      <p:cxnSp>
        <p:nvCxnSpPr>
          <p:cNvPr id="5" name="Прямая со стрелкой 4"/>
          <p:cNvCxnSpPr/>
          <p:nvPr/>
        </p:nvCxnSpPr>
        <p:spPr>
          <a:xfrm>
            <a:off x="4283968" y="2996952"/>
            <a:ext cx="0" cy="172819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 flipH="1">
            <a:off x="3563888" y="2996952"/>
            <a:ext cx="720080" cy="36004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>
            <a:off x="4283968" y="2996952"/>
            <a:ext cx="576064" cy="36004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 flipH="1">
            <a:off x="3203848" y="2996952"/>
            <a:ext cx="1080120" cy="100811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>
            <a:off x="4283968" y="2996952"/>
            <a:ext cx="792088" cy="100811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589696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200" dirty="0" smtClean="0">
                <a:solidFill>
                  <a:srgbClr val="C00000"/>
                </a:solidFill>
              </a:rPr>
              <a:t>Обсуди в паре (2 минуты)</a:t>
            </a:r>
            <a:endParaRPr lang="ru-RU" sz="3200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71600" y="2438400"/>
            <a:ext cx="7056784" cy="304800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Что нужно для жизни и развития?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Блок-схема: извлечение 3">
            <a:hlinkClick r:id="rId2" action="ppaction://hlinksldjump"/>
          </p:cNvPr>
          <p:cNvSpPr/>
          <p:nvPr/>
        </p:nvSpPr>
        <p:spPr>
          <a:xfrm>
            <a:off x="5588064" y="3631664"/>
            <a:ext cx="2592288" cy="2088232"/>
          </a:xfrm>
          <a:prstGeom prst="flowChartExtra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проверка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12675786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</a:rPr>
              <a:t>Проверь   себя</a:t>
            </a:r>
            <a:endParaRPr lang="ru-RU" sz="3200" b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Человеку для жизни и развития нужны: воздух, вода, дом, школа, семья и т. д.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021676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1268760"/>
            <a:ext cx="6400800" cy="6858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Перепиши и запомни!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600" b="1" i="1" u="sng" dirty="0" smtClean="0">
                <a:latin typeface="Times New Roman" pitchFamily="18" charset="0"/>
                <a:cs typeface="Times New Roman" pitchFamily="18" charset="0"/>
              </a:rPr>
              <a:t>Потребности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– это всё, что нужно людям для жизни.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756838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</a:rPr>
              <a:t>Обсуди в паре (2 минуты)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59632" y="2420888"/>
            <a:ext cx="6544816" cy="3120009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Откуда берутся воздух, тепло, вода, то есть естественные явления, в которых человек испытывает потребности?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7" name="Picture 3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3717032"/>
            <a:ext cx="2603500" cy="2097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163741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</a:rPr>
              <a:t>Проверь себя</a:t>
            </a:r>
            <a:endParaRPr lang="ru-RU" sz="3200" b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400" dirty="0" smtClean="0">
                <a:solidFill>
                  <a:prstClr val="black"/>
                </a:solidFill>
              </a:rPr>
              <a:t>Воздух</a:t>
            </a:r>
            <a:r>
              <a:rPr lang="ru-RU" sz="2400" dirty="0">
                <a:solidFill>
                  <a:prstClr val="black"/>
                </a:solidFill>
              </a:rPr>
              <a:t>, тепло, вода, то есть естественные явления, в которых человек испытывает </a:t>
            </a:r>
            <a:r>
              <a:rPr lang="ru-RU" sz="2400" dirty="0" smtClean="0">
                <a:solidFill>
                  <a:prstClr val="black"/>
                </a:solidFill>
              </a:rPr>
              <a:t>потребности, д</a:t>
            </a:r>
            <a:r>
              <a:rPr lang="ru-RU" sz="2400" dirty="0" smtClean="0"/>
              <a:t>аёт природа.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7401166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</a:rPr>
              <a:t>Обсуди в паре (2 минуты)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59632" y="2420888"/>
            <a:ext cx="6544816" cy="3120009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Откуда берутся семья, дружба, помощь, то есть общественные явления, в которых человек испытывает потребности?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7" name="Picture 3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3717032"/>
            <a:ext cx="2603500" cy="2097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963998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утюр">
  <a:themeElements>
    <a:clrScheme name="Кутюр">
      <a:dk1>
        <a:sysClr val="windowText" lastClr="000000"/>
      </a:dk1>
      <a:lt1>
        <a:sysClr val="window" lastClr="FFFFFF"/>
      </a:lt1>
      <a:dk2>
        <a:srgbClr val="37302A"/>
      </a:dk2>
      <a:lt2>
        <a:srgbClr val="D0CCB9"/>
      </a:lt2>
      <a:accent1>
        <a:srgbClr val="9E8E5C"/>
      </a:accent1>
      <a:accent2>
        <a:srgbClr val="A09781"/>
      </a:accent2>
      <a:accent3>
        <a:srgbClr val="85776D"/>
      </a:accent3>
      <a:accent4>
        <a:srgbClr val="AEAFA9"/>
      </a:accent4>
      <a:accent5>
        <a:srgbClr val="8D878B"/>
      </a:accent5>
      <a:accent6>
        <a:srgbClr val="6B6149"/>
      </a:accent6>
      <a:hlink>
        <a:srgbClr val="B6A272"/>
      </a:hlink>
      <a:folHlink>
        <a:srgbClr val="8A784F"/>
      </a:folHlink>
    </a:clrScheme>
    <a:fontScheme name="Смокинг">
      <a:maj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Кутюр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0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50000" t="100000" r="100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30000"/>
                <a:satMod val="200000"/>
              </a:schemeClr>
              <a:schemeClr val="phClr">
                <a:tint val="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Couture</Template>
  <TotalTime>131</TotalTime>
  <Words>393</Words>
  <Application>Microsoft Office PowerPoint</Application>
  <PresentationFormat>Экран (4:3)</PresentationFormat>
  <Paragraphs>38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Кутюр</vt:lpstr>
      <vt:lpstr> Тема урока: Чему учит экономика?</vt:lpstr>
      <vt:lpstr>Прочитай и перепиши в тетрадь определение термину «экономика»</vt:lpstr>
      <vt:lpstr>Прочитай и перенеси схему в тетрадь</vt:lpstr>
      <vt:lpstr>Обсуди в паре (2 минуты)</vt:lpstr>
      <vt:lpstr>Проверь   себя</vt:lpstr>
      <vt:lpstr>Перепиши и запомни!</vt:lpstr>
      <vt:lpstr>Обсуди в паре (2 минуты)</vt:lpstr>
      <vt:lpstr>Проверь себя</vt:lpstr>
      <vt:lpstr>Обсуди в паре (2 минуты)</vt:lpstr>
      <vt:lpstr>Проверь себя</vt:lpstr>
      <vt:lpstr>Обсуди в паре (2 минуты)</vt:lpstr>
      <vt:lpstr>Проверь себя</vt:lpstr>
      <vt:lpstr>Прочитай и запомни</vt:lpstr>
      <vt:lpstr>Запомни!</vt:lpstr>
      <vt:lpstr>Запомни!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Аня</dc:creator>
  <cp:lastModifiedBy>Аня</cp:lastModifiedBy>
  <cp:revision>40</cp:revision>
  <dcterms:created xsi:type="dcterms:W3CDTF">2017-02-08T22:57:51Z</dcterms:created>
  <dcterms:modified xsi:type="dcterms:W3CDTF">2017-02-09T01:20:08Z</dcterms:modified>
</cp:coreProperties>
</file>