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61" r:id="rId9"/>
    <p:sldId id="263" r:id="rId10"/>
    <p:sldId id="264" r:id="rId11"/>
    <p:sldId id="258" r:id="rId12"/>
    <p:sldId id="259" r:id="rId13"/>
    <p:sldId id="256" r:id="rId14"/>
    <p:sldId id="257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6EC5B1-DB26-4001-B3F4-EC47C2F0C6F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126CC0-AF48-42AE-8320-1F931D435DB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биологии ГБОУ гимназии</a:t>
            </a:r>
            <a:r>
              <a:rPr lang="en-US" dirty="0" smtClean="0"/>
              <a:t> </a:t>
            </a:r>
            <a:r>
              <a:rPr lang="ru-RU" dirty="0" smtClean="0"/>
              <a:t>№70</a:t>
            </a:r>
          </a:p>
          <a:p>
            <a:r>
              <a:rPr lang="ru-RU" dirty="0" err="1" smtClean="0"/>
              <a:t>Дельвиг</a:t>
            </a:r>
            <a:r>
              <a:rPr lang="ru-RU" dirty="0" smtClean="0"/>
              <a:t> Зоя Викторовна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метода проектов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обучении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биологии и географии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89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Учащиеся:</a:t>
            </a:r>
          </a:p>
          <a:p>
            <a:r>
              <a:rPr lang="ru-RU" dirty="0" smtClean="0"/>
              <a:t>Учатся видеть проблемы</a:t>
            </a:r>
          </a:p>
          <a:p>
            <a:r>
              <a:rPr lang="ru-RU" dirty="0" smtClean="0"/>
              <a:t>Задавать вопросы</a:t>
            </a:r>
          </a:p>
          <a:p>
            <a:r>
              <a:rPr lang="ru-RU" dirty="0" smtClean="0"/>
              <a:t>Выдвигать гипотезы</a:t>
            </a:r>
          </a:p>
          <a:p>
            <a:r>
              <a:rPr lang="ru-RU" dirty="0" smtClean="0"/>
              <a:t>Давать определения понятиям</a:t>
            </a:r>
          </a:p>
          <a:p>
            <a:r>
              <a:rPr lang="ru-RU" dirty="0" smtClean="0"/>
              <a:t>Классифицировать</a:t>
            </a:r>
          </a:p>
          <a:p>
            <a:r>
              <a:rPr lang="ru-RU" dirty="0" smtClean="0"/>
              <a:t>Вести наблюдения</a:t>
            </a:r>
          </a:p>
          <a:p>
            <a:r>
              <a:rPr lang="ru-RU" dirty="0" smtClean="0"/>
              <a:t>Экспериментировать</a:t>
            </a:r>
          </a:p>
          <a:p>
            <a:r>
              <a:rPr lang="ru-RU" dirty="0" smtClean="0"/>
              <a:t>Делать выводы</a:t>
            </a:r>
          </a:p>
          <a:p>
            <a:r>
              <a:rPr lang="ru-RU" dirty="0" smtClean="0"/>
              <a:t>Работать с разными источниками информации</a:t>
            </a:r>
          </a:p>
          <a:p>
            <a:r>
              <a:rPr lang="ru-RU" dirty="0" smtClean="0"/>
              <a:t>Доказывать и защищать свои идеи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  <a:ln w="6350" cap="rnd">
            <a:noFill/>
          </a:ln>
        </p:spPr>
        <p:txBody>
          <a:bodyPr vert="horz" anchor="b" anchorCtr="0">
            <a:normAutofit fontScale="90000"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Работая по алгоритму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8286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eacher.G70\Picture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64753"/>
            <a:ext cx="3960440" cy="2468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5584"/>
            <a:ext cx="8640960" cy="1219200"/>
          </a:xfrm>
          <a:ln w="6350" cap="rnd">
            <a:noFill/>
          </a:ln>
        </p:spPr>
        <p:txBody>
          <a:bodyPr vert="horz" anchor="b" anchorCtr="0">
            <a:normAutofit fontScale="90000"/>
          </a:bodyPr>
          <a:lstStyle/>
          <a:p>
            <a:pPr algn="ctr"/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Минипроект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классе</a:t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 высадить семена овощей?»</a:t>
            </a:r>
          </a:p>
        </p:txBody>
      </p:sp>
      <p:pic>
        <p:nvPicPr>
          <p:cNvPr id="1026" name="Picture 2" descr="C:\Users\Teacher.G70\Picture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022" y="2636912"/>
            <a:ext cx="4886258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9F9FB"/>
              </a:clrFrom>
              <a:clrTo>
                <a:srgbClr val="F9F9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76268" y="3737063"/>
            <a:ext cx="4544203" cy="2932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43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266429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 проекта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	Посадка семян овощных культур в почву.</a:t>
            </a:r>
          </a:p>
          <a:p>
            <a:pPr marL="0" indent="0">
              <a:buNone/>
            </a:pPr>
            <a:r>
              <a:rPr lang="ru-RU" b="1" dirty="0" smtClean="0"/>
              <a:t>Основополагающий вопрос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	На какую глубину высаживать семена?</a:t>
            </a:r>
          </a:p>
          <a:p>
            <a:pPr marL="0" indent="0">
              <a:buNone/>
            </a:pPr>
            <a:r>
              <a:rPr lang="ru-RU" b="1" dirty="0" smtClean="0"/>
              <a:t>Проблемный вопрос: </a:t>
            </a:r>
            <a:br>
              <a:rPr lang="ru-RU" b="1" dirty="0" smtClean="0"/>
            </a:br>
            <a:r>
              <a:rPr lang="ru-RU" b="1" dirty="0" smtClean="0"/>
              <a:t>	</a:t>
            </a:r>
            <a:r>
              <a:rPr lang="ru-RU" dirty="0" smtClean="0"/>
              <a:t>От чего зависит глубина заделки семян?</a:t>
            </a:r>
          </a:p>
        </p:txBody>
      </p:sp>
      <p:pic>
        <p:nvPicPr>
          <p:cNvPr id="2050" name="Picture 2" descr="C:\Users\Teacher.G70\Pictures\скачанные файлы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4" y="3573016"/>
            <a:ext cx="6498720" cy="2520280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52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  <a:ln w="6350" cap="rnd">
            <a:noFill/>
          </a:ln>
        </p:spPr>
        <p:txBody>
          <a:bodyPr vert="horz" anchor="b" anchorCtr="0">
            <a:normAutofit fontScale="90000"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Гипотезы решения проблемы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11"/>
          <a:stretch/>
        </p:blipFill>
        <p:spPr>
          <a:xfrm>
            <a:off x="683568" y="1409461"/>
            <a:ext cx="3090072" cy="4467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3923928" y="1412776"/>
            <a:ext cx="4762872" cy="44074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Гипотезы решения проблемы выдвинули сами ученики</a:t>
            </a:r>
          </a:p>
          <a:p>
            <a:r>
              <a:rPr lang="ru-RU" sz="3200" dirty="0" smtClean="0"/>
              <a:t>Что такое гипотеза </a:t>
            </a:r>
            <a:br>
              <a:rPr lang="ru-RU" sz="3200" dirty="0" smtClean="0"/>
            </a:br>
            <a:r>
              <a:rPr lang="ru-RU" sz="3200" dirty="0" smtClean="0"/>
              <a:t>мы уже знаем.</a:t>
            </a:r>
            <a:br>
              <a:rPr lang="ru-RU" sz="3200" dirty="0" smtClean="0"/>
            </a:br>
            <a:r>
              <a:rPr lang="ru-RU" sz="3200" dirty="0" smtClean="0"/>
              <a:t>Это предположение которое нужно доказать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8008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224408"/>
            <a:ext cx="8229600" cy="828328"/>
          </a:xfr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Составление плана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36"/>
          <a:stretch/>
        </p:blipFill>
        <p:spPr>
          <a:xfrm>
            <a:off x="755576" y="1340093"/>
            <a:ext cx="3524577" cy="453717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812032"/>
            <a:ext cx="4059936" cy="3849216"/>
          </a:xfrm>
        </p:spPr>
        <p:txBody>
          <a:bodyPr>
            <a:normAutofit/>
          </a:bodyPr>
          <a:lstStyle/>
          <a:p>
            <a:r>
              <a:rPr lang="ru-RU" dirty="0" smtClean="0"/>
              <a:t>Цели, как и гипотезы, ребята поставили самостоятельно</a:t>
            </a:r>
          </a:p>
          <a:p>
            <a:r>
              <a:rPr lang="ru-RU" dirty="0" smtClean="0"/>
              <a:t>С планом исследования пришлось помочь</a:t>
            </a:r>
          </a:p>
          <a:p>
            <a:r>
              <a:rPr lang="ru-RU" dirty="0" smtClean="0"/>
              <a:t>Само исследование по плану прошло без запинки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19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00336"/>
          </a:xfr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проекта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8"/>
          <a:stretch/>
        </p:blipFill>
        <p:spPr>
          <a:xfrm>
            <a:off x="971599" y="2924944"/>
            <a:ext cx="7075427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980728"/>
            <a:ext cx="8352928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1. В тетрадь записаны самостоятельные выводы</a:t>
            </a:r>
          </a:p>
          <a:p>
            <a:pPr marL="0" indent="0">
              <a:buNone/>
            </a:pPr>
            <a:r>
              <a:rPr lang="ru-RU" b="1" dirty="0" smtClean="0"/>
              <a:t>2. Мы провели два исследования и поделились результатами</a:t>
            </a:r>
          </a:p>
          <a:p>
            <a:pPr marL="0" indent="0">
              <a:buNone/>
            </a:pPr>
            <a:r>
              <a:rPr lang="ru-RU" b="1" dirty="0" smtClean="0"/>
              <a:t>3. Мы можем оказать помощь на грядках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137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/>
              <a:t>Цель исследования</a:t>
            </a:r>
            <a:r>
              <a:rPr lang="ru-RU" dirty="0"/>
              <a:t> – </a:t>
            </a:r>
          </a:p>
          <a:p>
            <a:r>
              <a:rPr lang="ru-RU" dirty="0"/>
              <a:t>повышение педагогической эффективности внеурочной и классно-урочной формы обучения с применением проектных способов деятельности, путем совершенствования методики их проведения, улучшения результативности и повышения дидактической ценности в учебном процессе.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160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Задачи исследования</a:t>
            </a:r>
            <a:r>
              <a:rPr lang="ru-RU" dirty="0"/>
              <a:t>:</a:t>
            </a:r>
          </a:p>
          <a:p>
            <a:r>
              <a:rPr lang="ru-RU" dirty="0"/>
              <a:t> 1. Изучить и проанализировать научную, педагогическую и методическую литературу по теме работы</a:t>
            </a:r>
            <a:r>
              <a:rPr lang="ru-RU" dirty="0" smtClean="0"/>
              <a:t>..</a:t>
            </a:r>
            <a:endParaRPr lang="ru-RU" dirty="0"/>
          </a:p>
          <a:p>
            <a:r>
              <a:rPr lang="ru-RU" dirty="0"/>
              <a:t> 2. Выявить основные проблемы, связанные с ученическим проектированием, предложить пути решения этих проблем.  </a:t>
            </a:r>
          </a:p>
          <a:p>
            <a:r>
              <a:rPr lang="ru-RU" dirty="0"/>
              <a:t>3. Выявить повышение познавательного интереса школьников к изучению биологии в результате проведения уроков с использованием метода проектной деятельности.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52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Проектная исследовательская деятельность учащихся прописана в стандарте образования. Следовательно, каждый ученик должен быть обучен этой деятельности. Программы всех школьных предметов ориентированы на данный вид деятельности. Поэтому, проектная деятельность учащихся становится все более актуальной в современной </a:t>
            </a:r>
            <a:r>
              <a:rPr lang="ru-RU" dirty="0" smtClean="0"/>
              <a:t>педагогике.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799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 настоящее время проектная деятельность подразумевает переход от традиционных образовательных форм к тесному сотрудничеству ученика и учителя, как равноправных партнеров. Образование должно давать не только знания, которые понадобятся в будущем взрослому, но и умения и навыки, способные уже сегодня помочь ему в решении его насущных жизненных проблем. Проектная работа включает не только сбор, обработку, систематизацию и обобщение информации, но и представляет собой самостоятельное исследование, демонстрирующее авторское видение и решение той или иной проблемы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475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Кроме того, я решала вопросы занятости детей во внеурочное время, развития интереса к творческой и исследовательской работе, привития навыков работы с различного рода информацией с целью повышения интереса к биологии и экологии, как предметам естественнонаучного цикла обучения. Многим ребятам мало информации из учебника, тесно в рамках обычного традиционного урока. Именно проектная деятельность дает возможность ученикам выражать собственные идеи, а не просто красиво излагать идеи и мысли учебника. Создаются условия для свободы выражения мысли и осмысления воспринимаемого учебного материала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39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Что же может заинтересовать школьника выполнить проектную работу?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полезные практические результаты от выполненной работы, поощрения; </a:t>
            </a:r>
          </a:p>
          <a:p>
            <a:pPr marL="0" indent="0">
              <a:buNone/>
            </a:pPr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признание творческих способностей одноклассниками;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удовлетворение интереса к предмету исследования, приумножение знания о нем, приобретение новых навыков творческой работы;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понимание ценности полученного личного опыта для будущей деятельности, например, как студента ВУЗа.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07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При изучении биологии могут использоваться</a:t>
            </a:r>
          </a:p>
          <a:p>
            <a:pPr marL="571500" indent="-457200"/>
            <a:r>
              <a:rPr lang="ru-RU" dirty="0"/>
              <a:t>Д</a:t>
            </a:r>
            <a:r>
              <a:rPr lang="ru-RU" dirty="0" smtClean="0"/>
              <a:t>олгосрочные проекты </a:t>
            </a:r>
            <a:endParaRPr lang="ru-RU" dirty="0"/>
          </a:p>
          <a:p>
            <a:pPr marL="571500" indent="-457200"/>
            <a:r>
              <a:rPr lang="ru-RU" dirty="0" err="1" smtClean="0"/>
              <a:t>Минипроекты</a:t>
            </a:r>
            <a:r>
              <a:rPr lang="ru-RU" dirty="0" smtClean="0"/>
              <a:t> одного урока </a:t>
            </a:r>
          </a:p>
          <a:p>
            <a:pPr marL="571500" indent="-457200"/>
            <a:r>
              <a:rPr lang="ru-RU" dirty="0"/>
              <a:t>П</a:t>
            </a:r>
            <a:r>
              <a:rPr lang="ru-RU" dirty="0" smtClean="0"/>
              <a:t>роект как фрагмент урока</a:t>
            </a:r>
          </a:p>
          <a:p>
            <a:pPr marL="114300" indent="0">
              <a:buNone/>
            </a:pPr>
            <a:r>
              <a:rPr lang="ru-RU" b="1" i="1" dirty="0" smtClean="0"/>
              <a:t>Разработаны :</a:t>
            </a:r>
          </a:p>
          <a:p>
            <a:pPr marL="571500" indent="-457200"/>
            <a:r>
              <a:rPr lang="ru-RU" dirty="0"/>
              <a:t>О</a:t>
            </a:r>
            <a:r>
              <a:rPr lang="ru-RU" dirty="0" smtClean="0"/>
              <a:t>бщие требования к проектной работе</a:t>
            </a:r>
          </a:p>
          <a:p>
            <a:pPr marL="571500" indent="-457200"/>
            <a:r>
              <a:rPr lang="ru-RU" dirty="0" smtClean="0"/>
              <a:t>Критерии оценки проектов</a:t>
            </a:r>
          </a:p>
          <a:p>
            <a:pPr marL="571500" indent="-457200"/>
            <a:r>
              <a:rPr lang="ru-RU" dirty="0" smtClean="0"/>
              <a:t>Требования к оформлению проекта</a:t>
            </a:r>
          </a:p>
          <a:p>
            <a:pPr marL="571500" indent="-457200"/>
            <a:r>
              <a:rPr lang="ru-RU" dirty="0" smtClean="0"/>
              <a:t>Критерии оценки выступления на защите проекта</a:t>
            </a:r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7592"/>
            <a:ext cx="8229600" cy="1219200"/>
          </a:xfrm>
          <a:ln w="6350" cap="rnd">
            <a:noFill/>
          </a:ln>
        </p:spPr>
        <p:txBody>
          <a:bodyPr vert="horz" anchor="b" anchorCtr="0">
            <a:normAutofit fontScale="90000"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 на уроках биологии</a:t>
            </a:r>
          </a:p>
        </p:txBody>
      </p:sp>
    </p:spTree>
    <p:extLst>
      <p:ext uri="{BB962C8B-B14F-4D97-AF65-F5344CB8AC3E}">
        <p14:creationId xmlns:p14="http://schemas.microsoft.com/office/powerpoint/2010/main" val="11974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Проблема</a:t>
            </a:r>
          </a:p>
          <a:p>
            <a:r>
              <a:rPr lang="ru-RU" dirty="0" smtClean="0"/>
              <a:t>Тема проекта</a:t>
            </a:r>
          </a:p>
          <a:p>
            <a:r>
              <a:rPr lang="ru-RU" dirty="0" smtClean="0"/>
              <a:t>Основополагающий вопрос</a:t>
            </a:r>
          </a:p>
          <a:p>
            <a:r>
              <a:rPr lang="ru-RU" dirty="0" smtClean="0"/>
              <a:t>Проблемный вопрос</a:t>
            </a:r>
          </a:p>
          <a:p>
            <a:r>
              <a:rPr lang="ru-RU" dirty="0" smtClean="0"/>
              <a:t>Гипотезы решения проблемы</a:t>
            </a:r>
          </a:p>
          <a:p>
            <a:r>
              <a:rPr lang="ru-RU" dirty="0" smtClean="0"/>
              <a:t>Цель исследования</a:t>
            </a:r>
          </a:p>
          <a:p>
            <a:r>
              <a:rPr lang="ru-RU" dirty="0" smtClean="0"/>
              <a:t>Составление плана, выбор методов</a:t>
            </a:r>
          </a:p>
          <a:p>
            <a:r>
              <a:rPr lang="ru-RU" dirty="0" smtClean="0"/>
              <a:t>Проведение исследования</a:t>
            </a:r>
          </a:p>
          <a:p>
            <a:r>
              <a:rPr lang="ru-RU" dirty="0" smtClean="0"/>
              <a:t>Оформление результатов</a:t>
            </a:r>
          </a:p>
          <a:p>
            <a:r>
              <a:rPr lang="ru-RU" dirty="0" smtClean="0"/>
              <a:t>Защита проекта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41670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560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Constantia</vt:lpstr>
      <vt:lpstr>Symbol</vt:lpstr>
      <vt:lpstr>Wingdings 2</vt:lpstr>
      <vt:lpstr>Бумажная</vt:lpstr>
      <vt:lpstr>Использование метода проектов в обучении биологии и географии</vt:lpstr>
      <vt:lpstr>Цели и задачи работы</vt:lpstr>
      <vt:lpstr>Цели и задачи</vt:lpstr>
      <vt:lpstr>Актуальность</vt:lpstr>
      <vt:lpstr>Результаты работы</vt:lpstr>
      <vt:lpstr>Результаты работы</vt:lpstr>
      <vt:lpstr>Результаты работы</vt:lpstr>
      <vt:lpstr>Проектная деятельность на уроках биологии</vt:lpstr>
      <vt:lpstr>Алгоритм проекта</vt:lpstr>
      <vt:lpstr>Работая по алгоритму проекта</vt:lpstr>
      <vt:lpstr>Минипроект  в  6 классе «Как высадить семена овощей?»</vt:lpstr>
      <vt:lpstr>Презентация PowerPoint</vt:lpstr>
      <vt:lpstr>Гипотезы решения проблемы</vt:lpstr>
      <vt:lpstr>Составление плана</vt:lpstr>
      <vt:lpstr>Результат проекта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Гипотезы решения проблемы</dc:title>
  <dc:creator>Гостевой учитель</dc:creator>
  <cp:lastModifiedBy>Зоя В. Дельвиг</cp:lastModifiedBy>
  <cp:revision>16</cp:revision>
  <dcterms:created xsi:type="dcterms:W3CDTF">2015-04-22T11:55:05Z</dcterms:created>
  <dcterms:modified xsi:type="dcterms:W3CDTF">2017-05-15T09:38:38Z</dcterms:modified>
</cp:coreProperties>
</file>