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96C3F4"/>
    <a:srgbClr val="97BAF3"/>
    <a:srgbClr val="A2C5F0"/>
    <a:srgbClr val="8FBAED"/>
    <a:srgbClr val="7CA8F0"/>
    <a:srgbClr val="76B7F2"/>
    <a:srgbClr val="AFCA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50E5A-558E-41E3-B72D-42B3404AFA72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4F8A-652E-47D0-A42B-3B9746B66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A0E9-740B-477A-AD88-024BACB34326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9660-A13D-4569-9E38-F70F2A17B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9D050-345A-4725-8716-E453136F2AC7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CA8B5-EA56-4D4F-ADB3-9DA52618B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92BA-C0CF-4093-B280-F5B38521B620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70B7C-1629-4AB9-8DDE-989DA6063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7BE07-BE2B-4D41-81D6-18BCDFF9B0F5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10751-E1CD-4E63-BE26-72FD2E5D3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EC3A-AAD9-43A2-BE45-E51F791E027D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36D6A-26BF-43E3-A3B6-9B8785328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8042C-C945-496D-B5CB-B572C537C944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E3C84-C867-40C8-9A7C-5D6D42B74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3F04-D5F3-4F5C-AE89-A0A5D2793417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63398-38F4-4F70-B307-CCDAA92F2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3B6CC-28D5-42DB-84C6-EBBB46C42032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EA34F-B177-43D9-AE49-5656BAA30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8DA5-1CE2-45BE-A8B2-678B8439B559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4D1E-FC3F-4D24-A31F-957FDB14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6CD8D-F1DB-4A33-8A92-C5C7FCD0FA6D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F9AE1-C8CD-4C24-9036-5E3E69436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E8E20D-BA25-4F89-9873-BD12500E8699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60EDB3-14A4-4ECB-8EE2-725A5BACA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rmio.ru/publications/id164/Situacija-vybora-na-urokah-obuchenija-gramote" TargetMode="External"/><Relationship Id="rId2" Type="http://schemas.openxmlformats.org/officeDocument/2006/relationships/hyperlink" Target="https://doc4web.ru/geografiya/nauchnometodicheskaya-statya-sozdanie-dlya-uchaschihsya-situaciy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/>
          <a:lstStyle/>
          <a:p>
            <a:pPr eaLnBrk="1" hangingPunct="1"/>
            <a:r>
              <a:rPr lang="ru-RU" b="1" dirty="0" smtClean="0"/>
              <a:t> </a:t>
            </a:r>
            <a:endParaRPr lang="ru-RU" sz="7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5000636"/>
            <a:ext cx="3214710" cy="150019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ЧОУ «Православная средняя школа» г. Иваново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Учитель начальных классов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err="1" smtClean="0"/>
              <a:t>Бузмакова</a:t>
            </a:r>
            <a:r>
              <a:rPr lang="ru-RU" sz="1600" dirty="0" smtClean="0"/>
              <a:t> Н.А.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2017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871866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Тема:</a:t>
            </a:r>
          </a:p>
          <a:p>
            <a:pPr algn="ctr"/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285852" y="1714486"/>
            <a:ext cx="70009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использования ситуаций   свободного выбора  учебных заданий на уроках математики в начальной школе.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>4.Аргументация своего выбора. 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http://englishclass.by/wp-content/uploads/2016/08/chatter-box-english-class-cove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7082684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5.Определение степени свободы выбора.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http://a.mospravda.ru/upload/iblock/d96/d964bdd24280446a0e58d0811204be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6039230" cy="458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>6. Успешность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 descr="http://www.stihi.ru/pics/2009/10/03/1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6500858" cy="487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7.  Защищённость школьников от собственных ошибок.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9940" name="Picture 4" descr="http://ofeed.ru/images/461/617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57364"/>
            <a:ext cx="738170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8. Оценка результатов решения выбранного варианта.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http://www.s.0462.ua/section/newsIconCis2/upload/images/news/icon/prev800_716a23584483bc08e24f977990cefc20_1469018961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7131069" cy="47540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Алгоритм деятельности по проектированию и построению ситуации выбора  на личностно ориентированном уроке должен включать следующие этапы и действия:</a:t>
            </a:r>
          </a:p>
          <a:p>
            <a:pPr lvl="0"/>
            <a:r>
              <a:rPr lang="ru-RU" sz="2400" b="1" dirty="0" smtClean="0"/>
              <a:t>Формулировка цели (задач) применения ситуации выбора на учебном занятии.</a:t>
            </a:r>
          </a:p>
          <a:p>
            <a:pPr lvl="0"/>
            <a:r>
              <a:rPr lang="ru-RU" sz="2400" b="1" dirty="0" smtClean="0"/>
              <a:t>Определение этапов урока, на которых целесообразно создавать ту или иную ситуацию выбора.</a:t>
            </a:r>
          </a:p>
          <a:p>
            <a:pPr lvl="0"/>
            <a:r>
              <a:rPr lang="ru-RU" sz="2400" b="1" dirty="0" smtClean="0"/>
              <a:t>Выявление конкретного содержания учебного материала, при изучении которого следует применить ситуацию выбора.</a:t>
            </a:r>
          </a:p>
          <a:p>
            <a:pPr lvl="0"/>
            <a:r>
              <a:rPr lang="ru-RU" sz="2400" b="1" dirty="0" smtClean="0"/>
              <a:t>Разработка  определённого множества вариантов заданий, необходимого для осуществления ситуации выбора.</a:t>
            </a:r>
          </a:p>
          <a:p>
            <a:r>
              <a:rPr lang="ru-RU" sz="2400" b="1" dirty="0" smtClean="0"/>
              <a:t>Предварительный анализ каждой учебной задачи для выяснения соответствия разработанных заданий возможностям учащихся. </a:t>
            </a:r>
            <a:endParaRPr lang="ru-RU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 памятке для осуществляющих индивидуальный выбор предлагаются такие советы:</a:t>
            </a:r>
          </a:p>
          <a:p>
            <a:pPr lvl="0"/>
            <a:r>
              <a:rPr lang="ru-RU" sz="2400" b="1" dirty="0" smtClean="0"/>
              <a:t>Внимательно  прочти все варианты учебных заданий.</a:t>
            </a:r>
          </a:p>
          <a:p>
            <a:pPr lvl="0"/>
            <a:r>
              <a:rPr lang="ru-RU" sz="2400" b="1" dirty="0" smtClean="0"/>
              <a:t>Постарайся осмыслить каждое задание.</a:t>
            </a:r>
          </a:p>
          <a:p>
            <a:pPr lvl="0"/>
            <a:r>
              <a:rPr lang="ru-RU" sz="2400" b="1" dirty="0" smtClean="0"/>
              <a:t>Попробуй  соотнести свои желания с собственными возможностями успешного решения того или иного варианта учебной задачи.</a:t>
            </a:r>
          </a:p>
          <a:p>
            <a:pPr lvl="0"/>
            <a:r>
              <a:rPr lang="ru-RU" sz="2400" b="1" dirty="0" smtClean="0"/>
              <a:t>Выбери то задание, которое в большей степени соответствует твоим возможностям.</a:t>
            </a:r>
          </a:p>
          <a:p>
            <a:pPr lvl="0"/>
            <a:r>
              <a:rPr lang="ru-RU" sz="2400" b="1" dirty="0" smtClean="0"/>
              <a:t>Постарайся объяснить (обосновать) выбор, который ты хочешь сделать.</a:t>
            </a:r>
          </a:p>
          <a:p>
            <a:pPr lvl="0"/>
            <a:r>
              <a:rPr lang="ru-RU" sz="2400" b="1" dirty="0" smtClean="0"/>
              <a:t>Теперь выбирай и направляй свои усилия на выполнение избранного варианта</a:t>
            </a:r>
          </a:p>
          <a:p>
            <a:r>
              <a:rPr lang="ru-RU" sz="2400" b="1" dirty="0" smtClean="0"/>
              <a:t>задания.</a:t>
            </a:r>
          </a:p>
          <a:p>
            <a:r>
              <a:rPr lang="ru-RU" sz="2400" b="1" dirty="0" smtClean="0"/>
              <a:t>Проанализируй и оцени полученные результаты и правильность сделанного тобой выбора.</a:t>
            </a:r>
            <a:endParaRPr lang="ru-RU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Для субъектов коллективного выбора в памятке рекомендуется использовать в совместной деятельности следующий алгоритм действий:</a:t>
            </a:r>
          </a:p>
          <a:p>
            <a:pPr lvl="0"/>
            <a:r>
              <a:rPr lang="ru-RU" sz="2000" b="1" dirty="0" smtClean="0"/>
              <a:t>Внимательно прочтите предложенные на ваш выбор варианты учебных заданий.</a:t>
            </a:r>
          </a:p>
          <a:p>
            <a:pPr lvl="0"/>
            <a:r>
              <a:rPr lang="ru-RU" sz="2000" b="1" dirty="0" smtClean="0"/>
              <a:t>Вместе проанализируй те содержание и варианты выполнения каждого из них.</a:t>
            </a:r>
          </a:p>
          <a:p>
            <a:pPr lvl="0"/>
            <a:r>
              <a:rPr lang="ru-RU" sz="2000" b="1" dirty="0" smtClean="0"/>
              <a:t>Соотнесите индивидуальные и коллективные возможности членов своей группы с уровнем сложности предлагаемых заданий.</a:t>
            </a:r>
          </a:p>
          <a:p>
            <a:pPr lvl="0"/>
            <a:r>
              <a:rPr lang="ru-RU" sz="2000" b="1" dirty="0" smtClean="0"/>
              <a:t>Учитывая мнение каждого члена группы, выберите тот вариант, которому отдаётся коллективное предпочтение.</a:t>
            </a:r>
          </a:p>
          <a:p>
            <a:pPr lvl="0"/>
            <a:r>
              <a:rPr lang="ru-RU" sz="2000" b="1" dirty="0" smtClean="0"/>
              <a:t>Разработайте план совместных действий по решению избранного задания.</a:t>
            </a:r>
          </a:p>
          <a:p>
            <a:pPr lvl="0"/>
            <a:r>
              <a:rPr lang="ru-RU" sz="2000" b="1" dirty="0" smtClean="0"/>
              <a:t>Попробуйте добиться того, чтобы каждый член группы внёс свой вклад в выполнение задания.</a:t>
            </a:r>
          </a:p>
          <a:p>
            <a:pPr lvl="0"/>
            <a:r>
              <a:rPr lang="ru-RU" sz="2000" b="1" dirty="0" smtClean="0"/>
              <a:t>Вместе решите, кто и как представит результаты вашей совместной работы.</a:t>
            </a:r>
          </a:p>
          <a:p>
            <a:r>
              <a:rPr lang="ru-RU" sz="2000" b="1" dirty="0" smtClean="0"/>
              <a:t>Оцените   успешность сделанного выбора и результативность деятельности каждого члена группы и вашего коллектива в целом.</a:t>
            </a:r>
            <a:endParaRPr lang="ru-RU" sz="2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b="1" dirty="0" smtClean="0">
                <a:solidFill>
                  <a:srgbClr val="D60093"/>
                </a:solidFill>
              </a:rPr>
              <a:t> Спасибо за внимание!</a:t>
            </a:r>
            <a:endParaRPr lang="ru-RU" sz="60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2857520"/>
          </a:xfrm>
        </p:spPr>
        <p:txBody>
          <a:bodyPr/>
          <a:lstStyle/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  <a:hlinkClick r:id="rId2"/>
              </a:rPr>
              <a:t>https://doc4web.ru/geografiya/nauchnometodicheskaya-statya-sozdanie-dlya-uchaschihsya-situaciy.html</a:t>
            </a:r>
            <a:r>
              <a:rPr lang="ru-RU" sz="2400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ru-RU" sz="2400" dirty="0" smtClean="0">
                <a:latin typeface="Aparajita" pitchFamily="34" charset="0"/>
                <a:cs typeface="Aparajita" pitchFamily="34" charset="0"/>
              </a:rPr>
            </a:br>
            <a:r>
              <a:rPr lang="ru-RU" sz="2400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ru-RU" sz="2400" dirty="0" smtClean="0">
                <a:latin typeface="Aparajita" pitchFamily="34" charset="0"/>
                <a:cs typeface="Aparajita" pitchFamily="34" charset="0"/>
              </a:rPr>
            </a:br>
            <a:r>
              <a:rPr lang="en-US" sz="2400" dirty="0" smtClean="0">
                <a:latin typeface="Aparajita" pitchFamily="34" charset="0"/>
                <a:cs typeface="Aparajita" pitchFamily="34" charset="0"/>
                <a:hlinkClick r:id="rId3"/>
              </a:rPr>
              <a:t>http://www.informio.ru/publications/id164/Situacija-vybora-na-urokah-obuchenija-gramote</a:t>
            </a:r>
            <a:r>
              <a:rPr lang="ru-RU" sz="2400" dirty="0" smtClean="0">
                <a:latin typeface="Aparajita" pitchFamily="34" charset="0"/>
                <a:cs typeface="Aparajita" pitchFamily="34" charset="0"/>
              </a:rPr>
              <a:t> </a:t>
            </a:r>
            <a:br>
              <a:rPr lang="ru-RU" sz="2400" dirty="0" smtClean="0">
                <a:latin typeface="Aparajita" pitchFamily="34" charset="0"/>
                <a:cs typeface="Aparajita" pitchFamily="34" charset="0"/>
              </a:rPr>
            </a:br>
            <a:r>
              <a:rPr lang="ru-RU" sz="2400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ru-RU" sz="2400" dirty="0" smtClean="0">
                <a:latin typeface="Aparajita" pitchFamily="34" charset="0"/>
                <a:cs typeface="Aparajita" pitchFamily="34" charset="0"/>
              </a:rPr>
            </a:br>
            <a:endParaRPr lang="ru-RU" sz="2400" dirty="0"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42852"/>
            <a:ext cx="6400800" cy="100013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Источники: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В дошкольном возрасте ведущим видом деятельности, обеспечивающим основные психические новообразования, является игра.</a:t>
            </a:r>
            <a:endParaRPr lang="ru-RU" sz="2400" b="1" dirty="0"/>
          </a:p>
        </p:txBody>
      </p:sp>
      <p:pic>
        <p:nvPicPr>
          <p:cNvPr id="28674" name="Picture 2" descr="https://im1-tub-ru.yandex.net/i?id=53bf394399825702c1fa54dabf290086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714619"/>
            <a:ext cx="4929190" cy="3769405"/>
          </a:xfrm>
          <a:prstGeom prst="rect">
            <a:avLst/>
          </a:prstGeom>
          <a:noFill/>
        </p:spPr>
      </p:pic>
      <p:sp>
        <p:nvSpPr>
          <p:cNvPr id="28676" name="AutoShape 4" descr="http://promofactor.ru/photos/igry-dlya-neskolkih-detey-179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://promofactor.ru/photos/igry-dlya-neskolkih-detey-179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://promofactor.ru/photos/igry-dlya-neskolkih-detey-179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2" name="Picture 10" descr="http://www.dou-ufa.ru/userfiles/%D1%81%D0%B5%D0%BD%D1%82%D1%8F%D0%B1%D1%80%D1%8C/%D1%88%D0%B0%D0%BF%D0%BA%D0%B0%20%D1%81%D0%B0%D0%B9%D1%82%D0%B0/shutterstock-896521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0"/>
            <a:ext cx="4106552" cy="3071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Ситуация выбора</a:t>
            </a:r>
            <a:r>
              <a:rPr lang="ru-RU" sz="2400" b="1" dirty="0" smtClean="0"/>
              <a:t> </a:t>
            </a:r>
            <a:r>
              <a:rPr lang="ru-RU" sz="2400" dirty="0" smtClean="0"/>
              <a:t>— </a:t>
            </a:r>
            <a:r>
              <a:rPr lang="ru-RU" sz="2400" b="1" dirty="0" smtClean="0"/>
              <a:t>это спроектированный учителем элемент (этап) урока, когда ученики поставлены перед необходимостью отдать своё предпочтение одному из вариантов учебных задач и способов их решения для проявления своей активности, самостоятельности и индивидуального стиля познания.</a:t>
            </a:r>
            <a:endParaRPr lang="ru-RU" sz="2400" dirty="0"/>
          </a:p>
        </p:txBody>
      </p:sp>
      <p:pic>
        <p:nvPicPr>
          <p:cNvPr id="35842" name="Picture 2" descr="http://moiro.by/1/10.2015/23/%D1%84%D0%BE%D1%82%D0%BE%20%D0%BA%20%D0%90%D0%BD%D1%82%D0%BE%D0%BD%D0%B2%D0%BE%D0%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00306"/>
            <a:ext cx="5682601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43998" cy="192882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itchFamily="2" charset="-79"/>
              </a:rPr>
              <a:t>Ситуации свободного выбора-</a:t>
            </a:r>
            <a:r>
              <a:rPr lang="ru-RU" sz="2400" b="1" dirty="0" smtClean="0">
                <a:cs typeface="Aharoni" pitchFamily="2" charset="-79"/>
              </a:rPr>
              <a:t/>
            </a:r>
            <a:br>
              <a:rPr lang="ru-RU" sz="2400" b="1" dirty="0" smtClean="0">
                <a:cs typeface="Aharoni" pitchFamily="2" charset="-79"/>
              </a:rPr>
            </a:br>
            <a:r>
              <a:rPr lang="ru-RU" sz="2400" b="1" dirty="0" smtClean="0">
                <a:cs typeface="Aharoni" pitchFamily="2" charset="-79"/>
              </a:rPr>
              <a:t>важнейшее педагогическое условие становления</a:t>
            </a:r>
            <a:br>
              <a:rPr lang="ru-RU" sz="2400" b="1" dirty="0" smtClean="0">
                <a:cs typeface="Aharoni" pitchFamily="2" charset="-79"/>
              </a:rPr>
            </a:br>
            <a:r>
              <a:rPr lang="ru-RU" sz="2400" b="1" dirty="0" smtClean="0">
                <a:cs typeface="Aharoni" pitchFamily="2" charset="-79"/>
              </a:rPr>
              <a:t>индивидуальности ученика в процессе обучения </a:t>
            </a:r>
            <a:r>
              <a:rPr lang="ru-RU" sz="2400" b="1" dirty="0" smtClean="0"/>
              <a:t>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7652" name="Picture 4" descr="http://www.ciesp.md/uploads/posts/2016-04/1461960547_psihol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6950654" cy="4371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lvl="0"/>
            <a:r>
              <a:rPr lang="ru-RU" sz="2800" b="1" dirty="0" smtClean="0"/>
              <a:t>определить понятие «ситуация выбора»;</a:t>
            </a:r>
          </a:p>
          <a:p>
            <a:pPr lvl="0"/>
            <a:r>
              <a:rPr lang="ru-RU" sz="2800" b="1" dirty="0" smtClean="0"/>
              <a:t>выявить педагогические условия создания ситуации выбора на уроке;</a:t>
            </a:r>
          </a:p>
          <a:p>
            <a:pPr lvl="0"/>
            <a:r>
              <a:rPr lang="ru-RU" sz="2800" b="1" dirty="0" smtClean="0"/>
              <a:t>разработать алгоритм деятельности педагога по её моделированию и построению на учебном занятии и определить последовательность действий учащихся в условиях индивидуального и коллективного выбора;</a:t>
            </a:r>
          </a:p>
          <a:p>
            <a:pPr lvl="0"/>
            <a:r>
              <a:rPr lang="ru-RU" sz="2800" b="1" dirty="0" smtClean="0"/>
              <a:t>описать и систематизировать различные виды учебных задач, применяемых для создания ситуации выбора.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D60093"/>
                </a:solidFill>
              </a:rPr>
              <a:t>Ситуации выбора присущи следующие черты:</a:t>
            </a:r>
          </a:p>
          <a:p>
            <a:r>
              <a:rPr lang="ru-RU" sz="2800" b="1" dirty="0" smtClean="0"/>
              <a:t>     ограничение во времени, так как она занимает некоторую часть(этап)урока;</a:t>
            </a:r>
          </a:p>
          <a:p>
            <a:r>
              <a:rPr lang="ru-RU" sz="2800" b="1" dirty="0" smtClean="0"/>
              <a:t>     наличие нескольких вариантов учебных задач и способов их решения;</a:t>
            </a:r>
          </a:p>
          <a:p>
            <a:r>
              <a:rPr lang="ru-RU" sz="2800" b="1" dirty="0" smtClean="0"/>
              <a:t>    предоставление ученикам или группам учащихся свободы выбора;</a:t>
            </a:r>
          </a:p>
          <a:p>
            <a:r>
              <a:rPr lang="ru-RU" sz="2800" b="1" dirty="0" smtClean="0"/>
              <a:t>     проявление  каждым школьником своей активности  и самостоятельности при   решении избранного варианта задания</a:t>
            </a:r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1.Готовность учащихся к выбору.</a:t>
            </a:r>
            <a:endParaRPr lang="ru-RU" dirty="0"/>
          </a:p>
        </p:txBody>
      </p:sp>
      <p:pic>
        <p:nvPicPr>
          <p:cNvPr id="33794" name="Picture 2" descr="http://sovetclub.ru/tim/5ff0b8e4786c9db1167ed41d7e7187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857364"/>
            <a:ext cx="6530640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2.Педагогическая целесообразность   создания ситуации выбора.</a:t>
            </a:r>
            <a:endParaRPr lang="ru-RU" dirty="0"/>
          </a:p>
        </p:txBody>
      </p:sp>
      <p:pic>
        <p:nvPicPr>
          <p:cNvPr id="32772" name="Picture 4" descr="http://files.ctctcdn.com/e810e112101/b50aa1f6-fed7-45e2-afec-a8d161781dba.jpg?a=11250048187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428868"/>
            <a:ext cx="6357982" cy="4236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3.Стимулирование учащихся к выбору.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Picture 2" descr="https://im3-tub-ru.yandex.net/i?id=e1f894d16efcbdb6d8702a5a7eb885d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96271"/>
            <a:ext cx="6786610" cy="4534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163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</vt:lpstr>
      <vt:lpstr>В дошкольном возрасте ведущим видом деятельности, обеспечивающим основные психические новообразования, является игра.</vt:lpstr>
      <vt:lpstr>  Ситуация выбора — это спроектированный учителем элемент (этап) урока, когда ученики поставлены перед необходимостью отдать своё предпочтение одному из вариантов учебных задач и способов их решения для проявления своей активности, самостоятельности и индивидуального стиля познания.</vt:lpstr>
      <vt:lpstr>Ситуации свободного выбора- важнейшее педагогическое условие становления индивидуальности ученика в процессе обучения . </vt:lpstr>
      <vt:lpstr>Слайд 5</vt:lpstr>
      <vt:lpstr>Слайд 6</vt:lpstr>
      <vt:lpstr>1.Готовность учащихся к выбору.</vt:lpstr>
      <vt:lpstr> 2.Педагогическая целесообразность   создания ситуации выбора.</vt:lpstr>
      <vt:lpstr> 3.Стимулирование учащихся к выбору. </vt:lpstr>
      <vt:lpstr>4.Аргументация своего выбора.   </vt:lpstr>
      <vt:lpstr>  5.Определение степени свободы выбора. </vt:lpstr>
      <vt:lpstr>6. Успешность деятельности. </vt:lpstr>
      <vt:lpstr> 7.  Защищённость школьников от собственных ошибок. </vt:lpstr>
      <vt:lpstr> 8. Оценка результатов решения выбранного варианта. </vt:lpstr>
      <vt:lpstr>Слайд 15</vt:lpstr>
      <vt:lpstr>Слайд 16</vt:lpstr>
      <vt:lpstr>Слайд 17</vt:lpstr>
      <vt:lpstr>Слайд 18</vt:lpstr>
      <vt:lpstr>https://doc4web.ru/geografiya/nauchnometodicheskaya-statya-sozdanie-dlya-uchaschihsya-situaciy.html  http://www.informio.ru/publications/id164/Situacija-vybora-na-urokah-obuchenija-gramote 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«Закрепление, обобщение темы: «Величины»</dc:title>
  <dc:creator>Катя</dc:creator>
  <cp:lastModifiedBy>Зайчик</cp:lastModifiedBy>
  <cp:revision>63</cp:revision>
  <dcterms:created xsi:type="dcterms:W3CDTF">2013-03-02T12:57:22Z</dcterms:created>
  <dcterms:modified xsi:type="dcterms:W3CDTF">2017-05-31T18:40:32Z</dcterms:modified>
</cp:coreProperties>
</file>