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8" r:id="rId9"/>
    <p:sldId id="265" r:id="rId10"/>
    <p:sldId id="269" r:id="rId11"/>
    <p:sldId id="266" r:id="rId12"/>
    <p:sldId id="267" r:id="rId13"/>
    <p:sldId id="25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11DA"/>
    <a:srgbClr val="5DFFA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5503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endParaRPr lang="ru-RU" sz="16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latin typeface="Brokgauz &amp; Efron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1600" dirty="0" smtClean="0">
                <a:ln w="3175"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Носова Анна </a:t>
            </a:r>
            <a:r>
              <a:rPr lang="ru-RU" sz="1600" dirty="0" err="1" smtClean="0">
                <a:ln w="3175"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Львоная</a:t>
            </a:r>
            <a:endParaRPr lang="ru-RU" sz="1600" dirty="0" smtClean="0">
              <a:ln w="3175">
                <a:solidFill>
                  <a:schemeClr val="bg1">
                    <a:lumMod val="50000"/>
                  </a:schemeClr>
                </a:solidFill>
              </a:ln>
              <a:solidFill>
                <a:srgbClr val="C00000"/>
              </a:solidFill>
              <a:latin typeface="Brokgauz &amp; Efron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учитель начальных классов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МОБУ СОШ № 3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г. Оренбурга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latin typeface="Brokgauz &amp; Efron" pitchFamily="34" charset="0"/>
                <a:cs typeface="Arial" pitchFamily="34" charset="0"/>
              </a:rPr>
              <a:t>2016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764704"/>
            <a:ext cx="528221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66"/>
                </a:solidFill>
                <a:latin typeface="Calligraph" pitchFamily="82" charset="0"/>
              </a:rPr>
              <a:t>Развитие нравственного </a:t>
            </a:r>
          </a:p>
          <a:p>
            <a:pPr algn="ctr"/>
            <a:r>
              <a:rPr lang="ru-RU" sz="4800" b="1" dirty="0" smtClean="0"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66"/>
                </a:solidFill>
                <a:latin typeface="Calligraph" pitchFamily="82" charset="0"/>
              </a:rPr>
              <a:t>мира ребенка </a:t>
            </a:r>
          </a:p>
          <a:p>
            <a:pPr algn="ctr"/>
            <a:r>
              <a:rPr lang="ru-RU" sz="4800" b="1" dirty="0" smtClean="0"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66"/>
                </a:solidFill>
                <a:latin typeface="Calligraph" pitchFamily="82" charset="0"/>
              </a:rPr>
              <a:t>через активные формы </a:t>
            </a:r>
          </a:p>
          <a:p>
            <a:pPr algn="ctr"/>
            <a:r>
              <a:rPr lang="ru-RU" sz="4800" b="1" dirty="0" smtClean="0"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66"/>
                </a:solidFill>
                <a:latin typeface="Calligraph" pitchFamily="82" charset="0"/>
              </a:rPr>
              <a:t>организации </a:t>
            </a:r>
          </a:p>
          <a:p>
            <a:pPr algn="ctr"/>
            <a:r>
              <a:rPr lang="ru-RU" sz="4800" b="1" dirty="0" smtClean="0"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66"/>
                </a:solidFill>
                <a:latin typeface="Calligraph" pitchFamily="82" charset="0"/>
              </a:rPr>
              <a:t>внеклассной  работы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755576" y="945303"/>
            <a:ext cx="3744416" cy="1296144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Что бы мы без тебя делали!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4788024" y="764704"/>
            <a:ext cx="3744416" cy="1296144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Мне нравится ход твоих мыслей!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 rot="20377046">
            <a:off x="395536" y="2852936"/>
            <a:ext cx="3744416" cy="1296144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 знала, что ты сможешь сделать это!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504029" y="4509120"/>
            <a:ext cx="3744416" cy="1571155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Сегодня у тебя получилось лучше, чем вчера!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 rot="1393555">
            <a:off x="5035883" y="2778626"/>
            <a:ext cx="3744416" cy="1296144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Ты нас порадовал!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4788024" y="4322589"/>
            <a:ext cx="3744416" cy="1944216"/>
          </a:xfrm>
          <a:prstGeom prst="cloudCallout">
            <a:avLst/>
          </a:prstGeom>
          <a:solidFill>
            <a:srgbClr val="FB1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 каждым днем у тебя получается всё лучше!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Анна\Desktop\131556845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0229"/>
            <a:ext cx="2402136" cy="24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683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на\Desktop\jNxZmd13613669599150_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7084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88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/>
              <a:t> </a:t>
            </a:r>
            <a:endParaRPr lang="ru-RU" dirty="0" smtClean="0"/>
          </a:p>
          <a:p>
            <a:endParaRPr lang="ru-RU" i="1" dirty="0"/>
          </a:p>
          <a:p>
            <a:r>
              <a:rPr lang="ru-RU" i="1" dirty="0" smtClean="0"/>
              <a:t>«</a:t>
            </a:r>
            <a:r>
              <a:rPr lang="ru-RU" i="1" dirty="0"/>
              <a:t>Воспитание ума, сердца и чувств - постоянный, напряжённый, но в тоже время счастливый, творческий труд…» </a:t>
            </a:r>
            <a:r>
              <a:rPr lang="ru-RU" dirty="0"/>
              <a:t>     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из «Азбуки нравственного воспитания</a:t>
            </a:r>
            <a:r>
              <a:rPr lang="ru-RU" dirty="0" smtClean="0"/>
              <a:t>»)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Анна\Desktop\drujba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61047"/>
            <a:ext cx="3272474" cy="230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05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Традиционный подход к </a:t>
            </a:r>
          </a:p>
          <a:p>
            <a:pPr marL="0" indent="0" algn="ctr">
              <a:buNone/>
            </a:pPr>
            <a:r>
              <a:rPr lang="ru-RU" dirty="0" smtClean="0"/>
              <a:t>воспитанию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9555" y="404664"/>
            <a:ext cx="40386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Гуманистический подход к </a:t>
            </a:r>
          </a:p>
          <a:p>
            <a:pPr marL="0" indent="0" algn="ctr">
              <a:buNone/>
            </a:pPr>
            <a:r>
              <a:rPr lang="ru-RU" dirty="0" smtClean="0"/>
              <a:t>воспитанию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Анна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9" y="1988840"/>
            <a:ext cx="790876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79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Современный подход к воспитанию</a:t>
            </a:r>
            <a:endParaRPr lang="ru-RU" dirty="0"/>
          </a:p>
        </p:txBody>
      </p:sp>
      <p:pic>
        <p:nvPicPr>
          <p:cNvPr id="2050" name="Picture 2" descr="C:\Users\Анна\Desktop\networkin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775510" cy="336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908720"/>
            <a:ext cx="4608512" cy="1800200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Теория морального развития</a:t>
            </a:r>
            <a:endParaRPr lang="ru-RU" b="1" dirty="0"/>
          </a:p>
        </p:txBody>
      </p:sp>
      <p:pic>
        <p:nvPicPr>
          <p:cNvPr id="3074" name="Picture 2" descr="C:\Users\Анна\Desktop\l_kohlber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233068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на\Desktop\Forex-Trading-Cour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80631"/>
            <a:ext cx="3743696" cy="316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48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80928"/>
            <a:ext cx="47628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Методика диагностики нравственных ориентиров с помощью моральных дилемм </a:t>
            </a:r>
            <a:br>
              <a:rPr lang="ru-RU" b="1" dirty="0" smtClean="0"/>
            </a:br>
            <a:r>
              <a:rPr lang="ru-RU" b="1" dirty="0" smtClean="0"/>
              <a:t>(И.Н. Емельянова)</a:t>
            </a:r>
            <a:endParaRPr lang="ru-RU" b="1" dirty="0"/>
          </a:p>
        </p:txBody>
      </p:sp>
      <p:pic>
        <p:nvPicPr>
          <p:cNvPr id="4098" name="Picture 2" descr="C:\Users\Анна\Desktop\1434365001-14089682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0" y="1124744"/>
            <a:ext cx="326352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40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6059016" cy="5721499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rgbClr val="00B050"/>
                </a:solidFill>
              </a:rPr>
              <a:t>а) Саша не станет говорить, что тоже виноват: ведь его друга уже наказали, а неприятности Саше ни к чему.</a:t>
            </a:r>
          </a:p>
          <a:p>
            <a:r>
              <a:rPr lang="ru-RU" sz="2600" b="1" dirty="0">
                <a:solidFill>
                  <a:srgbClr val="0070C0"/>
                </a:solidFill>
              </a:rPr>
              <a:t>б) Саша не станет говорить, что тоже виноват: если его накажут, это расстроит маму.</a:t>
            </a:r>
          </a:p>
          <a:p>
            <a:r>
              <a:rPr lang="ru-RU" sz="2600" b="1" dirty="0">
                <a:solidFill>
                  <a:srgbClr val="00B050"/>
                </a:solidFill>
              </a:rPr>
              <a:t>в) Саша расскажет учительнице, что виноват, потому что так поступают настоящие друзья.</a:t>
            </a:r>
          </a:p>
          <a:p>
            <a:r>
              <a:rPr lang="ru-RU" sz="2600" b="1" dirty="0">
                <a:solidFill>
                  <a:srgbClr val="0070C0"/>
                </a:solidFill>
              </a:rPr>
              <a:t>г) Саша расскажет учительнице правду, так как Сережа страдает один, а это несправедливо.</a:t>
            </a:r>
          </a:p>
          <a:p>
            <a:endParaRPr lang="ru-RU" dirty="0"/>
          </a:p>
        </p:txBody>
      </p:sp>
      <p:pic>
        <p:nvPicPr>
          <p:cNvPr id="5122" name="Picture 2" descr="C:\Users\Ан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158" y="4293096"/>
            <a:ext cx="2732043" cy="218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141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5770984" cy="564949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а) Катя укажет на ошибку Полины учительнице: пусть не ей одной будет плохо.</a:t>
            </a:r>
          </a:p>
          <a:p>
            <a:r>
              <a:rPr lang="ru-RU" b="1" dirty="0">
                <a:solidFill>
                  <a:srgbClr val="00B050"/>
                </a:solidFill>
              </a:rPr>
              <a:t>б) Катя укажет на ошибку Полины учительнице, чтобы та тоже получила заслуженную отметку.</a:t>
            </a:r>
          </a:p>
          <a:p>
            <a:r>
              <a:rPr lang="ru-RU" b="1" dirty="0">
                <a:solidFill>
                  <a:srgbClr val="0070C0"/>
                </a:solidFill>
              </a:rPr>
              <a:t>в) Катя не скажет учителю о неувиденной ошибке, так как они с Полиной подруги.</a:t>
            </a:r>
          </a:p>
          <a:p>
            <a:r>
              <a:rPr lang="ru-RU" b="1" dirty="0">
                <a:solidFill>
                  <a:srgbClr val="00B050"/>
                </a:solidFill>
              </a:rPr>
              <a:t>г) Катя покажет ошибку Полине, чтобы Полина впредь не допустила ее.</a:t>
            </a:r>
          </a:p>
          <a:p>
            <a:endParaRPr lang="ru-RU" dirty="0"/>
          </a:p>
        </p:txBody>
      </p:sp>
      <p:pic>
        <p:nvPicPr>
          <p:cNvPr id="6146" name="Picture 2" descr="C:\Users\Анна\Desktop\j0134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623" y="1196752"/>
            <a:ext cx="2990348" cy="360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177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на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4104456" cy="388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139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нна\Desktop\39373_html_m752cb0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90" y="2309620"/>
            <a:ext cx="2831570" cy="232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536370" y="898520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Нравственное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упражнение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5389" y="2680356"/>
            <a:ext cx="2838138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Пробуждение гуманных чувств</a:t>
            </a:r>
          </a:p>
        </p:txBody>
      </p:sp>
      <p:sp>
        <p:nvSpPr>
          <p:cNvPr id="10" name="Овал 9"/>
          <p:cNvSpPr/>
          <p:nvPr/>
        </p:nvSpPr>
        <p:spPr>
          <a:xfrm>
            <a:off x="3107816" y="476672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Доверие анонсом</a:t>
            </a:r>
          </a:p>
        </p:txBody>
      </p:sp>
      <p:sp>
        <p:nvSpPr>
          <p:cNvPr id="11" name="Овал 10"/>
          <p:cNvSpPr/>
          <p:nvPr/>
        </p:nvSpPr>
        <p:spPr>
          <a:xfrm>
            <a:off x="5898885" y="2482696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Активизация сокровенных чувств</a:t>
            </a:r>
          </a:p>
        </p:txBody>
      </p:sp>
      <p:sp>
        <p:nvSpPr>
          <p:cNvPr id="12" name="Овал 11"/>
          <p:cNvSpPr/>
          <p:nvPr/>
        </p:nvSpPr>
        <p:spPr>
          <a:xfrm>
            <a:off x="721136" y="4293096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Пять минут с…</a:t>
            </a:r>
          </a:p>
        </p:txBody>
      </p:sp>
      <p:sp>
        <p:nvSpPr>
          <p:cNvPr id="13" name="Овал 12"/>
          <p:cNvSpPr/>
          <p:nvPr/>
        </p:nvSpPr>
        <p:spPr>
          <a:xfrm>
            <a:off x="5737403" y="4229465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Разговор при свечах</a:t>
            </a:r>
          </a:p>
        </p:txBody>
      </p:sp>
      <p:sp>
        <p:nvSpPr>
          <p:cNvPr id="14" name="Овал 13"/>
          <p:cNvSpPr/>
          <p:nvPr/>
        </p:nvSpPr>
        <p:spPr>
          <a:xfrm>
            <a:off x="3234589" y="4869160"/>
            <a:ext cx="2664296" cy="1584176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Сюрпризы дружбы</a:t>
            </a:r>
          </a:p>
        </p:txBody>
      </p:sp>
      <p:sp>
        <p:nvSpPr>
          <p:cNvPr id="15" name="Овал 14"/>
          <p:cNvSpPr/>
          <p:nvPr/>
        </p:nvSpPr>
        <p:spPr>
          <a:xfrm>
            <a:off x="5772112" y="898520"/>
            <a:ext cx="2808312" cy="1530998"/>
          </a:xfrm>
          <a:prstGeom prst="ellipse">
            <a:avLst/>
          </a:prstGeom>
          <a:solidFill>
            <a:srgbClr val="5DFF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Приглашение к чаю</a:t>
            </a:r>
          </a:p>
        </p:txBody>
      </p:sp>
    </p:spTree>
    <p:extLst>
      <p:ext uri="{BB962C8B-B14F-4D97-AF65-F5344CB8AC3E}">
        <p14:creationId xmlns:p14="http://schemas.microsoft.com/office/powerpoint/2010/main" val="1532534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alligraph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286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Современный подход к воспитанию</vt:lpstr>
      <vt:lpstr>Теория морального развития</vt:lpstr>
      <vt:lpstr>Методика диагностики нравственных ориентиров с помощью моральных дилемм  (И.Н. Емельянова)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Анна</cp:lastModifiedBy>
  <cp:revision>27</cp:revision>
  <dcterms:created xsi:type="dcterms:W3CDTF">2013-07-11T19:29:45Z</dcterms:created>
  <dcterms:modified xsi:type="dcterms:W3CDTF">2016-05-17T20:43:33Z</dcterms:modified>
</cp:coreProperties>
</file>