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67" r:id="rId3"/>
    <p:sldId id="266" r:id="rId4"/>
    <p:sldId id="268" r:id="rId5"/>
    <p:sldId id="262" r:id="rId6"/>
    <p:sldId id="263" r:id="rId7"/>
    <p:sldId id="265" r:id="rId8"/>
    <p:sldId id="264" r:id="rId9"/>
    <p:sldId id="258" r:id="rId10"/>
    <p:sldId id="269" r:id="rId11"/>
  </p:sldIdLst>
  <p:sldSz cx="9144000" cy="6858000" type="screen4x3"/>
  <p:notesSz cx="6877050" cy="96567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3E3C3A1-C3E6-41F4-9854-FF51825B1B2E}">
          <p14:sldIdLst>
            <p14:sldId id="256"/>
            <p14:sldId id="267"/>
            <p14:sldId id="266"/>
            <p14:sldId id="268"/>
            <p14:sldId id="262"/>
            <p14:sldId id="263"/>
            <p14:sldId id="265"/>
            <p14:sldId id="264"/>
            <p14:sldId id="258"/>
            <p14:sldId id="269"/>
          </p14:sldIdLst>
        </p14:section>
        <p14:section name="Раздел без заголовка" id="{CFAF20C5-DDDD-49AE-8DE9-28C303CD8C8F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8497-7CD0-4D26-8FF5-7D443A867F06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24AFE-F9BC-46B8-A058-C19F0C2D61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200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9679-6D60-4071-AB89-C8A59A5EF7BE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EA16-529F-49EB-A62C-4031227954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10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82EFF-1C6D-408F-8412-4ABE24308E0B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9BCC3-5B7F-4649-88D4-4CADC97D96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08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671C2-AC06-44A4-BADC-659C6D31933E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265C-7317-41AB-96BD-461F17E72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70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16C5F-14C9-4FE2-B55F-C2174EB77103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7AA2D-D3CB-44E5-935D-65315B245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9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4DF74-5953-4399-BF13-0CD2A33AB359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E2207-842A-43F2-89CB-60499E64D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506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AF74-664B-45C3-A44E-F0CE59EE9279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9917D-2A34-4025-BB36-5E866DF5D1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913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C4405-29E0-4CEC-A8A7-B4153D29FF2C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FC57-DB28-4FCF-8775-3B4D449237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89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26D7F-6E3B-47EE-AAB3-24B12039C449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157A-46BB-403B-B10C-C2FD4AB87C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546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B9BD4-1F68-430C-B446-6C6A2514BEB6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C0C78-F58D-4C5A-8412-A33A035254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78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9B789-B972-4DDF-939D-7C861E691332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E80E3-1106-49BE-A133-A08E3DBC4B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496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446F0-A934-4949-9FFE-D5054625DD03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6EE80-88FF-4488-B3FA-B233D205A7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848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ru/url?sa=t&amp;rct=j&amp;q=&amp;esrc=s&amp;source=web&amp;cd=&amp;cad=rja&amp;uact=8&amp;ved=0ahUKEwjAkfvKhNvRAhUmJJoKHRSVDtYQFgg3MAg&amp;url=http://www.tairtd.ru/information/dekupazh/&amp;usg=AFQjCNEniU7OgDbT4QO5P5ZtJwnlWm9Exw&amp;bvm=bv.144686652,d.bGs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hyperlink" Target="http://www.google.ru/url?sa=t&amp;rct=j&amp;q=&amp;esrc=s&amp;source=web&amp;cd=8&amp;cad=rja&amp;ved=0CFYQFjAH&amp;url=http://www.arshobby.ru/develop/rewrite.php?ID=73066&amp;ei=DYq4UOn0C4mH4gT84IDQBQ&amp;usg=AFQjCNF3d0LdYUD4Bfgp15dIldhMZEAQXQ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475656" y="2276872"/>
            <a:ext cx="6296744" cy="1323578"/>
          </a:xfrm>
          <a:effectLst/>
        </p:spPr>
        <p:txBody>
          <a:bodyPr anchor="ctr"/>
          <a:lstStyle/>
          <a:p>
            <a:r>
              <a:rPr lang="ru-RU" sz="4000" dirty="0">
                <a:solidFill>
                  <a:srgbClr val="0070C0"/>
                </a:solidFill>
              </a:rPr>
              <a:t>Новогодняя открытка в технике «</a:t>
            </a:r>
            <a:r>
              <a:rPr lang="ru-RU" sz="4000" dirty="0" err="1">
                <a:solidFill>
                  <a:srgbClr val="0070C0"/>
                </a:solidFill>
              </a:rPr>
              <a:t>декупаж</a:t>
            </a:r>
            <a:r>
              <a:rPr lang="ru-RU" sz="4000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835696" y="3933055"/>
            <a:ext cx="5904656" cy="1440161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sz="1400" dirty="0">
                <a:solidFill>
                  <a:srgbClr val="898989"/>
                </a:solidFill>
              </a:rPr>
              <a:t>ТВОРЧЕСКОЕ </a:t>
            </a:r>
            <a:r>
              <a:rPr lang="ru-RU" sz="1400" dirty="0" smtClean="0">
                <a:solidFill>
                  <a:srgbClr val="898989"/>
                </a:solidFill>
              </a:rPr>
              <a:t>ЗАНЯТИЕ</a:t>
            </a:r>
            <a:endParaRPr lang="ru-RU" sz="1400" dirty="0" smtClean="0">
              <a:solidFill>
                <a:srgbClr val="898989"/>
              </a:solidFill>
              <a:latin typeface="Arial" charset="0"/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ru-RU" sz="1400" dirty="0" smtClean="0">
                <a:solidFill>
                  <a:srgbClr val="898989"/>
                </a:solidFill>
                <a:latin typeface="Arial" charset="0"/>
              </a:rPr>
              <a:t>с </a:t>
            </a:r>
            <a:r>
              <a:rPr lang="ru-RU" sz="1400" dirty="0">
                <a:solidFill>
                  <a:srgbClr val="898989"/>
                </a:solidFill>
                <a:latin typeface="Arial" charset="0"/>
              </a:rPr>
              <a:t>использованием информационных технологий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sz="1400" dirty="0" err="1" smtClean="0">
                <a:solidFill>
                  <a:srgbClr val="898989"/>
                </a:solidFill>
                <a:latin typeface="Arial" charset="0"/>
              </a:rPr>
              <a:t>Мирецкая</a:t>
            </a:r>
            <a:r>
              <a:rPr lang="ru-RU" sz="1400" dirty="0" smtClean="0">
                <a:solidFill>
                  <a:srgbClr val="898989"/>
                </a:solidFill>
                <a:latin typeface="Arial" charset="0"/>
              </a:rPr>
              <a:t> </a:t>
            </a:r>
            <a:r>
              <a:rPr lang="ru-RU" sz="1400" dirty="0">
                <a:solidFill>
                  <a:srgbClr val="898989"/>
                </a:solidFill>
                <a:latin typeface="Arial" charset="0"/>
              </a:rPr>
              <a:t>Т</a:t>
            </a:r>
            <a:r>
              <a:rPr lang="ru-RU" sz="1400" dirty="0" smtClean="0">
                <a:solidFill>
                  <a:srgbClr val="898989"/>
                </a:solidFill>
                <a:latin typeface="Arial" charset="0"/>
              </a:rPr>
              <a:t>атьяна </a:t>
            </a:r>
            <a:r>
              <a:rPr lang="ru-RU" sz="1400" dirty="0">
                <a:solidFill>
                  <a:srgbClr val="898989"/>
                </a:solidFill>
                <a:latin typeface="Arial" charset="0"/>
              </a:rPr>
              <a:t>Г</a:t>
            </a:r>
            <a:r>
              <a:rPr lang="ru-RU" sz="1400" dirty="0" smtClean="0">
                <a:solidFill>
                  <a:srgbClr val="898989"/>
                </a:solidFill>
                <a:latin typeface="Arial" charset="0"/>
              </a:rPr>
              <a:t>ригорьевна</a:t>
            </a:r>
            <a:endParaRPr lang="ru-RU" sz="1400" dirty="0">
              <a:solidFill>
                <a:srgbClr val="898989"/>
              </a:solidFill>
              <a:latin typeface="Arial" charset="0"/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ru-RU" sz="1400" dirty="0">
                <a:solidFill>
                  <a:srgbClr val="898989"/>
                </a:solidFill>
                <a:latin typeface="Arial" charset="0"/>
              </a:rPr>
              <a:t>ДДТ «Олимп» Выборгского района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764703"/>
            <a:ext cx="8072065" cy="679921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Информационные источники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2967335"/>
            <a:ext cx="41764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400" u="sng" dirty="0">
                <a:hlinkClick r:id="rId2"/>
              </a:rPr>
              <a:t>Техника </a:t>
            </a:r>
            <a:r>
              <a:rPr lang="ru-RU" sz="1400" u="sng" dirty="0" err="1">
                <a:hlinkClick r:id="rId2"/>
              </a:rPr>
              <a:t>декупаж</a:t>
            </a:r>
            <a:r>
              <a:rPr lang="ru-RU" sz="1400" u="sng" dirty="0">
                <a:hlinkClick r:id="rId2"/>
              </a:rPr>
              <a:t> - статьи, уроки, видео, история | Сайт любителей ...</a:t>
            </a:r>
            <a:endParaRPr lang="ru-RU" sz="1400" dirty="0"/>
          </a:p>
          <a:p>
            <a:pPr algn="ctr"/>
            <a:r>
              <a:rPr lang="ru-RU" sz="1400" dirty="0"/>
              <a:t>www.tairtd.ru/information/dekupazh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2132856"/>
            <a:ext cx="5040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400" dirty="0"/>
              <a:t>Обучение технике </a:t>
            </a:r>
            <a:r>
              <a:rPr lang="ru-RU" sz="1400" dirty="0" err="1"/>
              <a:t>декупажа</a:t>
            </a:r>
            <a:r>
              <a:rPr lang="ru-RU" sz="1400" dirty="0"/>
              <a:t> начинающих, необходимые </a:t>
            </a:r>
            <a:r>
              <a:rPr lang="ru-RU" sz="1400" dirty="0" smtClean="0"/>
              <a:t>...</a:t>
            </a:r>
            <a:r>
              <a:rPr lang="ru-RU" sz="1400" dirty="0" err="1" smtClean="0">
                <a:solidFill>
                  <a:srgbClr val="0070C0"/>
                </a:solidFill>
              </a:rPr>
              <a:t>nakuhne.guru</a:t>
            </a:r>
            <a:r>
              <a:rPr lang="ru-RU" sz="1400" dirty="0" smtClean="0">
                <a:solidFill>
                  <a:srgbClr val="0070C0"/>
                </a:solidFill>
              </a:rPr>
              <a:t> 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2195736" y="3922022"/>
            <a:ext cx="43924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400" dirty="0" err="1"/>
              <a:t>Декупаж</a:t>
            </a:r>
            <a:r>
              <a:rPr lang="ru-RU" sz="1400" dirty="0"/>
              <a:t> или салфеточная техника - АРС Хобби</a:t>
            </a:r>
          </a:p>
          <a:p>
            <a:pPr algn="ctr"/>
            <a:r>
              <a:rPr lang="ru-RU" sz="1400" dirty="0">
                <a:solidFill>
                  <a:srgbClr val="0070C0"/>
                </a:solidFill>
              </a:rPr>
              <a:t>www.arshobby.ru</a:t>
            </a:r>
          </a:p>
        </p:txBody>
      </p:sp>
      <p:sp>
        <p:nvSpPr>
          <p:cNvPr id="10" name="Прямоугольник 9"/>
          <p:cNvSpPr/>
          <p:nvPr/>
        </p:nvSpPr>
        <p:spPr>
          <a:xfrm rot="10800000" flipV="1">
            <a:off x="2267744" y="4837077"/>
            <a:ext cx="45902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400" dirty="0" err="1"/>
              <a:t>Декупаж</a:t>
            </a:r>
            <a:r>
              <a:rPr lang="ru-RU" sz="1400" dirty="0"/>
              <a:t> бутылок салфетками и наклейками: мастер-классы для </a:t>
            </a:r>
          </a:p>
          <a:p>
            <a:r>
              <a:rPr lang="ru-RU" sz="1400" dirty="0">
                <a:solidFill>
                  <a:srgbClr val="0070C0"/>
                </a:solidFill>
              </a:rPr>
              <a:t>3ladies.su 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267743" y="5788713"/>
            <a:ext cx="50405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400" dirty="0" err="1" smtClean="0"/>
              <a:t>Декупаж</a:t>
            </a:r>
            <a:r>
              <a:rPr lang="ru-RU" sz="1400" dirty="0" smtClean="0"/>
              <a:t> Салфетками  </a:t>
            </a:r>
            <a:r>
              <a:rPr lang="en-US" sz="1400" dirty="0" smtClean="0"/>
              <a:t>www.zapmeta.ru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451185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01900" y="360363"/>
            <a:ext cx="6642100" cy="847725"/>
          </a:xfrm>
        </p:spPr>
        <p:txBody>
          <a:bodyPr>
            <a:noAutofit/>
          </a:bodyPr>
          <a:lstStyle/>
          <a:p>
            <a: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12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79" name="Rectangle 1"/>
          <p:cNvSpPr>
            <a:spLocks noChangeArrowheads="1"/>
          </p:cNvSpPr>
          <p:nvPr/>
        </p:nvSpPr>
        <p:spPr bwMode="auto">
          <a:xfrm>
            <a:off x="635000" y="1624162"/>
            <a:ext cx="7586663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buFont typeface="Arial" charset="0"/>
              <a:buChar char="•"/>
              <a:tabLst>
                <a:tab pos="228600" algn="l"/>
                <a:tab pos="539750" algn="l"/>
              </a:tabLst>
            </a:pPr>
            <a:endParaRPr lang="ru-RU" sz="1600" dirty="0">
              <a:latin typeface="Arial" charset="0"/>
              <a:ea typeface="Times New Roman" pitchFamily="18" charset="0"/>
              <a:cs typeface="Arial" charset="0"/>
            </a:endParaRPr>
          </a:p>
          <a:p>
            <a:pPr algn="ctr" eaLnBrk="0" hangingPunct="0">
              <a:tabLst>
                <a:tab pos="228600" algn="l"/>
                <a:tab pos="539750" algn="l"/>
              </a:tabLst>
            </a:pPr>
            <a:r>
              <a:rPr lang="ru-RU" sz="2400" b="1" u="sng" dirty="0">
                <a:latin typeface="Palatino Linotype" pitchFamily="18" charset="0"/>
                <a:ea typeface="Times New Roman" pitchFamily="18" charset="0"/>
                <a:cs typeface="Arial" charset="0"/>
              </a:rPr>
              <a:t>Использование информационных технологий:</a:t>
            </a:r>
          </a:p>
          <a:p>
            <a:pPr algn="ctr" eaLnBrk="0" hangingPunct="0">
              <a:buFont typeface="Arial" charset="0"/>
              <a:buChar char="•"/>
              <a:tabLst>
                <a:tab pos="228600" algn="l"/>
                <a:tab pos="539750" algn="l"/>
              </a:tabLst>
            </a:pPr>
            <a:r>
              <a:rPr lang="ru-RU" sz="1600" b="1" dirty="0">
                <a:latin typeface="Palatino Linotype" pitchFamily="18" charset="0"/>
                <a:ea typeface="Times New Roman" pitchFamily="18" charset="0"/>
                <a:cs typeface="Arial" charset="0"/>
              </a:rPr>
              <a:t>обращение к ресурсам Интернета для получения теоретической информации</a:t>
            </a:r>
            <a:r>
              <a:rPr lang="ru-RU" sz="1600" b="1" dirty="0">
                <a:latin typeface="Arial" charset="0"/>
                <a:ea typeface="Times New Roman" pitchFamily="18" charset="0"/>
                <a:cs typeface="Arial" charset="0"/>
              </a:rPr>
              <a:t> </a:t>
            </a:r>
            <a:r>
              <a:rPr lang="ru-RU" sz="1600" b="1" dirty="0">
                <a:latin typeface="Palatino Linotype" pitchFamily="18" charset="0"/>
                <a:ea typeface="Times New Roman" pitchFamily="18" charset="0"/>
                <a:cs typeface="Arial" charset="0"/>
              </a:rPr>
              <a:t>и дополнительных изобразительных материалов в процессе творческой деятельности детей на занятии по изготовлению новогодней открытки</a:t>
            </a:r>
          </a:p>
          <a:p>
            <a:pPr algn="ctr" eaLnBrk="0" hangingPunct="0">
              <a:tabLst>
                <a:tab pos="228600" algn="l"/>
                <a:tab pos="539750" algn="l"/>
              </a:tabLst>
            </a:pPr>
            <a:endParaRPr lang="ru-RU" sz="1600" b="1" dirty="0">
              <a:latin typeface="Palatino Linotype" pitchFamily="18" charset="0"/>
              <a:ea typeface="Times New Roman" pitchFamily="18" charset="0"/>
              <a:cs typeface="Arial" charset="0"/>
            </a:endParaRPr>
          </a:p>
          <a:p>
            <a:pPr algn="ctr" eaLnBrk="0" hangingPunct="0">
              <a:buFont typeface="Arial" charset="0"/>
              <a:buChar char="•"/>
              <a:tabLst>
                <a:tab pos="228600" algn="l"/>
                <a:tab pos="539750" algn="l"/>
              </a:tabLst>
            </a:pPr>
            <a:endParaRPr lang="ru-RU" sz="1600" dirty="0">
              <a:latin typeface="Arial" charset="0"/>
              <a:ea typeface="Times New Roman" pitchFamily="18" charset="0"/>
              <a:cs typeface="Arial" charset="0"/>
            </a:endParaRPr>
          </a:p>
          <a:p>
            <a:pPr algn="ctr" eaLnBrk="0" hangingPunct="0">
              <a:buFont typeface="Arial" charset="0"/>
              <a:buChar char="•"/>
              <a:tabLst>
                <a:tab pos="228600" algn="l"/>
                <a:tab pos="539750" algn="l"/>
              </a:tabLst>
            </a:pPr>
            <a:r>
              <a:rPr lang="ru-RU" sz="1600" dirty="0">
                <a:latin typeface="Arial" charset="0"/>
                <a:ea typeface="Times New Roman" pitchFamily="18" charset="0"/>
                <a:cs typeface="Arial" charset="0"/>
              </a:rPr>
              <a:t>Занятие относится к разделу «Смешанные материалы</a:t>
            </a:r>
            <a:r>
              <a:rPr lang="ru-RU" sz="1600" dirty="0">
                <a:latin typeface="Arial" charset="0"/>
                <a:cs typeface="Times New Roman" pitchFamily="18" charset="0"/>
              </a:rPr>
              <a:t>» образовательной программы </a:t>
            </a:r>
            <a:r>
              <a:rPr lang="ru-RU" sz="1600" dirty="0" smtClean="0">
                <a:latin typeface="Arial" charset="0"/>
                <a:cs typeface="Times New Roman" pitchFamily="18" charset="0"/>
              </a:rPr>
              <a:t>«Забава» </a:t>
            </a:r>
            <a:endParaRPr lang="ru-RU" sz="1600" dirty="0">
              <a:latin typeface="Arial" charset="0"/>
              <a:cs typeface="Arial" charset="0"/>
            </a:endParaRPr>
          </a:p>
          <a:p>
            <a:pPr algn="ctr" eaLnBrk="0" hangingPunct="0">
              <a:buFont typeface="Arial" charset="0"/>
              <a:buChar char="•"/>
              <a:tabLst>
                <a:tab pos="228600" algn="l"/>
                <a:tab pos="539750" algn="l"/>
              </a:tabLst>
            </a:pPr>
            <a:r>
              <a:rPr lang="ru-RU" sz="1600" dirty="0">
                <a:latin typeface="Arial" charset="0"/>
                <a:cs typeface="Times New Roman" pitchFamily="18" charset="0"/>
              </a:rPr>
              <a:t>(срок реализации </a:t>
            </a:r>
            <a:r>
              <a:rPr lang="ru-RU" sz="1600" dirty="0">
                <a:latin typeface="Arial" charset="0"/>
                <a:cs typeface="Arial" charset="0"/>
              </a:rPr>
              <a:t>2</a:t>
            </a:r>
            <a:r>
              <a:rPr lang="ru-RU" sz="1600" dirty="0" smtClean="0">
                <a:latin typeface="Arial" charset="0"/>
                <a:cs typeface="Times New Roman" pitchFamily="18" charset="0"/>
              </a:rPr>
              <a:t> год. </a:t>
            </a:r>
            <a:r>
              <a:rPr lang="ru-RU" sz="1600" dirty="0">
                <a:latin typeface="Arial" charset="0"/>
                <a:cs typeface="Times New Roman" pitchFamily="18" charset="0"/>
              </a:rPr>
              <a:t>Возраст детей </a:t>
            </a:r>
            <a:r>
              <a:rPr lang="ru-RU" sz="1600" dirty="0" smtClean="0">
                <a:latin typeface="Arial" charset="0"/>
                <a:cs typeface="Arial" charset="0"/>
              </a:rPr>
              <a:t>7</a:t>
            </a:r>
            <a:r>
              <a:rPr lang="ru-RU" sz="1600" dirty="0" smtClean="0">
                <a:latin typeface="Arial" charset="0"/>
                <a:cs typeface="Times New Roman" pitchFamily="18" charset="0"/>
              </a:rPr>
              <a:t>-1</a:t>
            </a:r>
            <a:r>
              <a:rPr lang="ru-RU" sz="1600" dirty="0">
                <a:latin typeface="Arial" charset="0"/>
                <a:cs typeface="Arial" charset="0"/>
              </a:rPr>
              <a:t>0</a:t>
            </a:r>
            <a:r>
              <a:rPr lang="ru-RU" sz="1600" dirty="0" smtClean="0">
                <a:latin typeface="Arial" charset="0"/>
                <a:cs typeface="Times New Roman" pitchFamily="18" charset="0"/>
              </a:rPr>
              <a:t> </a:t>
            </a:r>
            <a:r>
              <a:rPr lang="ru-RU" sz="1600" dirty="0">
                <a:latin typeface="Arial" charset="0"/>
                <a:cs typeface="Times New Roman" pitchFamily="18" charset="0"/>
              </a:rPr>
              <a:t>лет)</a:t>
            </a:r>
            <a:r>
              <a:rPr lang="ru-RU" sz="1600" dirty="0">
                <a:latin typeface="Arial" charset="0"/>
                <a:cs typeface="Arial" charset="0"/>
              </a:rPr>
              <a:t> Год обучения </a:t>
            </a:r>
            <a:r>
              <a:rPr lang="ru-RU" sz="1600" dirty="0" smtClean="0">
                <a:latin typeface="Arial" charset="0"/>
                <a:cs typeface="Arial" charset="0"/>
              </a:rPr>
              <a:t>– первый </a:t>
            </a:r>
            <a:endParaRPr lang="ru-RU" sz="16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sz="half" idx="4294967295"/>
          </p:nvPr>
        </p:nvSpPr>
        <p:spPr>
          <a:xfrm>
            <a:off x="611560" y="980729"/>
            <a:ext cx="7848872" cy="4961284"/>
          </a:xfrm>
        </p:spPr>
        <p:txBody>
          <a:bodyPr>
            <a:normAutofit/>
          </a:bodyPr>
          <a:lstStyle/>
          <a:p>
            <a:r>
              <a:rPr lang="ru-RU" sz="1500" b="1" dirty="0"/>
              <a:t>Цель </a:t>
            </a:r>
            <a:r>
              <a:rPr lang="ru-RU" sz="1300" dirty="0"/>
              <a:t>– </a:t>
            </a:r>
            <a:r>
              <a:rPr lang="ru-RU" sz="1600" dirty="0"/>
              <a:t>создание декоративной открытки в технике «</a:t>
            </a:r>
            <a:r>
              <a:rPr lang="ru-RU" sz="1600" dirty="0" err="1"/>
              <a:t>Декупаж</a:t>
            </a:r>
            <a:r>
              <a:rPr lang="ru-RU" sz="1600" dirty="0"/>
              <a:t>»</a:t>
            </a:r>
            <a:r>
              <a:rPr lang="ru-RU" sz="1600" dirty="0">
                <a:latin typeface="Arial" charset="0"/>
              </a:rPr>
              <a:t> с использованием ресурсов </a:t>
            </a:r>
            <a:r>
              <a:rPr lang="ru-RU" sz="1600" dirty="0" smtClean="0">
                <a:latin typeface="Arial" charset="0"/>
              </a:rPr>
              <a:t>Интернет</a:t>
            </a:r>
            <a:endParaRPr lang="ru-RU" sz="1600" dirty="0">
              <a:latin typeface="Arial" charset="0"/>
            </a:endParaRPr>
          </a:p>
          <a:p>
            <a:r>
              <a:rPr lang="ru-RU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</a:t>
            </a:r>
          </a:p>
          <a:p>
            <a:r>
              <a:rPr lang="ru-RU" sz="1400" b="1" dirty="0">
                <a:latin typeface="Arial" charset="0"/>
              </a:rPr>
              <a:t>Обучающие:</a:t>
            </a:r>
          </a:p>
          <a:p>
            <a:r>
              <a:rPr lang="ru-RU" sz="1400" dirty="0">
                <a:latin typeface="Arial" charset="0"/>
              </a:rPr>
              <a:t>Освоение новых приемов работы с бумагой</a:t>
            </a:r>
          </a:p>
          <a:p>
            <a:r>
              <a:rPr lang="ru-RU" sz="1400" dirty="0">
                <a:latin typeface="Arial" charset="0"/>
              </a:rPr>
              <a:t>Знакомство с новой терминологией</a:t>
            </a:r>
          </a:p>
          <a:p>
            <a:r>
              <a:rPr lang="ru-RU" sz="1400" dirty="0">
                <a:latin typeface="Arial" charset="0"/>
              </a:rPr>
              <a:t>Обучение поиску необходимого материала в Интернете </a:t>
            </a:r>
          </a:p>
          <a:p>
            <a:r>
              <a:rPr lang="ru-RU" sz="1400" dirty="0">
                <a:latin typeface="Arial" charset="0"/>
              </a:rPr>
              <a:t>Знакомство с наиболее доступными для детей сайтами по прикладному творчеству</a:t>
            </a:r>
          </a:p>
          <a:p>
            <a:r>
              <a:rPr lang="ru-RU" sz="1400" dirty="0">
                <a:latin typeface="Arial" charset="0"/>
              </a:rPr>
              <a:t>Возможности практического использования материалов с сайта для дальнейшей творческой работы</a:t>
            </a:r>
          </a:p>
          <a:p>
            <a:r>
              <a:rPr lang="ru-RU" sz="1400" b="1" dirty="0">
                <a:latin typeface="Arial" charset="0"/>
              </a:rPr>
              <a:t>Воспитательные:</a:t>
            </a:r>
          </a:p>
          <a:p>
            <a:r>
              <a:rPr lang="ru-RU" sz="1400" dirty="0">
                <a:latin typeface="Arial" charset="0"/>
              </a:rPr>
              <a:t>Воспитание </a:t>
            </a:r>
            <a:r>
              <a:rPr lang="ru-RU" sz="1400" dirty="0" smtClean="0">
                <a:latin typeface="Arial" charset="0"/>
              </a:rPr>
              <a:t>усидчивости, аккуратности</a:t>
            </a:r>
            <a:endParaRPr lang="ru-RU" sz="1400" dirty="0">
              <a:latin typeface="Arial" charset="0"/>
            </a:endParaRPr>
          </a:p>
          <a:p>
            <a:r>
              <a:rPr lang="ru-RU" sz="1400" dirty="0">
                <a:latin typeface="Arial" charset="0"/>
              </a:rPr>
              <a:t>Способствование формированию чувства взаимопомощи, взаимопонимания</a:t>
            </a:r>
          </a:p>
          <a:p>
            <a:r>
              <a:rPr lang="ru-RU" sz="1400" b="1" dirty="0" err="1">
                <a:latin typeface="Arial" charset="0"/>
              </a:rPr>
              <a:t>Развиавющие</a:t>
            </a:r>
            <a:r>
              <a:rPr lang="ru-RU" sz="1400" b="1" dirty="0">
                <a:latin typeface="Arial" charset="0"/>
              </a:rPr>
              <a:t>:</a:t>
            </a:r>
          </a:p>
          <a:p>
            <a:r>
              <a:rPr lang="ru-RU" sz="1400" dirty="0">
                <a:latin typeface="Arial" charset="0"/>
              </a:rPr>
              <a:t>Формирование навыков самостоятельной работы с носителями информации</a:t>
            </a:r>
          </a:p>
          <a:p>
            <a:r>
              <a:rPr lang="ru-RU" sz="1400" dirty="0">
                <a:latin typeface="Arial" charset="0"/>
              </a:rPr>
              <a:t>Формирование интереса к творческой деятельности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Х о д     з а н я т и я</a:t>
            </a:r>
            <a:endParaRPr lang="ru-RU" sz="1600" b="1" dirty="0">
              <a:solidFill>
                <a:srgbClr val="0070C0"/>
              </a:solidFill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1600" b="1" dirty="0"/>
              <a:t>Вводная часть</a:t>
            </a:r>
            <a:r>
              <a:rPr lang="ru-RU" sz="1600" dirty="0"/>
              <a:t>: традиции празднования Нового года, новогодняя открытка - из истории, просмотр наглядного материала</a:t>
            </a:r>
          </a:p>
          <a:p>
            <a:r>
              <a:rPr lang="ru-RU" sz="1600" b="1" dirty="0"/>
              <a:t>Повторение пройденного материала:</a:t>
            </a:r>
            <a:r>
              <a:rPr lang="ru-RU" sz="1600" dirty="0"/>
              <a:t> правила и особенности работы с бумагой разного качества. Инструктаж по работе с материалами и инструментами</a:t>
            </a:r>
          </a:p>
          <a:p>
            <a:r>
              <a:rPr lang="ru-RU" sz="1600" b="1" dirty="0"/>
              <a:t>Освоение нового материала:</a:t>
            </a:r>
          </a:p>
          <a:p>
            <a:r>
              <a:rPr lang="ru-RU" sz="1600" dirty="0"/>
              <a:t>Знакомство с возможностями Интернета как помощника в процессе выполнения творческого задания</a:t>
            </a:r>
          </a:p>
          <a:p>
            <a:r>
              <a:rPr lang="ru-RU" sz="1600" dirty="0"/>
              <a:t>Получение теоретической информации</a:t>
            </a:r>
          </a:p>
          <a:p>
            <a:r>
              <a:rPr lang="ru-RU" sz="1600" dirty="0"/>
              <a:t>Получение практической информации</a:t>
            </a:r>
          </a:p>
          <a:p>
            <a:r>
              <a:rPr lang="ru-RU" sz="1600" b="1" dirty="0"/>
              <a:t>Практическая работа</a:t>
            </a:r>
          </a:p>
          <a:p>
            <a:r>
              <a:rPr lang="ru-RU" sz="1600" b="1" dirty="0"/>
              <a:t>Подведение итогов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395536" y="764704"/>
            <a:ext cx="2557214" cy="5361459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endParaRPr lang="ru-RU" sz="1400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1400" u="sng" dirty="0">
                <a:solidFill>
                  <a:srgbClr val="0070C0"/>
                </a:solidFill>
              </a:rPr>
              <a:t>Оборудование: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sz="1400" dirty="0">
                <a:latin typeface="Arial" charset="0"/>
              </a:rPr>
              <a:t>Компьютер или ноутбук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sz="1400" dirty="0">
                <a:latin typeface="Arial" charset="0"/>
              </a:rPr>
              <a:t>Цветной принтер</a:t>
            </a:r>
          </a:p>
          <a:p>
            <a:pPr marL="0" indent="0" algn="ctr">
              <a:buFont typeface="Wingdings" pitchFamily="2" charset="2"/>
              <a:buNone/>
            </a:pPr>
            <a:endParaRPr lang="ru-RU" sz="1400" u="sng" dirty="0" smtClean="0">
              <a:solidFill>
                <a:srgbClr val="0070C0"/>
              </a:solidFill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ru-RU" sz="1400" u="sng" dirty="0" smtClean="0">
                <a:solidFill>
                  <a:srgbClr val="0070C0"/>
                </a:solidFill>
              </a:rPr>
              <a:t>МАТЕРИАЛ</a:t>
            </a:r>
            <a:r>
              <a:rPr lang="ru-RU" sz="1400" u="sng" dirty="0">
                <a:solidFill>
                  <a:srgbClr val="0070C0"/>
                </a:solidFill>
                <a:latin typeface="Arial" charset="0"/>
              </a:rPr>
              <a:t>:</a:t>
            </a:r>
          </a:p>
          <a:p>
            <a:r>
              <a:rPr lang="ru-RU" sz="1400" dirty="0">
                <a:latin typeface="Arial" charset="0"/>
              </a:rPr>
              <a:t>Бумага ксероксная белая и цветная</a:t>
            </a:r>
          </a:p>
          <a:p>
            <a:r>
              <a:rPr lang="ru-RU" sz="1400" dirty="0" err="1">
                <a:latin typeface="Arial" charset="0"/>
              </a:rPr>
              <a:t>Полукартон</a:t>
            </a:r>
            <a:r>
              <a:rPr lang="ru-RU" sz="1400" dirty="0">
                <a:latin typeface="Arial" charset="0"/>
              </a:rPr>
              <a:t> цветной для открытки</a:t>
            </a:r>
          </a:p>
          <a:p>
            <a:r>
              <a:rPr lang="ru-RU" sz="1400" dirty="0">
                <a:latin typeface="Arial" charset="0"/>
              </a:rPr>
              <a:t>Краски акриловые </a:t>
            </a:r>
          </a:p>
          <a:p>
            <a:r>
              <a:rPr lang="ru-RU" sz="1400" dirty="0">
                <a:latin typeface="Arial" charset="0"/>
              </a:rPr>
              <a:t>Клей ПВА</a:t>
            </a:r>
          </a:p>
          <a:p>
            <a:r>
              <a:rPr lang="ru-RU" sz="1400" dirty="0">
                <a:latin typeface="Arial" charset="0"/>
              </a:rPr>
              <a:t>Салфетки бытовые с </a:t>
            </a:r>
            <a:r>
              <a:rPr lang="ru-RU" sz="1400" dirty="0" smtClean="0">
                <a:latin typeface="Arial" charset="0"/>
              </a:rPr>
              <a:t>рисунком.  Распечатки бумаги для </a:t>
            </a:r>
            <a:r>
              <a:rPr lang="ru-RU" sz="1400" dirty="0" err="1" smtClean="0">
                <a:latin typeface="Arial" charset="0"/>
              </a:rPr>
              <a:t>декупажа</a:t>
            </a:r>
            <a:r>
              <a:rPr lang="ru-RU" sz="1400" dirty="0" smtClean="0">
                <a:latin typeface="Arial" charset="0"/>
              </a:rPr>
              <a:t> из Интернета</a:t>
            </a:r>
            <a:endParaRPr lang="ru-RU" sz="1400" dirty="0">
              <a:latin typeface="Arial" charset="0"/>
            </a:endParaRPr>
          </a:p>
          <a:p>
            <a:r>
              <a:rPr lang="ru-RU" sz="1400" dirty="0">
                <a:latin typeface="Arial" charset="0"/>
              </a:rPr>
              <a:t>Двойной скотч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sz="1400" u="sng" dirty="0">
                <a:solidFill>
                  <a:srgbClr val="0070C0"/>
                </a:solidFill>
              </a:rPr>
              <a:t>ИНСТРУМЕНТЫ</a:t>
            </a:r>
            <a:r>
              <a:rPr lang="ru-RU" sz="1400" u="sng" dirty="0">
                <a:latin typeface="Arial" charset="0"/>
              </a:rPr>
              <a:t>:</a:t>
            </a:r>
          </a:p>
          <a:p>
            <a:r>
              <a:rPr lang="ru-RU" sz="1400" dirty="0">
                <a:latin typeface="Arial" charset="0"/>
              </a:rPr>
              <a:t>Дыроколы фигурные</a:t>
            </a:r>
          </a:p>
          <a:p>
            <a:r>
              <a:rPr lang="ru-RU" sz="1400" dirty="0">
                <a:latin typeface="Arial" charset="0"/>
              </a:rPr>
              <a:t>Ножницы</a:t>
            </a:r>
          </a:p>
          <a:p>
            <a:r>
              <a:rPr lang="ru-RU" sz="1400" dirty="0">
                <a:latin typeface="Arial" charset="0"/>
              </a:rPr>
              <a:t>Поролон</a:t>
            </a:r>
          </a:p>
          <a:p>
            <a:pPr marL="0" indent="0">
              <a:buFont typeface="Wingdings" pitchFamily="2" charset="2"/>
              <a:buNone/>
            </a:pPr>
            <a:endParaRPr lang="ru-RU" sz="1300" dirty="0">
              <a:latin typeface="Arial" charset="0"/>
            </a:endParaRPr>
          </a:p>
          <a:p>
            <a:pPr marL="0" indent="0">
              <a:buFont typeface="Wingdings" pitchFamily="2" charset="2"/>
              <a:buNone/>
            </a:pPr>
            <a:endParaRPr lang="ru-RU" sz="1300" dirty="0">
              <a:latin typeface="Arial" charset="0"/>
            </a:endParaRPr>
          </a:p>
          <a:p>
            <a:pPr marL="0" indent="0">
              <a:buFont typeface="Wingdings" pitchFamily="2" charset="2"/>
              <a:buNone/>
            </a:pPr>
            <a:endParaRPr lang="ru-RU" sz="1300" dirty="0"/>
          </a:p>
        </p:txBody>
      </p:sp>
      <p:pic>
        <p:nvPicPr>
          <p:cNvPr id="17412" name="Рисунок 4" descr="F:\Новый год праздник фото\Новый год праздник 07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8384" y="643640"/>
            <a:ext cx="4541639" cy="5589355"/>
          </a:xfrm>
          <a:prstGeom prst="rect">
            <a:avLst/>
          </a:prstGeom>
          <a:noFill/>
          <a:ln w="57150" cap="rnd">
            <a:solidFill>
              <a:srgbClr val="00B0F0"/>
            </a:solidFill>
            <a:prstDash val="sysDot"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43608" y="476672"/>
            <a:ext cx="8353425" cy="358775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/>
              <a:t>       </a:t>
            </a:r>
            <a:br>
              <a:rPr lang="ru-RU" sz="1400" b="1" dirty="0"/>
            </a:br>
            <a:r>
              <a:rPr lang="ru-RU" sz="1400" b="1" dirty="0"/>
              <a:t/>
            </a:r>
            <a:br>
              <a:rPr lang="ru-RU" sz="1400" b="1" dirty="0"/>
            </a:br>
            <a:r>
              <a:rPr lang="ru-RU" sz="1400" b="1" dirty="0"/>
              <a:t>Теоретический материал</a:t>
            </a:r>
            <a:br>
              <a:rPr lang="ru-RU" sz="1400" b="1" dirty="0"/>
            </a:br>
            <a:r>
              <a:rPr lang="ru-RU" sz="1400" b="1" dirty="0"/>
              <a:t/>
            </a:r>
            <a:br>
              <a:rPr lang="ru-RU" sz="1400" b="1" dirty="0"/>
            </a:br>
            <a:r>
              <a:rPr lang="ru-RU" sz="1400" b="1" dirty="0"/>
              <a:t>ЧТО ТАКОЕ ДЕКУПАЖ</a:t>
            </a:r>
            <a:br>
              <a:rPr lang="ru-RU" sz="1400" b="1" dirty="0"/>
            </a:br>
            <a:endParaRPr lang="ru-RU" sz="1400" b="1" dirty="0"/>
          </a:p>
        </p:txBody>
      </p:sp>
      <p:sp>
        <p:nvSpPr>
          <p:cNvPr id="14338" name="Содержимое 2"/>
          <p:cNvSpPr>
            <a:spLocks noGrp="1"/>
          </p:cNvSpPr>
          <p:nvPr>
            <p:ph idx="4294967295"/>
          </p:nvPr>
        </p:nvSpPr>
        <p:spPr>
          <a:xfrm>
            <a:off x="1115616" y="476672"/>
            <a:ext cx="8028384" cy="5649491"/>
          </a:xfrm>
        </p:spPr>
        <p:txBody>
          <a:bodyPr/>
          <a:lstStyle/>
          <a:p>
            <a:r>
              <a:rPr lang="ru-RU" sz="900" dirty="0"/>
              <a:t>.</a:t>
            </a:r>
          </a:p>
          <a:p>
            <a:endParaRPr lang="ru-RU" sz="900" dirty="0">
              <a:latin typeface="Arial" charset="0"/>
            </a:endParaRPr>
          </a:p>
          <a:p>
            <a:endParaRPr lang="ru-RU" sz="1200" dirty="0">
              <a:latin typeface="Arial" charset="0"/>
            </a:endParaRPr>
          </a:p>
          <a:p>
            <a:endParaRPr lang="ru-RU" sz="800" dirty="0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268760"/>
            <a:ext cx="5597777" cy="361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5868144" y="5094476"/>
            <a:ext cx="28083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Материал из Википедии — свободной энциклопедии</a:t>
            </a:r>
            <a:r>
              <a:rPr lang="ru-RU" sz="1200" dirty="0">
                <a:latin typeface="Arial" charset="0"/>
              </a:rPr>
              <a:t> и сайта         </a:t>
            </a:r>
            <a:r>
              <a:rPr lang="ru-RU" i="1" dirty="0">
                <a:solidFill>
                  <a:srgbClr val="0070C0"/>
                </a:solidFill>
                <a:latin typeface="Arial" charset="0"/>
              </a:rPr>
              <a:t>www.supersadovnik.ru</a:t>
            </a:r>
            <a:r>
              <a:rPr lang="ru-RU" dirty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4294967295"/>
          </p:nvPr>
        </p:nvSpPr>
        <p:spPr>
          <a:xfrm>
            <a:off x="4092575" y="692151"/>
            <a:ext cx="4583881" cy="5329138"/>
          </a:xfrm>
        </p:spPr>
        <p:txBody>
          <a:bodyPr/>
          <a:lstStyle/>
          <a:p>
            <a:r>
              <a:rPr lang="ru-RU" sz="1600" b="1" i="1" dirty="0">
                <a:latin typeface="Arial" charset="0"/>
              </a:rPr>
              <a:t>Практический материал</a:t>
            </a:r>
          </a:p>
          <a:p>
            <a:r>
              <a:rPr lang="ru-RU" sz="1600" b="1" i="1" dirty="0" err="1">
                <a:latin typeface="Arial" charset="0"/>
                <a:hlinkClick r:id="rId2"/>
              </a:rPr>
              <a:t>Декупаж</a:t>
            </a:r>
            <a:r>
              <a:rPr lang="ru-RU" sz="1600" b="1" dirty="0">
                <a:latin typeface="Arial" charset="0"/>
                <a:hlinkClick r:id="rId2"/>
              </a:rPr>
              <a:t> или салфеточная техника</a:t>
            </a:r>
            <a:endParaRPr lang="ru-RU" sz="1600" b="1" dirty="0">
              <a:latin typeface="Arial" charset="0"/>
            </a:endParaRPr>
          </a:p>
          <a:p>
            <a:r>
              <a:rPr lang="ru-RU" sz="1400" i="1" dirty="0" smtClean="0">
                <a:latin typeface="Arial" charset="0"/>
              </a:rPr>
              <a:t>Просмотр </a:t>
            </a:r>
            <a:r>
              <a:rPr lang="ru-RU" sz="1400" i="1" dirty="0">
                <a:latin typeface="Arial" charset="0"/>
              </a:rPr>
              <a:t>вариантов </a:t>
            </a:r>
            <a:r>
              <a:rPr lang="ru-RU" sz="1400" i="1" dirty="0" smtClean="0">
                <a:latin typeface="Arial" charset="0"/>
              </a:rPr>
              <a:t>бумаги </a:t>
            </a:r>
            <a:r>
              <a:rPr lang="ru-RU" sz="1400" i="1" dirty="0">
                <a:latin typeface="Arial" charset="0"/>
              </a:rPr>
              <a:t>для </a:t>
            </a:r>
            <a:r>
              <a:rPr lang="ru-RU" sz="1400" i="1" dirty="0" err="1">
                <a:latin typeface="Arial" charset="0"/>
              </a:rPr>
              <a:t>декупажа</a:t>
            </a:r>
            <a:r>
              <a:rPr lang="ru-RU" sz="1400" i="1" dirty="0">
                <a:latin typeface="Arial" charset="0"/>
              </a:rPr>
              <a:t> с новогодней </a:t>
            </a:r>
            <a:r>
              <a:rPr lang="ru-RU" sz="1400" i="1" dirty="0" smtClean="0">
                <a:latin typeface="Arial" charset="0"/>
              </a:rPr>
              <a:t>тематикой на сайтах</a:t>
            </a:r>
          </a:p>
          <a:p>
            <a:r>
              <a:rPr lang="ru-RU" sz="1400" i="1" dirty="0" smtClean="0">
                <a:solidFill>
                  <a:srgbClr val="00B0F0"/>
                </a:solidFill>
                <a:latin typeface="Arial" charset="0"/>
              </a:rPr>
              <a:t>www.arshobby.ru/develop/rewrite.php</a:t>
            </a:r>
          </a:p>
          <a:p>
            <a:endParaRPr lang="ru-RU" sz="1400" i="1" dirty="0">
              <a:latin typeface="Arial" charset="0"/>
            </a:endParaRPr>
          </a:p>
          <a:p>
            <a:r>
              <a:rPr lang="ru-RU" sz="1400" i="1" dirty="0">
                <a:latin typeface="Arial" charset="0"/>
              </a:rPr>
              <a:t>Выбор понравившихся картинок </a:t>
            </a:r>
            <a:r>
              <a:rPr lang="ru-RU" sz="1400" i="1" dirty="0" smtClean="0">
                <a:latin typeface="Arial" charset="0"/>
              </a:rPr>
              <a:t>, их распечатка на </a:t>
            </a:r>
            <a:r>
              <a:rPr lang="ru-RU" sz="1400" i="1" dirty="0">
                <a:latin typeface="Arial" charset="0"/>
              </a:rPr>
              <a:t>цветном </a:t>
            </a:r>
            <a:r>
              <a:rPr lang="ru-RU" sz="1400" i="1" dirty="0" smtClean="0">
                <a:latin typeface="Arial" charset="0"/>
              </a:rPr>
              <a:t>принтере</a:t>
            </a:r>
          </a:p>
          <a:p>
            <a:r>
              <a:rPr lang="ru-RU" sz="1400" i="1" dirty="0" smtClean="0">
                <a:latin typeface="Arial" charset="0"/>
              </a:rPr>
              <a:t>Повторение приемов  работы с салфетками и бумагой для </a:t>
            </a:r>
            <a:r>
              <a:rPr lang="ru-RU" sz="1400" i="1" dirty="0" err="1" smtClean="0">
                <a:latin typeface="Arial" charset="0"/>
              </a:rPr>
              <a:t>декупажа</a:t>
            </a:r>
            <a:endParaRPr lang="ru-RU" sz="1400" i="1" dirty="0">
              <a:latin typeface="Arial" charset="0"/>
            </a:endParaRPr>
          </a:p>
          <a:p>
            <a:endParaRPr lang="ru-RU" sz="1000" i="1" dirty="0">
              <a:latin typeface="Arial" charset="0"/>
            </a:endParaRPr>
          </a:p>
          <a:p>
            <a:endParaRPr lang="ru-RU" sz="1000" i="1" dirty="0">
              <a:latin typeface="Arial" charset="0"/>
            </a:endParaRP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0494" y="4286361"/>
            <a:ext cx="2703239" cy="1904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</p:pic>
      <p:pic>
        <p:nvPicPr>
          <p:cNvPr id="16391" name="Picture 7" descr="&amp;IEcy;&amp;lcy;&amp;soft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792638"/>
            <a:ext cx="1619250" cy="16192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6393" name="Picture 9" descr="&amp;Bcy;&amp;ucy;&amp;mcy;&amp;acy;&amp;gcy;&amp;acy; &amp;dcy;&amp;lcy;&amp;yacy; &amp;dcy;&amp;iecy;&amp;kcy;&amp;ucy;&amp;pcy;&amp;acy;&amp;zhcy;&amp;acy;, &amp;pcy;&amp;lcy;&amp;ocy;&amp;tcy;&amp;ncy;&amp;ocy;&amp;scy;&amp;tcy;&amp;softcy; 85 &amp;gcy;/&amp;kcy;&amp;vcy;.&amp;mcy;, &amp;lcy;&amp;icy;&amp;scy;&amp;tcy; 50&amp;khcy;70 &amp;scy;&amp;mcy;, &amp;ncy;&amp;ocy;&amp;vcy;&amp;ocy;&amp;gcy;&amp;ocy;&amp;dcy;&amp;ncy;&amp;icy;&amp;iecy; &amp;icy;&amp;gcy;&amp;rcy;&amp;ucy;&amp;shcy;&amp;kcy;&amp;icy;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345027" y="831439"/>
            <a:ext cx="1645637" cy="1368152"/>
          </a:xfrm>
          <a:prstGeom prst="rect">
            <a:avLst/>
          </a:prstGeom>
          <a:noFill/>
        </p:spPr>
      </p:pic>
      <p:pic>
        <p:nvPicPr>
          <p:cNvPr id="16395" name="Picture 11" descr="&amp;Bcy;&amp;ucy;&amp;mcy;&amp;acy;&amp;gcy;&amp;acy; &amp;dcy;&amp;lcy;&amp;yacy; &amp;dcy;&amp;iecy;&amp;kcy;&amp;ucy;&amp;pcy;&amp;acy;&amp;zhcy;&amp;acy;, &amp;pcy;&amp;lcy;&amp;ocy;&amp;tcy;&amp;ncy;&amp;ocy;&amp;scy;&amp;tcy;&amp;softcy; 85 &amp;gcy;/&amp;kcy;&amp;vcy;.&amp;mcy;, &amp;lcy;&amp;icy;&amp;scy;&amp;tcy; 50&amp;khcy;70 &amp;scy;&amp;mcy;, &amp;ncy;&amp;ocy;&amp;vcy;&amp;ocy;&amp;gcy;&amp;ocy;&amp;dcy;&amp;ncy;&amp;icy;&amp;jcy; &amp;scy;&amp;ncy;&amp;iecy;&amp;gcy;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979" y="2708920"/>
            <a:ext cx="1944688" cy="1444625"/>
          </a:xfrm>
          <a:prstGeom prst="rect">
            <a:avLst/>
          </a:prstGeom>
          <a:noFill/>
          <a:ln w="76200" cmpd="tri">
            <a:solidFill>
              <a:schemeClr val="hlink"/>
            </a:solidFill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pic>
        <p:nvPicPr>
          <p:cNvPr id="16397" name="Picture 13" descr="&amp;Bcy;&amp;ucy;&amp;mcy;&amp;acy;&amp;gcy;&amp;acy; &amp;rcy;&amp;icy;&amp;scy;&amp;ocy;&amp;vcy;&amp;acy;&amp;yacy; &amp;dcy;&amp;lcy;&amp;yacy; &amp;dcy;&amp;iecy;&amp;kcy;&amp;ucy;&amp;pcy;&amp;acy;&amp;zhcy;&amp;acy;, &amp;rcy;&amp;acy;&amp;zcy;&amp;mcy;&amp;iecy;&amp;rcy; &amp;lcy;&amp;icy;&amp;scy;&amp;tcy;&amp;acy; 35&amp;khcy;50 &amp;scy;&amp;mcy;, &amp;Vcy;&amp;icy;&amp;kcy;&amp;tcy;&amp;ocy;&amp;rcy;&amp;icy;&amp;acy;&amp;ncy;&amp;scy;&amp;kcy;&amp;icy;&amp;iecy; &amp;ncy;&amp;ocy;&amp;vcy;&amp;ocy;&amp;gcy;&amp;ocy;&amp;dcy;&amp;ncy;&amp;icy;&amp;iecy; &amp;mcy;&amp;ocy;&amp;tcy;&amp;icy;&amp;vcy;&amp;ycy;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3535" y="4623566"/>
            <a:ext cx="2232025" cy="1560512"/>
          </a:xfrm>
          <a:prstGeom prst="rect">
            <a:avLst/>
          </a:prstGeom>
          <a:noFill/>
          <a:ln w="38100" cap="rnd">
            <a:solidFill>
              <a:srgbClr val="FF0000"/>
            </a:solidFill>
            <a:prstDash val="sysDot"/>
            <a:miter lim="800000"/>
            <a:headEnd/>
            <a:tailEnd/>
          </a:ln>
        </p:spPr>
      </p:pic>
      <p:pic>
        <p:nvPicPr>
          <p:cNvPr id="16398" name="Picture 14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262963"/>
            <a:ext cx="2502765" cy="1900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365104"/>
            <a:ext cx="5947048" cy="576064"/>
          </a:xfrm>
        </p:spPr>
        <p:txBody>
          <a:bodyPr/>
          <a:lstStyle/>
          <a:p>
            <a:pPr algn="ctr"/>
            <a:r>
              <a:rPr lang="ru-RU" dirty="0"/>
              <a:t>ПРАКТИЧЕСКАЯ РАБОТА</a:t>
            </a:r>
          </a:p>
        </p:txBody>
      </p:sp>
      <p:pic>
        <p:nvPicPr>
          <p:cNvPr id="8" name="Рисунок 7" descr="F:\Новый год праздник фото\Новый год праздник 072.jpg"/>
          <p:cNvPicPr>
            <a:picLocks noGrp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03648" y="1340768"/>
            <a:ext cx="2736304" cy="2600201"/>
          </a:xfrm>
          <a:ln w="57150" cmpd="thinThick">
            <a:solidFill>
              <a:schemeClr val="hlink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5616" y="4941168"/>
            <a:ext cx="7056784" cy="1224136"/>
          </a:xfrm>
        </p:spPr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ru-RU" dirty="0" smtClean="0">
                <a:latin typeface="Arial" charset="0"/>
              </a:rPr>
              <a:t>Выбор </a:t>
            </a:r>
            <a:r>
              <a:rPr lang="ru-RU" dirty="0">
                <a:latin typeface="Arial" charset="0"/>
              </a:rPr>
              <a:t>изображений для </a:t>
            </a:r>
            <a:r>
              <a:rPr lang="ru-RU" dirty="0" smtClean="0">
                <a:latin typeface="Arial" charset="0"/>
              </a:rPr>
              <a:t>открытки из </a:t>
            </a:r>
            <a:r>
              <a:rPr lang="ru-RU" dirty="0">
                <a:latin typeface="Arial" charset="0"/>
              </a:rPr>
              <a:t>имеющихся салфеток и распечаток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ru-RU" dirty="0">
                <a:latin typeface="Arial" charset="0"/>
              </a:rPr>
              <a:t>Обработка фона открытки акриловыми красками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ru-RU" dirty="0" smtClean="0">
                <a:latin typeface="Arial" charset="0"/>
              </a:rPr>
              <a:t>Композиция из  </a:t>
            </a:r>
            <a:r>
              <a:rPr lang="ru-RU" dirty="0">
                <a:latin typeface="Arial" charset="0"/>
              </a:rPr>
              <a:t>выбранных материалов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ru-RU" dirty="0">
                <a:latin typeface="Arial" charset="0"/>
              </a:rPr>
              <a:t>Окончательное оформление с помощью мелких деталей </a:t>
            </a:r>
          </a:p>
          <a:p>
            <a:endParaRPr lang="ru-RU" dirty="0">
              <a:latin typeface="Arial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268760"/>
            <a:ext cx="2786301" cy="2671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Рисунок 7" descr="F:\Новый год праздник фото\Новый год праздник 07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429000"/>
            <a:ext cx="2321353" cy="2520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9459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0" y="620713"/>
            <a:ext cx="5761038" cy="550545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1400" dirty="0" smtClean="0">
                <a:latin typeface="Arial" charset="0"/>
              </a:rPr>
              <a:t>        Использование </a:t>
            </a:r>
            <a:r>
              <a:rPr lang="ru-RU" sz="1400" dirty="0">
                <a:latin typeface="Arial" charset="0"/>
              </a:rPr>
              <a:t>современных информационных ресурсов на занятиях творческой деятельностью позволяет каждому ребенку</a:t>
            </a:r>
            <a:r>
              <a:rPr lang="ru-RU" sz="1400" dirty="0" smtClean="0">
                <a:latin typeface="Arial" charset="0"/>
              </a:rPr>
              <a:t>:</a:t>
            </a:r>
          </a:p>
          <a:p>
            <a:pPr marL="0" indent="0">
              <a:buFont typeface="Wingdings" pitchFamily="2" charset="2"/>
              <a:buNone/>
            </a:pPr>
            <a:endParaRPr lang="ru-RU" sz="1400" dirty="0">
              <a:latin typeface="Arial" charset="0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ru-RU" sz="1400" dirty="0" smtClean="0">
                <a:latin typeface="Arial" charset="0"/>
              </a:rPr>
              <a:t>. наиболее </a:t>
            </a:r>
            <a:r>
              <a:rPr lang="ru-RU" sz="1400" dirty="0">
                <a:latin typeface="Arial" charset="0"/>
              </a:rPr>
              <a:t>полно реализовать свои творческие потребности, выполнить интересные индивидуальные работы, придерживаясь определенного алгоритма действий</a:t>
            </a:r>
          </a:p>
          <a:p>
            <a:pPr marL="0" indent="0">
              <a:buClr>
                <a:schemeClr val="tx1"/>
              </a:buClr>
              <a:buFontTx/>
              <a:buChar char="•"/>
            </a:pPr>
            <a:r>
              <a:rPr lang="ru-RU" sz="1400" dirty="0" smtClean="0">
                <a:latin typeface="Arial" charset="0"/>
              </a:rPr>
              <a:t> получить </a:t>
            </a:r>
            <a:r>
              <a:rPr lang="ru-RU" sz="1400" dirty="0">
                <a:latin typeface="Arial" charset="0"/>
              </a:rPr>
              <a:t>дополнительные теоретические знания</a:t>
            </a:r>
          </a:p>
          <a:p>
            <a:pPr marL="0" indent="0">
              <a:buClr>
                <a:schemeClr val="tx1"/>
              </a:buClr>
              <a:buFontTx/>
              <a:buChar char="•"/>
            </a:pPr>
            <a:r>
              <a:rPr lang="ru-RU" sz="1400" dirty="0">
                <a:latin typeface="Arial" charset="0"/>
              </a:rPr>
              <a:t>п</a:t>
            </a:r>
            <a:r>
              <a:rPr lang="ru-RU" sz="1400" dirty="0" smtClean="0">
                <a:latin typeface="Arial" charset="0"/>
              </a:rPr>
              <a:t>риобрести мотивацию </a:t>
            </a:r>
            <a:r>
              <a:rPr lang="ru-RU" sz="1400" dirty="0">
                <a:latin typeface="Arial" charset="0"/>
              </a:rPr>
              <a:t>к дальнейшему самостоятельному поиску информации </a:t>
            </a:r>
          </a:p>
        </p:txBody>
      </p:sp>
      <p:pic>
        <p:nvPicPr>
          <p:cNvPr id="19464" name="Рисунок 4" descr="F:\Новый год праздник фото\Новый год праздник 074.jpg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16216" y="1196752"/>
            <a:ext cx="1889125" cy="2519362"/>
          </a:xfrm>
          <a:noFill/>
          <a:ln w="57150" cap="rnd">
            <a:solidFill>
              <a:srgbClr val="33CC33"/>
            </a:solidFill>
            <a:prstDash val="sysDot"/>
          </a:ln>
        </p:spPr>
      </p:pic>
      <p:pic>
        <p:nvPicPr>
          <p:cNvPr id="19465" name="Рисунок 6" descr="F:\Новый год праздник фото\Новый год праздник 07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00192" y="3888707"/>
            <a:ext cx="2581275" cy="2060575"/>
          </a:xfrm>
          <a:noFill/>
          <a:ln>
            <a:solidFill>
              <a:srgbClr val="FF0000"/>
            </a:solidFill>
          </a:ln>
        </p:spPr>
      </p:pic>
      <p:pic>
        <p:nvPicPr>
          <p:cNvPr id="19460" name="Рисунок 6" descr="F:\Новый год праздник фото\Новый год праздник 07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429273"/>
            <a:ext cx="1965631" cy="2520009"/>
          </a:xfrm>
          <a:prstGeom prst="rect">
            <a:avLst/>
          </a:prstGeom>
          <a:noFill/>
          <a:ln w="9525">
            <a:solidFill>
              <a:srgbClr val="33CC33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</TotalTime>
  <Words>428</Words>
  <Application>Microsoft Office PowerPoint</Application>
  <PresentationFormat>Экран (4:3)</PresentationFormat>
  <Paragraphs>83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Новогодняя открытка в технике «декупаж»</vt:lpstr>
      <vt:lpstr>            </vt:lpstr>
      <vt:lpstr>Презентация PowerPoint</vt:lpstr>
      <vt:lpstr>Х о д     з а н я т и я</vt:lpstr>
      <vt:lpstr>Презентация PowerPoint</vt:lpstr>
      <vt:lpstr>         Теоретический материал  ЧТО ТАКОЕ ДЕКУПАЖ </vt:lpstr>
      <vt:lpstr>Презентация PowerPoint</vt:lpstr>
      <vt:lpstr>ПРАКТИЧЕСКАЯ РАБОТА</vt:lpstr>
      <vt:lpstr>Презентация PowerPoint</vt:lpstr>
      <vt:lpstr>Информационные источники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«Новогодняя открытка в технике декупаж»</dc:title>
  <dc:creator>Татьяна</dc:creator>
  <cp:lastModifiedBy>MetДПО</cp:lastModifiedBy>
  <cp:revision>18</cp:revision>
  <dcterms:created xsi:type="dcterms:W3CDTF">2012-02-12T19:27:43Z</dcterms:created>
  <dcterms:modified xsi:type="dcterms:W3CDTF">2017-06-09T12:25:11Z</dcterms:modified>
</cp:coreProperties>
</file>