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1" r:id="rId2"/>
    <p:sldId id="275" r:id="rId3"/>
    <p:sldId id="279" r:id="rId4"/>
    <p:sldId id="261" r:id="rId5"/>
    <p:sldId id="258" r:id="rId6"/>
    <p:sldId id="274" r:id="rId7"/>
    <p:sldId id="256" r:id="rId8"/>
    <p:sldId id="257" r:id="rId9"/>
    <p:sldId id="280" r:id="rId10"/>
    <p:sldId id="262" r:id="rId11"/>
    <p:sldId id="264" r:id="rId12"/>
    <p:sldId id="276" r:id="rId13"/>
    <p:sldId id="277" r:id="rId14"/>
    <p:sldId id="265" r:id="rId15"/>
    <p:sldId id="267" r:id="rId16"/>
    <p:sldId id="268" r:id="rId17"/>
    <p:sldId id="269" r:id="rId18"/>
    <p:sldId id="270" r:id="rId19"/>
    <p:sldId id="273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3300"/>
    <a:srgbClr val="009900"/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18" autoAdjust="0"/>
    <p:restoredTop sz="94660"/>
  </p:normalViewPr>
  <p:slideViewPr>
    <p:cSldViewPr>
      <p:cViewPr varScale="1">
        <p:scale>
          <a:sx n="83" d="100"/>
          <a:sy n="83" d="100"/>
        </p:scale>
        <p:origin x="-89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A42C9-6322-4FFD-A9C1-671A33B32A30}" type="datetimeFigureOut">
              <a:rPr lang="ru-RU"/>
              <a:pPr>
                <a:defRPr/>
              </a:pPr>
              <a:t>02.02.2017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29384-D774-4859-A131-CD7DF7DC67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1698C-CCB5-4490-80BB-27DDEC332DBC}" type="datetimeFigureOut">
              <a:rPr lang="ru-RU"/>
              <a:pPr>
                <a:defRPr/>
              </a:pPr>
              <a:t>02.02.2017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7F560-43A9-452C-9619-80A520BD8E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BB6EB-946B-479D-BC7A-AF98795F1D84}" type="datetimeFigureOut">
              <a:rPr lang="ru-RU"/>
              <a:pPr>
                <a:defRPr/>
              </a:pPr>
              <a:t>02.02.2017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3F02B-8FEF-457D-B1E3-2DF4BB52A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2946E84-76D1-4B7D-898C-6A0D0D23FFEC}" type="datetimeFigureOut">
              <a:rPr lang="ru-RU"/>
              <a:pPr>
                <a:defRPr/>
              </a:pPr>
              <a:t>02.02.2017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8A19CC9-EDA7-4393-B901-3764FD8EB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9730C-B2E2-4F2C-8B38-F0D663F9A513}" type="datetimeFigureOut">
              <a:rPr lang="ru-RU"/>
              <a:pPr>
                <a:defRPr/>
              </a:pPr>
              <a:t>02.02.2017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EE8D1-AF89-4E81-A9E4-7EDF19BDD1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3DD10-6E6F-4FF4-B6F1-F1116A86BD61}" type="datetimeFigureOut">
              <a:rPr lang="ru-RU"/>
              <a:pPr>
                <a:defRPr/>
              </a:pPr>
              <a:t>02.02.2017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10D30-A8D6-469A-88B6-C47764BE6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2A4ED-B49C-4F9A-9E0C-E7BC4AF79A1C}" type="datetimeFigureOut">
              <a:rPr lang="ru-RU"/>
              <a:pPr>
                <a:defRPr/>
              </a:pPr>
              <a:t>02.02.2017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D0B1E-10BB-4AAE-8864-F0DCADE053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1DD6F70-1E79-4C6F-A796-89AD7256146E}" type="datetimeFigureOut">
              <a:rPr lang="ru-RU"/>
              <a:pPr>
                <a:defRPr/>
              </a:pPr>
              <a:t>02.02.2017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5EE4420-0E35-41B2-A146-AA0E37C8BC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BBE28-C78B-4C4F-B0B5-B0B0D04AB4B1}" type="datetimeFigureOut">
              <a:rPr lang="ru-RU"/>
              <a:pPr>
                <a:defRPr/>
              </a:pPr>
              <a:t>02.02.2017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E6767-1A9E-4854-840F-F69F29136F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E3E970C-369B-4D28-831B-9B68B2159723}" type="datetimeFigureOut">
              <a:rPr lang="ru-RU"/>
              <a:pPr>
                <a:defRPr/>
              </a:pPr>
              <a:t>02.02.2017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7717E56-900D-4D56-93C7-D67EC1477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632A151-9669-4773-9710-19C4CF1E9636}" type="datetimeFigureOut">
              <a:rPr lang="ru-RU"/>
              <a:pPr>
                <a:defRPr/>
              </a:pPr>
              <a:t>02.02.2017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A81DD4A-47FC-4BE3-957E-D7FAD861EA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EBCAEA-D388-4373-BD33-B5257EDB2EE9}" type="datetimeFigureOut">
              <a:rPr lang="ru-RU"/>
              <a:pPr>
                <a:defRPr/>
              </a:pPr>
              <a:t>02.02.2017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199F9D-F034-4B98-9272-8F33AE73B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1" r:id="rId4"/>
    <p:sldLayoutId id="2147483692" r:id="rId5"/>
    <p:sldLayoutId id="2147483699" r:id="rId6"/>
    <p:sldLayoutId id="2147483693" r:id="rId7"/>
    <p:sldLayoutId id="2147483700" r:id="rId8"/>
    <p:sldLayoutId id="2147483701" r:id="rId9"/>
    <p:sldLayoutId id="2147483694" r:id="rId10"/>
    <p:sldLayoutId id="21474836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Public\Music\Sample%20Music\Kalimba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6;&#1072;&#1073;&#1086;&#1095;&#1080;&#1081;%20&#1089;&#1090;&#1086;&#1083;\Instrumentalnaya_muzyka_-_Spokojnaya_i_nezhnaya._(xMusic.me).mp3" TargetMode="Externa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3314" name="Содержимое 6" descr="38c58_7ffd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8" name="Kalimb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060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2530" name="Содержимое 3" descr="урок русского языка в 5 классе, синтаксический разбор простого предложения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88913"/>
            <a:ext cx="8424863" cy="63357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 bwMode="auto">
          <a:xfrm>
            <a:off x="468313" y="692150"/>
            <a:ext cx="7467600" cy="5048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4000" b="1" cap="none" smtClean="0">
                <a:solidFill>
                  <a:srgbClr val="B32C16"/>
                </a:solidFill>
                <a:latin typeface="Arial" charset="0"/>
                <a:cs typeface="Arial" charset="0"/>
              </a:rPr>
              <a:t/>
            </a:r>
            <a:br>
              <a:rPr lang="ru-RU" sz="4000" b="1" cap="none" smtClean="0">
                <a:solidFill>
                  <a:srgbClr val="B32C16"/>
                </a:solidFill>
                <a:latin typeface="Arial" charset="0"/>
                <a:cs typeface="Arial" charset="0"/>
              </a:rPr>
            </a:br>
            <a:r>
              <a:rPr lang="ru-RU" sz="4000" b="1" cap="none" smtClean="0">
                <a:solidFill>
                  <a:srgbClr val="B32C16"/>
                </a:solidFill>
                <a:latin typeface="Arial" charset="0"/>
                <a:cs typeface="Arial" charset="0"/>
              </a:rPr>
              <a:t/>
            </a:r>
            <a:br>
              <a:rPr lang="ru-RU" sz="4000" b="1" cap="none" smtClean="0">
                <a:solidFill>
                  <a:srgbClr val="B32C16"/>
                </a:solidFill>
                <a:latin typeface="Arial" charset="0"/>
                <a:cs typeface="Arial" charset="0"/>
              </a:rPr>
            </a:br>
            <a:r>
              <a:rPr lang="ru-RU" sz="3600" b="1" cap="none" smtClean="0">
                <a:solidFill>
                  <a:srgbClr val="B32C16"/>
                </a:solidFill>
                <a:latin typeface="Arial" charset="0"/>
                <a:cs typeface="Arial" charset="0"/>
              </a:rPr>
              <a:t>ПАРНАЯ РАБОТА</a:t>
            </a:r>
            <a:r>
              <a:rPr lang="ru-RU" sz="1600" b="1" cap="none" smtClean="0">
                <a:solidFill>
                  <a:srgbClr val="B32C16"/>
                </a:solidFill>
                <a:latin typeface="Arial" charset="0"/>
                <a:cs typeface="Arial" charset="0"/>
              </a:rPr>
              <a:t/>
            </a:r>
            <a:br>
              <a:rPr lang="ru-RU" sz="1600" b="1" cap="none" smtClean="0">
                <a:solidFill>
                  <a:srgbClr val="B32C16"/>
                </a:solidFill>
                <a:latin typeface="Arial" charset="0"/>
                <a:cs typeface="Arial" charset="0"/>
              </a:rPr>
            </a:br>
            <a:r>
              <a:rPr lang="ru-RU" sz="1800" b="1" cap="none" smtClean="0">
                <a:solidFill>
                  <a:srgbClr val="B32C16"/>
                </a:solidFill>
                <a:latin typeface="Arial" charset="0"/>
                <a:cs typeface="Arial" charset="0"/>
              </a:rPr>
              <a:t>РАССТАВЬТЕ ЗНАКИ ПРЕПИНАНИЯ. СДЕЛАЙТЕ СИНТАКСИЧЕСКИЙ РАЗБОР</a:t>
            </a:r>
          </a:p>
        </p:txBody>
      </p:sp>
      <p:sp>
        <p:nvSpPr>
          <p:cNvPr id="23554" name="Содержимое 2"/>
          <p:cNvSpPr>
            <a:spLocks noGrp="1"/>
          </p:cNvSpPr>
          <p:nvPr>
            <p:ph sz="quarter" idx="1"/>
          </p:nvPr>
        </p:nvSpPr>
        <p:spPr>
          <a:xfrm>
            <a:off x="395288" y="1052513"/>
            <a:ext cx="7467600" cy="53498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b="1" smtClean="0"/>
              <a:t>1. Аппетит от больного бежит, а к здоровому катится.</a:t>
            </a:r>
          </a:p>
          <a:p>
            <a:pPr eaLnBrk="1" hangingPunct="1"/>
            <a:endParaRPr lang="ru-RU" b="1" smtClean="0"/>
          </a:p>
          <a:p>
            <a:pPr eaLnBrk="1" hangingPunct="1">
              <a:buFont typeface="Wingdings" pitchFamily="2" charset="2"/>
              <a:buNone/>
            </a:pPr>
            <a:r>
              <a:rPr lang="ru-RU" b="1" smtClean="0"/>
              <a:t>2. Быстрого и ловкого болезнь не догонит.</a:t>
            </a:r>
          </a:p>
          <a:p>
            <a:pPr eaLnBrk="1" hangingPunct="1"/>
            <a:endParaRPr lang="ru-RU" b="1" smtClean="0"/>
          </a:p>
          <a:p>
            <a:pPr eaLnBrk="1" hangingPunct="1">
              <a:buFont typeface="Wingdings" pitchFamily="2" charset="2"/>
              <a:buNone/>
            </a:pPr>
            <a:r>
              <a:rPr lang="ru-RU" b="1" smtClean="0"/>
              <a:t>3. Здоровый сон  - прекрасное самочувствие днём.</a:t>
            </a:r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  <p:pic>
        <p:nvPicPr>
          <p:cNvPr id="23555" name="Рисунок 3" descr="f_eabc112ffb54b0c5f5c449f86d745.jpe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4076700"/>
            <a:ext cx="3422650" cy="257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Рисунок 3" descr="f_eabc112ffb54b0c5f5c449f86d745.jpe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4076700"/>
            <a:ext cx="3422650" cy="257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2"/>
          <p:cNvSpPr txBox="1">
            <a:spLocks noChangeArrowheads="1"/>
          </p:cNvSpPr>
          <p:nvPr/>
        </p:nvSpPr>
        <p:spPr bwMode="auto">
          <a:xfrm>
            <a:off x="395288" y="620713"/>
            <a:ext cx="6021387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4. Здоровье дороже богатства.</a:t>
            </a:r>
          </a:p>
          <a:p>
            <a:endParaRPr lang="ru-RU" sz="2400" b="1">
              <a:latin typeface="Times New Roman" pitchFamily="18" charset="0"/>
            </a:endParaRPr>
          </a:p>
          <a:p>
            <a:r>
              <a:rPr lang="ru-RU" sz="2400" b="1">
                <a:latin typeface="Times New Roman" pitchFamily="18" charset="0"/>
              </a:rPr>
              <a:t>5. Чистота – залог здоровья.</a:t>
            </a:r>
          </a:p>
          <a:p>
            <a:endParaRPr lang="ru-RU" sz="2400" b="1">
              <a:latin typeface="Times New Roman" pitchFamily="18" charset="0"/>
            </a:endParaRPr>
          </a:p>
          <a:p>
            <a:r>
              <a:rPr lang="ru-RU" sz="2400" b="1">
                <a:latin typeface="Times New Roman" pitchFamily="18" charset="0"/>
              </a:rPr>
              <a:t>6. Хороший смех оздоравливает душу.</a:t>
            </a:r>
          </a:p>
        </p:txBody>
      </p:sp>
      <p:pic>
        <p:nvPicPr>
          <p:cNvPr id="24578" name="Picture 4" descr="1281c3a08c0ace12758cdb58608eced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5" y="3716338"/>
            <a:ext cx="4249738" cy="284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4"/>
          <p:cNvSpPr>
            <a:spLocks noGrp="1"/>
          </p:cNvSpPr>
          <p:nvPr>
            <p:ph type="title" idx="4294967295"/>
          </p:nvPr>
        </p:nvSpPr>
        <p:spPr bwMode="auto">
          <a:xfrm>
            <a:off x="539750" y="260350"/>
            <a:ext cx="7467600" cy="63817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4000" b="1" cap="none" smtClean="0">
                <a:solidFill>
                  <a:srgbClr val="993300"/>
                </a:solidFill>
                <a:latin typeface="Arial" charset="0"/>
              </a:rPr>
              <a:t>«Лови ошибку»</a:t>
            </a:r>
          </a:p>
        </p:txBody>
      </p:sp>
      <p:sp>
        <p:nvSpPr>
          <p:cNvPr id="25602" name="Text Box 5"/>
          <p:cNvSpPr txBox="1">
            <a:spLocks noChangeArrowheads="1"/>
          </p:cNvSpPr>
          <p:nvPr/>
        </p:nvSpPr>
        <p:spPr bwMode="auto">
          <a:xfrm>
            <a:off x="684213" y="1268413"/>
            <a:ext cx="777557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3600"/>
          </a:p>
          <a:p>
            <a:r>
              <a:rPr lang="ru-RU" sz="3600" b="1" i="1"/>
              <a:t>У Пети смех заразный.</a:t>
            </a:r>
          </a:p>
          <a:p>
            <a:endParaRPr lang="ru-RU" sz="3600" b="1" i="1"/>
          </a:p>
          <a:p>
            <a:endParaRPr lang="ru-RU" sz="3600" b="1" i="1"/>
          </a:p>
          <a:p>
            <a:r>
              <a:rPr lang="ru-RU" sz="3600" b="1" i="1"/>
              <a:t>Грипп – болезнь заразительная.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341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Чудо-огород</a:t>
            </a:r>
            <a:endParaRPr lang="ru-RU" sz="44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626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25538"/>
            <a:ext cx="7467600" cy="53482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latin typeface="Arial" charset="0"/>
                <a:cs typeface="Arial" charset="0"/>
              </a:rPr>
              <a:t>Удивляется народ: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latin typeface="Arial" charset="0"/>
                <a:cs typeface="Arial" charset="0"/>
              </a:rPr>
              <a:t>Что за чудо-огород?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latin typeface="Arial" charset="0"/>
                <a:cs typeface="Arial" charset="0"/>
              </a:rPr>
              <a:t>Здесь редис есть и салат,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latin typeface="Arial" charset="0"/>
                <a:cs typeface="Arial" charset="0"/>
              </a:rPr>
              <a:t>Лук, петрушка и шпинат.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latin typeface="Arial" charset="0"/>
                <a:cs typeface="Arial" charset="0"/>
              </a:rPr>
              <a:t>Помидоры, огурцы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latin typeface="Arial" charset="0"/>
                <a:cs typeface="Arial" charset="0"/>
              </a:rPr>
              <a:t>Зреют дружно - молодцы!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latin typeface="Arial" charset="0"/>
                <a:cs typeface="Arial" charset="0"/>
              </a:rPr>
              <a:t>И картофель, и капуста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latin typeface="Arial" charset="0"/>
                <a:cs typeface="Arial" charset="0"/>
              </a:rPr>
              <a:t>Растут на грядках густо-густо.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latin typeface="Arial" charset="0"/>
                <a:cs typeface="Arial" charset="0"/>
              </a:rPr>
              <a:t>И все дружно говорят: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latin typeface="Arial" charset="0"/>
                <a:cs typeface="Arial" charset="0"/>
              </a:rPr>
              <a:t>«Мы растём здесь для ребят.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latin typeface="Arial" charset="0"/>
                <a:cs typeface="Arial" charset="0"/>
              </a:rPr>
              <a:t>За усердие и труд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latin typeface="Arial" charset="0"/>
                <a:cs typeface="Arial" charset="0"/>
              </a:rPr>
              <a:t>Урожай весь соберут».</a:t>
            </a:r>
          </a:p>
          <a:p>
            <a:pPr eaLnBrk="1" hangingPunct="1"/>
            <a:endParaRPr lang="ru-RU" smtClean="0"/>
          </a:p>
        </p:txBody>
      </p:sp>
      <p:pic>
        <p:nvPicPr>
          <p:cNvPr id="26627" name="Рисунок 3" descr="41788662_imgi17640w64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1628775"/>
            <a:ext cx="3251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100" b="1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Работа с текстом.</a:t>
            </a:r>
            <a:r>
              <a:rPr lang="ru-RU" sz="2000" b="1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Прочитайте, вставьте пропущенные буквы, расставьте знаки препинания. Произведите синтаксический разбор одного предложения.</a:t>
            </a:r>
            <a:endParaRPr lang="ru-RU" dirty="0"/>
          </a:p>
        </p:txBody>
      </p:sp>
      <p:sp>
        <p:nvSpPr>
          <p:cNvPr id="27650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84313"/>
            <a:ext cx="7467600" cy="4989512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smtClean="0"/>
              <a:t>   </a:t>
            </a:r>
            <a:r>
              <a:rPr lang="ru-RU" sz="2800" b="1" smtClean="0">
                <a:latin typeface="Arial" charset="0"/>
                <a:cs typeface="Arial" charset="0"/>
              </a:rPr>
              <a:t>Спокойная музыка рассл…бляет снимает напр…жение. Она сочетает в себе успокаивающие звуки ж…вой природы журч…ние ручейка шум моря г…лоса птиц. Она возвращает душевное равновесие и хорошее настр…ение.</a:t>
            </a:r>
          </a:p>
          <a:p>
            <a:pPr eaLnBrk="1" hangingPunct="1">
              <a:buFont typeface="Wingdings" pitchFamily="2" charset="2"/>
              <a:buNone/>
            </a:pPr>
            <a:endParaRPr lang="ru-RU" sz="2800" smtClean="0"/>
          </a:p>
        </p:txBody>
      </p:sp>
      <p:pic>
        <p:nvPicPr>
          <p:cNvPr id="27651" name="Рисунок 3" descr="1266999811_motivator-2718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4184650"/>
            <a:ext cx="2808288" cy="242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Instrumentalnaya_muzyka_-_Spokojnaya_i_nezhnaya._(xMusic.me)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076825" y="616585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6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7696" fill="hold"/>
                                        <p:tgtEl>
                                          <p:spTgt spid="276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65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9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Музыка лечит</a:t>
            </a:r>
            <a:endParaRPr lang="ru-RU" sz="44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674" name="Содержимое 2"/>
          <p:cNvSpPr>
            <a:spLocks noGrp="1"/>
          </p:cNvSpPr>
          <p:nvPr>
            <p:ph sz="quarter" idx="1"/>
          </p:nvPr>
        </p:nvSpPr>
        <p:spPr>
          <a:xfrm>
            <a:off x="250825" y="1196975"/>
            <a:ext cx="8291513" cy="527685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b="1" smtClean="0">
                <a:solidFill>
                  <a:srgbClr val="009900"/>
                </a:solidFill>
                <a:latin typeface="Arial" charset="0"/>
                <a:cs typeface="Arial" charset="0"/>
              </a:rPr>
              <a:t>   </a:t>
            </a:r>
            <a:r>
              <a:rPr lang="ru-RU" sz="2800" b="1" smtClean="0">
                <a:latin typeface="Arial" charset="0"/>
                <a:cs typeface="Arial" charset="0"/>
              </a:rPr>
              <a:t>Спокойная музыка</a:t>
            </a:r>
            <a:r>
              <a:rPr lang="ru-RU" sz="2800" b="1" smtClean="0">
                <a:solidFill>
                  <a:srgbClr val="009900"/>
                </a:solidFill>
                <a:latin typeface="Arial" charset="0"/>
                <a:cs typeface="Arial" charset="0"/>
              </a:rPr>
              <a:t> </a:t>
            </a:r>
            <a:r>
              <a:rPr lang="ru-RU" sz="2800" b="1" smtClean="0">
                <a:latin typeface="Arial" charset="0"/>
                <a:cs typeface="Arial" charset="0"/>
              </a:rPr>
              <a:t>рассл</a:t>
            </a:r>
            <a:r>
              <a:rPr lang="ru-RU" sz="28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а</a:t>
            </a:r>
            <a:r>
              <a:rPr lang="ru-RU" sz="2800" b="1" smtClean="0">
                <a:latin typeface="Arial" charset="0"/>
                <a:cs typeface="Arial" charset="0"/>
              </a:rPr>
              <a:t>бляет,</a:t>
            </a:r>
            <a:r>
              <a:rPr lang="ru-RU" sz="2800" b="1" smtClean="0">
                <a:solidFill>
                  <a:srgbClr val="009900"/>
                </a:solidFill>
                <a:latin typeface="Arial" charset="0"/>
                <a:cs typeface="Arial" charset="0"/>
              </a:rPr>
              <a:t> </a:t>
            </a:r>
            <a:r>
              <a:rPr lang="ru-RU" sz="2800" b="1" smtClean="0">
                <a:latin typeface="Arial" charset="0"/>
                <a:cs typeface="Arial" charset="0"/>
              </a:rPr>
              <a:t>снимает</a:t>
            </a:r>
            <a:r>
              <a:rPr lang="ru-RU" sz="2800" b="1" smtClean="0">
                <a:solidFill>
                  <a:srgbClr val="009900"/>
                </a:solidFill>
                <a:latin typeface="Arial" charset="0"/>
                <a:cs typeface="Arial" charset="0"/>
              </a:rPr>
              <a:t> </a:t>
            </a:r>
            <a:r>
              <a:rPr lang="ru-RU" sz="2800" b="1" smtClean="0">
                <a:latin typeface="Arial" charset="0"/>
                <a:cs typeface="Arial" charset="0"/>
              </a:rPr>
              <a:t>напр</a:t>
            </a:r>
            <a:r>
              <a:rPr lang="ru-RU" sz="28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я</a:t>
            </a:r>
            <a:r>
              <a:rPr lang="ru-RU" sz="2800" b="1" smtClean="0">
                <a:latin typeface="Arial" charset="0"/>
                <a:cs typeface="Arial" charset="0"/>
              </a:rPr>
              <a:t>жение.</a:t>
            </a:r>
            <a:r>
              <a:rPr lang="ru-RU" sz="2800" b="1" smtClean="0">
                <a:solidFill>
                  <a:srgbClr val="009900"/>
                </a:solidFill>
                <a:latin typeface="Arial" charset="0"/>
                <a:cs typeface="Arial" charset="0"/>
              </a:rPr>
              <a:t> </a:t>
            </a:r>
            <a:r>
              <a:rPr lang="ru-RU" sz="2800" b="1" smtClean="0">
                <a:latin typeface="Arial" charset="0"/>
                <a:cs typeface="Arial" charset="0"/>
              </a:rPr>
              <a:t>Она сочетает в себе</a:t>
            </a:r>
            <a:r>
              <a:rPr lang="ru-RU" sz="2800" b="1" smtClean="0">
                <a:solidFill>
                  <a:srgbClr val="009900"/>
                </a:solidFill>
                <a:latin typeface="Arial" charset="0"/>
                <a:cs typeface="Arial" charset="0"/>
              </a:rPr>
              <a:t> </a:t>
            </a:r>
            <a:r>
              <a:rPr lang="ru-RU" sz="2800" b="1" smtClean="0">
                <a:latin typeface="Arial" charset="0"/>
                <a:cs typeface="Arial" charset="0"/>
              </a:rPr>
              <a:t>успокаивающие звуки</a:t>
            </a:r>
            <a:r>
              <a:rPr lang="ru-RU" sz="2800" b="1" smtClean="0">
                <a:solidFill>
                  <a:srgbClr val="009900"/>
                </a:solidFill>
                <a:latin typeface="Arial" charset="0"/>
                <a:cs typeface="Arial" charset="0"/>
              </a:rPr>
              <a:t> </a:t>
            </a:r>
            <a:r>
              <a:rPr lang="ru-RU" sz="2800" b="1" smtClean="0">
                <a:latin typeface="Arial" charset="0"/>
                <a:cs typeface="Arial" charset="0"/>
              </a:rPr>
              <a:t>ж</a:t>
            </a:r>
            <a:r>
              <a:rPr lang="ru-RU" sz="28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и</a:t>
            </a:r>
            <a:r>
              <a:rPr lang="ru-RU" sz="2800" b="1" smtClean="0">
                <a:latin typeface="Arial" charset="0"/>
                <a:cs typeface="Arial" charset="0"/>
              </a:rPr>
              <a:t>вой</a:t>
            </a:r>
            <a:r>
              <a:rPr lang="ru-RU" sz="2800" b="1" smtClean="0">
                <a:solidFill>
                  <a:srgbClr val="009900"/>
                </a:solidFill>
                <a:latin typeface="Arial" charset="0"/>
                <a:cs typeface="Arial" charset="0"/>
              </a:rPr>
              <a:t> </a:t>
            </a:r>
            <a:r>
              <a:rPr lang="ru-RU" sz="2800" b="1" smtClean="0">
                <a:latin typeface="Arial" charset="0"/>
                <a:cs typeface="Arial" charset="0"/>
              </a:rPr>
              <a:t>природы:</a:t>
            </a:r>
            <a:r>
              <a:rPr lang="ru-RU" sz="2800" b="1" smtClean="0">
                <a:solidFill>
                  <a:srgbClr val="009900"/>
                </a:solidFill>
                <a:latin typeface="Arial" charset="0"/>
                <a:cs typeface="Arial" charset="0"/>
              </a:rPr>
              <a:t> </a:t>
            </a:r>
            <a:r>
              <a:rPr lang="ru-RU" sz="2800" b="1" smtClean="0">
                <a:latin typeface="Arial" charset="0"/>
                <a:cs typeface="Arial" charset="0"/>
              </a:rPr>
              <a:t>журч</a:t>
            </a:r>
            <a:r>
              <a:rPr lang="ru-RU" sz="28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а</a:t>
            </a:r>
            <a:r>
              <a:rPr lang="ru-RU" sz="2800" b="1" smtClean="0">
                <a:latin typeface="Arial" charset="0"/>
                <a:cs typeface="Arial" charset="0"/>
              </a:rPr>
              <a:t>ние</a:t>
            </a:r>
            <a:r>
              <a:rPr lang="ru-RU" sz="2800" b="1" smtClean="0">
                <a:solidFill>
                  <a:srgbClr val="009900"/>
                </a:solidFill>
                <a:latin typeface="Arial" charset="0"/>
                <a:cs typeface="Arial" charset="0"/>
              </a:rPr>
              <a:t> </a:t>
            </a:r>
            <a:r>
              <a:rPr lang="ru-RU" sz="2800" b="1" smtClean="0">
                <a:latin typeface="Arial" charset="0"/>
                <a:cs typeface="Arial" charset="0"/>
              </a:rPr>
              <a:t>ручейка,</a:t>
            </a:r>
            <a:r>
              <a:rPr lang="ru-RU" sz="2800" b="1" smtClean="0">
                <a:solidFill>
                  <a:srgbClr val="009900"/>
                </a:solidFill>
                <a:latin typeface="Arial" charset="0"/>
                <a:cs typeface="Arial" charset="0"/>
              </a:rPr>
              <a:t> </a:t>
            </a:r>
            <a:r>
              <a:rPr lang="ru-RU" sz="2800" b="1" smtClean="0">
                <a:latin typeface="Arial" charset="0"/>
                <a:cs typeface="Arial" charset="0"/>
              </a:rPr>
              <a:t>шум моря,</a:t>
            </a:r>
            <a:r>
              <a:rPr lang="ru-RU" sz="2800" b="1" smtClean="0">
                <a:solidFill>
                  <a:srgbClr val="009900"/>
                </a:solidFill>
                <a:latin typeface="Arial" charset="0"/>
                <a:cs typeface="Arial" charset="0"/>
              </a:rPr>
              <a:t> </a:t>
            </a:r>
            <a:r>
              <a:rPr lang="ru-RU" sz="2800" b="1" smtClean="0">
                <a:latin typeface="Arial" charset="0"/>
                <a:cs typeface="Arial" charset="0"/>
              </a:rPr>
              <a:t>г</a:t>
            </a:r>
            <a:r>
              <a:rPr lang="ru-RU" sz="28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о</a:t>
            </a:r>
            <a:r>
              <a:rPr lang="ru-RU" sz="2800" b="1" smtClean="0">
                <a:latin typeface="Arial" charset="0"/>
                <a:cs typeface="Arial" charset="0"/>
              </a:rPr>
              <a:t>лоса птиц.</a:t>
            </a:r>
            <a:r>
              <a:rPr lang="ru-RU" sz="2800" b="1" smtClean="0">
                <a:solidFill>
                  <a:srgbClr val="009900"/>
                </a:solidFill>
                <a:latin typeface="Arial" charset="0"/>
                <a:cs typeface="Arial" charset="0"/>
              </a:rPr>
              <a:t> </a:t>
            </a:r>
            <a:r>
              <a:rPr lang="ru-RU" sz="2800" b="1" smtClean="0">
                <a:solidFill>
                  <a:srgbClr val="B32C16"/>
                </a:solidFill>
                <a:latin typeface="Arial" charset="0"/>
                <a:cs typeface="Arial" charset="0"/>
              </a:rPr>
              <a:t>Она возвращает душевное равновесие и хорошее настр</a:t>
            </a:r>
            <a:r>
              <a:rPr lang="ru-RU" sz="28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о</a:t>
            </a:r>
            <a:r>
              <a:rPr lang="ru-RU" sz="2800" b="1" smtClean="0">
                <a:solidFill>
                  <a:srgbClr val="B32C16"/>
                </a:solidFill>
                <a:latin typeface="Arial" charset="0"/>
                <a:cs typeface="Arial" charset="0"/>
              </a:rPr>
              <a:t>ение.</a:t>
            </a:r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547813" y="4868863"/>
            <a:ext cx="63373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entury Schoolbook" pitchFamily="18" charset="0"/>
              </a:rPr>
              <a:t>(</a:t>
            </a:r>
            <a:r>
              <a:rPr lang="ru-RU" sz="2400"/>
              <a:t>повествовательное , невосклицательное, простое, распространенное, осложнено однородными дополнениями</a:t>
            </a:r>
            <a:r>
              <a:rPr lang="ru-RU">
                <a:latin typeface="Century Schoolbook" pitchFamily="18" charset="0"/>
              </a:rPr>
              <a:t>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 bwMode="auto">
          <a:xfrm>
            <a:off x="468313" y="260350"/>
            <a:ext cx="7467600" cy="7064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4000" b="1" cap="none" smtClean="0">
                <a:solidFill>
                  <a:srgbClr val="B32C16"/>
                </a:solidFill>
                <a:latin typeface="Arial" charset="0"/>
                <a:cs typeface="Arial" charset="0"/>
              </a:rPr>
              <a:t>Сегодня на уроке:</a:t>
            </a:r>
          </a:p>
        </p:txBody>
      </p:sp>
      <p:sp>
        <p:nvSpPr>
          <p:cNvPr id="29698" name="Содержимое 2"/>
          <p:cNvSpPr>
            <a:spLocks noGrp="1"/>
          </p:cNvSpPr>
          <p:nvPr>
            <p:ph sz="quarter" idx="1"/>
          </p:nvPr>
        </p:nvSpPr>
        <p:spPr>
          <a:xfrm>
            <a:off x="468313" y="1628775"/>
            <a:ext cx="8362950" cy="4873625"/>
          </a:xfrm>
        </p:spPr>
        <p:txBody>
          <a:bodyPr/>
          <a:lstStyle/>
          <a:p>
            <a:pPr algn="just" eaLnBrk="1" hangingPunct="1"/>
            <a:r>
              <a:rPr lang="ru-RU" smtClean="0"/>
              <a:t>  </a:t>
            </a:r>
            <a:r>
              <a:rPr lang="ru-RU" sz="2800" b="1" smtClean="0">
                <a:latin typeface="Arial" charset="0"/>
              </a:rPr>
              <a:t>На уроке я понял, узнал, научился…</a:t>
            </a:r>
          </a:p>
          <a:p>
            <a:pPr algn="just" eaLnBrk="1" hangingPunct="1">
              <a:buFont typeface="Wingdings" pitchFamily="2" charset="2"/>
              <a:buNone/>
            </a:pPr>
            <a:endParaRPr lang="ru-RU" sz="2800" b="1" smtClean="0">
              <a:latin typeface="Arial" charset="0"/>
            </a:endParaRPr>
          </a:p>
          <a:p>
            <a:pPr algn="just" eaLnBrk="1" hangingPunct="1"/>
            <a:r>
              <a:rPr lang="ru-RU" sz="2800" b="1" smtClean="0">
                <a:latin typeface="Arial" charset="0"/>
              </a:rPr>
              <a:t> Сегодня мне не удалось…</a:t>
            </a:r>
          </a:p>
          <a:p>
            <a:pPr algn="just" eaLnBrk="1" hangingPunct="1">
              <a:buFont typeface="Wingdings" pitchFamily="2" charset="2"/>
              <a:buNone/>
            </a:pPr>
            <a:endParaRPr lang="ru-RU" sz="2800" b="1" smtClean="0">
              <a:latin typeface="Arial" charset="0"/>
            </a:endParaRPr>
          </a:p>
          <a:p>
            <a:pPr eaLnBrk="1" hangingPunct="1"/>
            <a:r>
              <a:rPr lang="ru-RU" sz="2800" b="1" smtClean="0">
                <a:latin typeface="Arial" charset="0"/>
              </a:rPr>
              <a:t> На уроке мне особенно понравилось…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437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Домашнее задание</a:t>
            </a:r>
            <a:endParaRPr lang="ru-RU" sz="44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22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62950" cy="4873625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rgbClr val="FF0000"/>
                </a:solidFill>
                <a:latin typeface="Arial" charset="0"/>
                <a:cs typeface="Arial" charset="0"/>
              </a:rPr>
              <a:t>Всем!!!-</a:t>
            </a:r>
            <a:r>
              <a:rPr lang="ru-RU" sz="2800" smtClean="0">
                <a:latin typeface="Arial" charset="0"/>
                <a:cs typeface="Arial" charset="0"/>
              </a:rPr>
              <a:t> выучить алгоритм разбора простого предложения (параграф 63, с.180)</a:t>
            </a:r>
          </a:p>
          <a:p>
            <a:pPr eaLnBrk="1" hangingPunct="1"/>
            <a:endParaRPr lang="ru-RU" sz="2800" b="1" smtClean="0">
              <a:latin typeface="Arial" charset="0"/>
              <a:cs typeface="Arial" charset="0"/>
            </a:endParaRPr>
          </a:p>
          <a:p>
            <a:pPr eaLnBrk="1" hangingPunct="1"/>
            <a:r>
              <a:rPr lang="ru-RU" sz="2800" b="1" smtClean="0">
                <a:latin typeface="Arial" charset="0"/>
                <a:cs typeface="Arial" charset="0"/>
              </a:rPr>
              <a:t> </a:t>
            </a:r>
            <a:r>
              <a:rPr lang="ru-RU" sz="2800" smtClean="0">
                <a:latin typeface="Arial" charset="0"/>
                <a:cs typeface="Arial" charset="0"/>
              </a:rPr>
              <a:t>- найдите 3 пословицы и поговорки о спорте и сделайте синтаксический разбор.</a:t>
            </a:r>
          </a:p>
          <a:p>
            <a:pPr eaLnBrk="1" hangingPunct="1"/>
            <a:endParaRPr lang="ru-RU" sz="2800" smtClean="0">
              <a:latin typeface="Arial" charset="0"/>
              <a:cs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1746" name="Содержимое 3" descr="1391002720_c-enilba4f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 bwMode="auto">
          <a:xfrm>
            <a:off x="468313" y="260350"/>
            <a:ext cx="7467600" cy="10668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4400" b="1" cap="none" smtClean="0">
                <a:solidFill>
                  <a:srgbClr val="B32C16"/>
                </a:solidFill>
                <a:latin typeface="Arial" charset="0"/>
                <a:cs typeface="Arial" charset="0"/>
              </a:rPr>
              <a:t>Второе февраля.</a:t>
            </a:r>
          </a:p>
        </p:txBody>
      </p:sp>
      <p:sp>
        <p:nvSpPr>
          <p:cNvPr id="14338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84313"/>
            <a:ext cx="8218488" cy="498951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4400" b="1" smtClean="0">
                <a:solidFill>
                  <a:srgbClr val="B32C16"/>
                </a:solidFill>
                <a:latin typeface="Arial" charset="0"/>
                <a:cs typeface="Arial" charset="0"/>
              </a:rPr>
              <a:t>Классная работа.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sz="4400" smtClean="0">
              <a:solidFill>
                <a:srgbClr val="B32C16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sz="4400" b="1" smtClean="0">
              <a:solidFill>
                <a:srgbClr val="0070C0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sz="4400" b="1" smtClean="0">
              <a:solidFill>
                <a:srgbClr val="B32C16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cap="none" smtClean="0"/>
          </a:p>
        </p:txBody>
      </p:sp>
      <p:sp>
        <p:nvSpPr>
          <p:cNvPr id="1536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5400" b="1" smtClean="0">
                <a:solidFill>
                  <a:srgbClr val="B32C16"/>
                </a:solidFill>
              </a:rPr>
              <a:t>Игровой приём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5400" b="1" smtClean="0">
                <a:solidFill>
                  <a:srgbClr val="0070C0"/>
                </a:solidFill>
              </a:rPr>
              <a:t>«Веришь ли ты?»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75" y="642938"/>
            <a:ext cx="7607300" cy="5018087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5400" dirty="0" smtClean="0">
                <a:solidFill>
                  <a:schemeClr val="accent3"/>
                </a:solidFill>
              </a:rPr>
              <a:t>Тема урока</a:t>
            </a:r>
          </a:p>
          <a:p>
            <a:pPr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5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Синтаксический разбор простого предложения</a:t>
            </a:r>
            <a:endParaRPr lang="ru-RU" sz="5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875" y="3124200"/>
            <a:ext cx="5902325" cy="18176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6600" dirty="0"/>
          </a:p>
        </p:txBody>
      </p:sp>
      <p:sp>
        <p:nvSpPr>
          <p:cNvPr id="1741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75" y="642938"/>
            <a:ext cx="7607300" cy="55943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4600" smtClean="0">
                <a:solidFill>
                  <a:srgbClr val="00B050"/>
                </a:solidFill>
              </a:rPr>
              <a:t>Задачи урока:</a:t>
            </a:r>
            <a:endParaRPr lang="ru-RU" sz="4600" smtClean="0">
              <a:solidFill>
                <a:srgbClr val="00B050"/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ru-RU" sz="4600" smtClean="0">
              <a:solidFill>
                <a:srgbClr val="00B050"/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4600" smtClean="0">
                <a:solidFill>
                  <a:srgbClr val="B32C16"/>
                </a:solidFill>
              </a:rPr>
              <a:t>1.</a:t>
            </a:r>
            <a:r>
              <a:rPr lang="ru-RU" sz="4600" smtClean="0">
                <a:solidFill>
                  <a:srgbClr val="B32C16"/>
                </a:solidFill>
                <a:latin typeface="Times New Roman" pitchFamily="18" charset="0"/>
                <a:cs typeface="Times New Roman" pitchFamily="18" charset="0"/>
              </a:rPr>
              <a:t>Обобщить изученный материал по теме ….</a:t>
            </a:r>
            <a:endParaRPr lang="ru-RU" sz="460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4600" smtClean="0">
                <a:solidFill>
                  <a:srgbClr val="B32C16"/>
                </a:solidFill>
                <a:latin typeface="Times New Roman" pitchFamily="18" charset="0"/>
                <a:cs typeface="Times New Roman" pitchFamily="18" charset="0"/>
              </a:rPr>
              <a:t>2. Научиться выполнять ….. </a:t>
            </a:r>
          </a:p>
          <a:p>
            <a:pPr eaLnBrk="1" hangingPunct="1">
              <a:lnSpc>
                <a:spcPct val="90000"/>
              </a:lnSpc>
            </a:pPr>
            <a:r>
              <a:rPr lang="ru-RU" sz="4600" smtClean="0">
                <a:solidFill>
                  <a:srgbClr val="B32C16"/>
                </a:solidFill>
                <a:latin typeface="Times New Roman" pitchFamily="18" charset="0"/>
                <a:cs typeface="Times New Roman" pitchFamily="18" charset="0"/>
              </a:rPr>
              <a:t>простого предложения и </a:t>
            </a:r>
          </a:p>
          <a:p>
            <a:pPr eaLnBrk="1" hangingPunct="1">
              <a:lnSpc>
                <a:spcPct val="90000"/>
              </a:lnSpc>
            </a:pPr>
            <a:r>
              <a:rPr lang="ru-RU" sz="4600" smtClean="0">
                <a:solidFill>
                  <a:srgbClr val="B32C16"/>
                </a:solidFill>
                <a:latin typeface="Times New Roman" pitchFamily="18" charset="0"/>
                <a:cs typeface="Times New Roman" pitchFamily="18" charset="0"/>
              </a:rPr>
              <a:t>строить …..</a:t>
            </a:r>
          </a:p>
          <a:p>
            <a:pPr eaLnBrk="1" hangingPunct="1">
              <a:lnSpc>
                <a:spcPct val="90000"/>
              </a:lnSpc>
            </a:pPr>
            <a:endParaRPr lang="ru-RU" sz="4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B050"/>
                </a:solidFill>
              </a:rPr>
              <a:t>Задачи урока:</a:t>
            </a:r>
            <a:br>
              <a:rPr lang="ru-RU" sz="3200" b="1" dirty="0" smtClean="0">
                <a:solidFill>
                  <a:srgbClr val="00B050"/>
                </a:solidFill>
              </a:rPr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52513"/>
            <a:ext cx="8362950" cy="5421312"/>
          </a:xfrm>
        </p:spPr>
        <p:txBody>
          <a:bodyPr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4000" b="1" dirty="0" smtClean="0">
                <a:solidFill>
                  <a:schemeClr val="accent3"/>
                </a:solidFill>
              </a:rPr>
              <a:t>1.</a:t>
            </a:r>
            <a:r>
              <a:rPr lang="ru-RU" sz="40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Обобщить изученный материал 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40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   по теме </a:t>
            </a: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«Синтаксис»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40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2. Научиться выполнять  </a:t>
            </a: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синтаксический разбор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40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   простого предложения и      строить  </a:t>
            </a: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схемы.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27313" y="533400"/>
            <a:ext cx="5845175" cy="102393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Девиз урока:</a:t>
            </a:r>
            <a:endParaRPr lang="ru-RU" sz="4400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250" y="1989138"/>
            <a:ext cx="6850063" cy="2652712"/>
          </a:xfrm>
        </p:spPr>
        <p:txBody>
          <a:bodyPr/>
          <a:lstStyle/>
          <a:p>
            <a:pPr algn="ctr" eaLnBrk="1" hangingPunct="1"/>
            <a:r>
              <a:rPr lang="ru-RU" sz="4400" smtClean="0">
                <a:solidFill>
                  <a:srgbClr val="00B050"/>
                </a:solidFill>
                <a:latin typeface="Arial" charset="0"/>
                <a:cs typeface="Arial" charset="0"/>
              </a:rPr>
              <a:t>«Здоровым будешь - всё добудешь»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8488" cy="7778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«Орфографический футбол» </a:t>
            </a:r>
            <a:endParaRPr lang="ru-RU" sz="44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82" name="Содержимое 2"/>
          <p:cNvSpPr>
            <a:spLocks noGrp="1"/>
          </p:cNvSpPr>
          <p:nvPr>
            <p:ph sz="quarter" idx="1"/>
          </p:nvPr>
        </p:nvSpPr>
        <p:spPr>
          <a:xfrm>
            <a:off x="468313" y="1628775"/>
            <a:ext cx="7467600" cy="4873625"/>
          </a:xfrm>
        </p:spPr>
        <p:txBody>
          <a:bodyPr/>
          <a:lstStyle/>
          <a:p>
            <a:pPr eaLnBrk="1" hangingPunct="1"/>
            <a:r>
              <a:rPr lang="ru-RU" sz="3200" b="1" smtClean="0">
                <a:latin typeface="Arial" charset="0"/>
                <a:cs typeface="Arial" charset="0"/>
              </a:rPr>
              <a:t>Ст</a:t>
            </a:r>
            <a:r>
              <a:rPr lang="ru-RU" sz="32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а</a:t>
            </a:r>
            <a:r>
              <a:rPr lang="ru-RU" sz="3200" b="1" smtClean="0">
                <a:latin typeface="Arial" charset="0"/>
                <a:cs typeface="Arial" charset="0"/>
              </a:rPr>
              <a:t>д</a:t>
            </a:r>
            <a:r>
              <a:rPr lang="ru-RU" sz="32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и</a:t>
            </a:r>
            <a:r>
              <a:rPr lang="ru-RU" sz="3200" b="1" smtClean="0">
                <a:latin typeface="Arial" charset="0"/>
                <a:cs typeface="Arial" charset="0"/>
              </a:rPr>
              <a:t>он</a:t>
            </a:r>
          </a:p>
          <a:p>
            <a:pPr eaLnBrk="1" hangingPunct="1"/>
            <a:r>
              <a:rPr lang="ru-RU" sz="3200" b="1" smtClean="0">
                <a:latin typeface="Arial" charset="0"/>
                <a:cs typeface="Arial" charset="0"/>
              </a:rPr>
              <a:t>В</a:t>
            </a:r>
            <a:r>
              <a:rPr lang="ru-RU" sz="32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о</a:t>
            </a:r>
            <a:r>
              <a:rPr lang="ru-RU" sz="3200" b="1" smtClean="0">
                <a:latin typeface="Arial" charset="0"/>
                <a:cs typeface="Arial" charset="0"/>
              </a:rPr>
              <a:t>л</a:t>
            </a:r>
            <a:r>
              <a:rPr lang="ru-RU" sz="32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е</a:t>
            </a:r>
            <a:r>
              <a:rPr lang="ru-RU" sz="3200" b="1" smtClean="0">
                <a:latin typeface="Arial" charset="0"/>
                <a:cs typeface="Arial" charset="0"/>
              </a:rPr>
              <a:t>йбол </a:t>
            </a:r>
          </a:p>
          <a:p>
            <a:pPr eaLnBrk="1" hangingPunct="1"/>
            <a:r>
              <a:rPr lang="ru-RU" sz="3200" b="1" smtClean="0">
                <a:latin typeface="Arial" charset="0"/>
                <a:cs typeface="Arial" charset="0"/>
              </a:rPr>
              <a:t>В</a:t>
            </a:r>
            <a:r>
              <a:rPr lang="ru-RU" sz="32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е</a:t>
            </a:r>
            <a:r>
              <a:rPr lang="ru-RU" sz="3200" b="1" smtClean="0">
                <a:latin typeface="Arial" charset="0"/>
                <a:cs typeface="Arial" charset="0"/>
              </a:rPr>
              <a:t>л</a:t>
            </a:r>
            <a:r>
              <a:rPr lang="ru-RU" sz="32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о</a:t>
            </a:r>
            <a:r>
              <a:rPr lang="ru-RU" sz="3200" b="1" smtClean="0">
                <a:latin typeface="Arial" charset="0"/>
                <a:cs typeface="Arial" charset="0"/>
              </a:rPr>
              <a:t>с</a:t>
            </a:r>
            <a:r>
              <a:rPr lang="ru-RU" sz="32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и</a:t>
            </a:r>
            <a:r>
              <a:rPr lang="ru-RU" sz="3200" b="1" smtClean="0">
                <a:latin typeface="Arial" charset="0"/>
                <a:cs typeface="Arial" charset="0"/>
              </a:rPr>
              <a:t>пе</a:t>
            </a:r>
            <a:r>
              <a:rPr lang="ru-RU" sz="3200" b="1" smtClean="0">
                <a:solidFill>
                  <a:srgbClr val="3668C4"/>
                </a:solidFill>
                <a:latin typeface="Arial" charset="0"/>
                <a:cs typeface="Arial" charset="0"/>
              </a:rPr>
              <a:t>д</a:t>
            </a:r>
          </a:p>
          <a:p>
            <a:pPr eaLnBrk="1" hangingPunct="1"/>
            <a:r>
              <a:rPr lang="ru-RU" sz="3200" b="1" smtClean="0">
                <a:latin typeface="Arial" charset="0"/>
                <a:cs typeface="Arial" charset="0"/>
              </a:rPr>
              <a:t>Г</a:t>
            </a:r>
            <a:r>
              <a:rPr lang="ru-RU" sz="32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и</a:t>
            </a:r>
            <a:r>
              <a:rPr lang="ru-RU" sz="3200" b="1" smtClean="0">
                <a:latin typeface="Arial" charset="0"/>
                <a:cs typeface="Arial" charset="0"/>
              </a:rPr>
              <a:t>мнастика </a:t>
            </a:r>
          </a:p>
          <a:p>
            <a:pPr eaLnBrk="1" hangingPunct="1"/>
            <a:r>
              <a:rPr lang="ru-RU" sz="3200" b="1" smtClean="0">
                <a:latin typeface="Arial" charset="0"/>
                <a:cs typeface="Arial" charset="0"/>
              </a:rPr>
              <a:t>Б</a:t>
            </a:r>
            <a:r>
              <a:rPr lang="ru-RU" sz="32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а</a:t>
            </a:r>
            <a:r>
              <a:rPr lang="ru-RU" sz="3200" b="1" smtClean="0">
                <a:latin typeface="Arial" charset="0"/>
                <a:cs typeface="Arial" charset="0"/>
              </a:rPr>
              <a:t>ск</a:t>
            </a:r>
            <a:r>
              <a:rPr lang="ru-RU" sz="32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е</a:t>
            </a:r>
            <a:r>
              <a:rPr lang="ru-RU" sz="3200" b="1" smtClean="0">
                <a:solidFill>
                  <a:schemeClr val="accent2"/>
                </a:solidFill>
                <a:latin typeface="Arial" charset="0"/>
                <a:cs typeface="Arial" charset="0"/>
              </a:rPr>
              <a:t>т</a:t>
            </a:r>
            <a:r>
              <a:rPr lang="ru-RU" sz="3200" b="1" smtClean="0">
                <a:latin typeface="Arial" charset="0"/>
                <a:cs typeface="Arial" charset="0"/>
              </a:rPr>
              <a:t>бол</a:t>
            </a:r>
          </a:p>
          <a:p>
            <a:pPr eaLnBrk="1" hangingPunct="1"/>
            <a:r>
              <a:rPr lang="ru-RU" sz="3200" b="1" smtClean="0">
                <a:latin typeface="Arial" charset="0"/>
                <a:cs typeface="Arial" charset="0"/>
              </a:rPr>
              <a:t>Б</a:t>
            </a:r>
            <a:r>
              <a:rPr lang="ru-RU" sz="32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о</a:t>
            </a:r>
            <a:r>
              <a:rPr lang="ru-RU" sz="3200" b="1" smtClean="0">
                <a:latin typeface="Arial" charset="0"/>
                <a:cs typeface="Arial" charset="0"/>
              </a:rPr>
              <a:t>ксёр</a:t>
            </a:r>
          </a:p>
          <a:p>
            <a:pPr eaLnBrk="1" hangingPunct="1"/>
            <a:r>
              <a:rPr lang="ru-RU" sz="3200" b="1" smtClean="0">
                <a:latin typeface="Arial" charset="0"/>
                <a:cs typeface="Arial" charset="0"/>
              </a:rPr>
              <a:t>К</a:t>
            </a:r>
            <a:r>
              <a:rPr lang="ru-RU" sz="32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о</a:t>
            </a:r>
            <a:r>
              <a:rPr lang="ru-RU" sz="3200" b="1" smtClean="0">
                <a:latin typeface="Arial" charset="0"/>
                <a:cs typeface="Arial" charset="0"/>
              </a:rPr>
              <a:t>ньки</a:t>
            </a:r>
          </a:p>
          <a:p>
            <a:pPr eaLnBrk="1" hangingPunct="1">
              <a:buFont typeface="Wingdings" pitchFamily="2" charset="2"/>
              <a:buNone/>
            </a:pPr>
            <a:endParaRPr lang="ru-RU" sz="3200" b="1" smtClean="0">
              <a:latin typeface="Arial" charset="0"/>
              <a:cs typeface="Arial" charset="0"/>
            </a:endParaRPr>
          </a:p>
          <a:p>
            <a:pPr eaLnBrk="1" hangingPunct="1"/>
            <a:endParaRPr lang="ru-RU" sz="3200" b="1" smtClean="0">
              <a:latin typeface="Arial" charset="0"/>
              <a:cs typeface="Arial" charset="0"/>
            </a:endParaRPr>
          </a:p>
        </p:txBody>
      </p:sp>
      <p:pic>
        <p:nvPicPr>
          <p:cNvPr id="20483" name="Содержимое 3" descr="292653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638" y="1916113"/>
            <a:ext cx="3852862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Box 4"/>
          <p:cNvSpPr txBox="1">
            <a:spLocks noChangeArrowheads="1"/>
          </p:cNvSpPr>
          <p:nvPr/>
        </p:nvSpPr>
        <p:spPr bwMode="auto">
          <a:xfrm>
            <a:off x="4572000" y="5229225"/>
            <a:ext cx="33845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entury Schoolbook" pitchFamily="18" charset="0"/>
              </a:rPr>
              <a:t>«5»-1 ошибка</a:t>
            </a:r>
          </a:p>
          <a:p>
            <a:r>
              <a:rPr lang="ru-RU">
                <a:latin typeface="Century Schoolbook" pitchFamily="18" charset="0"/>
              </a:rPr>
              <a:t>«4»-2 ошибки</a:t>
            </a:r>
          </a:p>
          <a:p>
            <a:r>
              <a:rPr lang="ru-RU">
                <a:latin typeface="Century Schoolbook" pitchFamily="18" charset="0"/>
              </a:rPr>
              <a:t>«3» – 3-4 ошибки</a:t>
            </a:r>
          </a:p>
          <a:p>
            <a:r>
              <a:rPr lang="ru-RU">
                <a:latin typeface="Century Schoolbook" pitchFamily="18" charset="0"/>
              </a:rPr>
              <a:t>«2» – 5 и больше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285875" y="404813"/>
            <a:ext cx="7462838" cy="576262"/>
          </a:xfrm>
        </p:spPr>
        <p:txBody>
          <a:bodyPr>
            <a:normAutofit fontScale="850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200" b="1" dirty="0" smtClean="0"/>
              <a:t>Разберите предложение по членам:</a:t>
            </a:r>
            <a:endParaRPr lang="ru-RU" sz="3200" b="1" dirty="0"/>
          </a:p>
        </p:txBody>
      </p:sp>
      <p:sp>
        <p:nvSpPr>
          <p:cNvPr id="21506" name="Заголовок 3"/>
          <p:cNvSpPr>
            <a:spLocks noGrp="1"/>
          </p:cNvSpPr>
          <p:nvPr>
            <p:ph type="ctrTitle" idx="4294967295"/>
          </p:nvPr>
        </p:nvSpPr>
        <p:spPr bwMode="auto">
          <a:xfrm>
            <a:off x="1763713" y="1628775"/>
            <a:ext cx="7056437" cy="13684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3200" b="1" cap="none" smtClean="0">
                <a:solidFill>
                  <a:srgbClr val="B32C16"/>
                </a:solidFill>
                <a:latin typeface="Arial" charset="0"/>
                <a:cs typeface="Arial" charset="0"/>
              </a:rPr>
              <a:t>Мы закаляемся и спортом занимаемся!</a:t>
            </a:r>
            <a:endParaRPr lang="ru-RU" sz="2700" b="1" cap="none" smtClean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2051050" y="4794250"/>
            <a:ext cx="67691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400" b="1">
                <a:cs typeface="Times New Roman" pitchFamily="18" charset="0"/>
              </a:rPr>
              <a:t>(Повествовательное, восклицательное, простое, распространённое, осложнено однородными сказуемыми)</a:t>
            </a:r>
            <a:endParaRPr lang="ru-RU" sz="2400" b="1"/>
          </a:p>
        </p:txBody>
      </p:sp>
      <p:pic>
        <p:nvPicPr>
          <p:cNvPr id="21508" name="Рисунок 15" descr="10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7913" y="2420938"/>
            <a:ext cx="2986087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Line 6"/>
          <p:cNvSpPr>
            <a:spLocks noChangeShapeType="1"/>
          </p:cNvSpPr>
          <p:nvPr/>
        </p:nvSpPr>
        <p:spPr bwMode="auto">
          <a:xfrm>
            <a:off x="1835150" y="2420938"/>
            <a:ext cx="720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>
            <a:off x="2700338" y="2420938"/>
            <a:ext cx="22320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7" name="Line 9"/>
          <p:cNvSpPr>
            <a:spLocks noChangeShapeType="1"/>
          </p:cNvSpPr>
          <p:nvPr/>
        </p:nvSpPr>
        <p:spPr bwMode="auto">
          <a:xfrm>
            <a:off x="2700338" y="2492375"/>
            <a:ext cx="22320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8" name="Line 10"/>
          <p:cNvSpPr>
            <a:spLocks noChangeShapeType="1"/>
          </p:cNvSpPr>
          <p:nvPr/>
        </p:nvSpPr>
        <p:spPr bwMode="auto">
          <a:xfrm>
            <a:off x="1908175" y="2924175"/>
            <a:ext cx="23764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9" name="Line 11"/>
          <p:cNvSpPr>
            <a:spLocks noChangeShapeType="1"/>
          </p:cNvSpPr>
          <p:nvPr/>
        </p:nvSpPr>
        <p:spPr bwMode="auto">
          <a:xfrm>
            <a:off x="1908175" y="2997200"/>
            <a:ext cx="23764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  <p:bldP spid="22534" grpId="0" animBg="1"/>
      <p:bldP spid="22536" grpId="0" animBg="1"/>
      <p:bldP spid="22537" grpId="0" animBg="1"/>
      <p:bldP spid="22538" grpId="0" animBg="1"/>
      <p:bldP spid="2253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616</TotalTime>
  <Words>303</Words>
  <Application>Microsoft Office PowerPoint</Application>
  <PresentationFormat>Экран (4:3)</PresentationFormat>
  <Paragraphs>80</Paragraphs>
  <Slides>19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19</vt:i4>
      </vt:variant>
    </vt:vector>
  </HeadingPairs>
  <TitlesOfParts>
    <vt:vector size="32" baseType="lpstr">
      <vt:lpstr>Arial</vt:lpstr>
      <vt:lpstr>Century Schoolbook</vt:lpstr>
      <vt:lpstr>Wingdings</vt:lpstr>
      <vt:lpstr>Wingdings 2</vt:lpstr>
      <vt:lpstr>Calibri</vt:lpstr>
      <vt:lpstr>Times New Roman</vt:lpstr>
      <vt:lpstr>Эркер</vt:lpstr>
      <vt:lpstr>Эркер</vt:lpstr>
      <vt:lpstr>Эркер</vt:lpstr>
      <vt:lpstr>Эркер</vt:lpstr>
      <vt:lpstr>Эркер</vt:lpstr>
      <vt:lpstr>Эркер</vt:lpstr>
      <vt:lpstr>Эркер</vt:lpstr>
      <vt:lpstr>Слайд 1</vt:lpstr>
      <vt:lpstr>Второе февраля.</vt:lpstr>
      <vt:lpstr>Слайд 3</vt:lpstr>
      <vt:lpstr>Слайд 4</vt:lpstr>
      <vt:lpstr>Слайд 5</vt:lpstr>
      <vt:lpstr>ЗАДАЧИ УРОКА: </vt:lpstr>
      <vt:lpstr>ДЕВИЗ УРОКА:</vt:lpstr>
      <vt:lpstr>«ОРФОГРАФИЧЕСКИЙ ФУТБОЛ» </vt:lpstr>
      <vt:lpstr>Мы закаляемся и спортом занимаемся!</vt:lpstr>
      <vt:lpstr>Слайд 10</vt:lpstr>
      <vt:lpstr>  ПАРНАЯ РАБОТА РАССТАВЬТЕ ЗНАКИ ПРЕПИНАНИЯ. СДЕЛАЙТЕ СИНТАКСИЧЕСКИЙ РАЗБОР</vt:lpstr>
      <vt:lpstr>Слайд 12</vt:lpstr>
      <vt:lpstr>«Лови ошибку»</vt:lpstr>
      <vt:lpstr>ЧУДО-ОГОРОД</vt:lpstr>
      <vt:lpstr>РАБОТА С ТЕКСТОМ. ПРОЧИТАЙТЕ, ВСТАВЬТЕ ПРОПУЩЕННЫЕ БУКВЫ, РАССТАВЬТЕ ЗНАКИ ПРЕПИНАНИЯ. ПРОИЗВЕДИТЕ СИНТАКСИЧЕСКИЙ РАЗБОР ОДНОГО ПРЕДЛОЖЕНИЯ.</vt:lpstr>
      <vt:lpstr>МУЗЫКА ЛЕЧИТ</vt:lpstr>
      <vt:lpstr>Сегодня на уроке:</vt:lpstr>
      <vt:lpstr>ДОМАШНЕЕ ЗАДАНИЕ</vt:lpstr>
      <vt:lpstr>Слайд 19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Девиз урока:</dc:title>
  <dc:creator>sb4260</dc:creator>
  <cp:lastModifiedBy>Басюк Н.С.</cp:lastModifiedBy>
  <cp:revision>80</cp:revision>
  <dcterms:created xsi:type="dcterms:W3CDTF">2014-11-19T19:39:07Z</dcterms:created>
  <dcterms:modified xsi:type="dcterms:W3CDTF">2017-02-02T06:08:32Z</dcterms:modified>
</cp:coreProperties>
</file>