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8" r:id="rId3"/>
    <p:sldId id="269" r:id="rId4"/>
    <p:sldId id="271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70" r:id="rId16"/>
    <p:sldId id="267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300" y="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6/9/2017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6/9/2017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1892" y="1888178"/>
            <a:ext cx="11234056" cy="21650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возрождение русских традиций как основа духовно-нравственного воспитания обучающихся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58940" y="4633137"/>
            <a:ext cx="5091834" cy="1245148"/>
          </a:xfrm>
        </p:spPr>
        <p:txBody>
          <a:bodyPr>
            <a:normAutofit/>
          </a:bodyPr>
          <a:lstStyle/>
          <a:p>
            <a:r>
              <a:rPr lang="ru-RU" dirty="0" smtClean="0"/>
              <a:t>учитель</a:t>
            </a:r>
            <a:r>
              <a:rPr lang="ru-RU" dirty="0" smtClean="0"/>
              <a:t>  русского языка и литературы  Макеевской школы </a:t>
            </a:r>
            <a:r>
              <a:rPr lang="en-US" dirty="0" smtClean="0"/>
              <a:t>I-III c</a:t>
            </a:r>
            <a:r>
              <a:rPr lang="ru-RU" dirty="0" smtClean="0"/>
              <a:t>тупеней № 37</a:t>
            </a: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 smtClean="0"/>
              <a:t>Лысяк </a:t>
            </a:r>
            <a:r>
              <a:rPr lang="ru-RU" dirty="0"/>
              <a:t>Валентина Владимировна</a:t>
            </a:r>
          </a:p>
        </p:txBody>
      </p:sp>
    </p:spTree>
    <p:extLst>
      <p:ext uri="{BB962C8B-B14F-4D97-AF65-F5344CB8AC3E}">
        <p14:creationId xmlns:p14="http://schemas.microsoft.com/office/powerpoint/2010/main" val="79233417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3839" y="623014"/>
            <a:ext cx="2997559" cy="1025481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СПОЖИНКИ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7768" y="901233"/>
            <a:ext cx="3784277" cy="5066047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28411" y="1880314"/>
            <a:ext cx="6468414" cy="3670479"/>
          </a:xfrm>
        </p:spPr>
        <p:txBody>
          <a:bodyPr>
            <a:noAutofit/>
          </a:bodyPr>
          <a:lstStyle/>
          <a:p>
            <a:r>
              <a:rPr lang="ru-RU" sz="2000" dirty="0"/>
              <a:t>К середине августа на всей славянской земле заканчивается жатва, уборка и переработка урожая пшеницы, ячменя, проса и других зерновых культур, а также заготовка семян на будущий сезон.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000" dirty="0"/>
              <a:t>Последний сноп жнут молча, чтобы не беспокоить дух поля, который переселяется в него. 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000" dirty="0"/>
              <a:t>Это Велес учил праотцев наших </a:t>
            </a:r>
            <a:r>
              <a:rPr lang="ru-RU" sz="2000" dirty="0" smtClean="0"/>
              <a:t> «землю </a:t>
            </a:r>
            <a:r>
              <a:rPr lang="ru-RU" sz="2000" dirty="0"/>
              <a:t>пахать, и злаки сеять, и жать </a:t>
            </a:r>
            <a:r>
              <a:rPr lang="ru-RU" sz="2000" dirty="0" smtClean="0"/>
              <a:t> </a:t>
            </a:r>
            <a:r>
              <a:rPr lang="ru-RU" sz="2000" dirty="0"/>
              <a:t>на полях страдных, и ставить снопы в жилище, и чтить Его как Отца </a:t>
            </a:r>
            <a:r>
              <a:rPr lang="ru-RU" sz="2000" dirty="0" smtClean="0"/>
              <a:t>божьего». </a:t>
            </a:r>
            <a:r>
              <a:rPr lang="ru-RU" sz="2000" dirty="0"/>
              <a:t>В этот день </a:t>
            </a:r>
            <a:r>
              <a:rPr lang="ru-RU" sz="2000" dirty="0" smtClean="0"/>
              <a:t>освящают  </a:t>
            </a:r>
            <a:r>
              <a:rPr lang="ru-RU" sz="2000" dirty="0"/>
              <a:t>мед, яблоки и зерно. После </a:t>
            </a:r>
            <a:r>
              <a:rPr lang="ru-RU" sz="2000" dirty="0" smtClean="0"/>
              <a:t>спожинок</a:t>
            </a:r>
            <a:r>
              <a:rPr lang="ru-RU" sz="2000" dirty="0" smtClean="0"/>
              <a:t> </a:t>
            </a:r>
            <a:r>
              <a:rPr lang="ru-RU" sz="2000" dirty="0"/>
              <a:t>начинается веселый пир 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0405478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799" y="3964182"/>
            <a:ext cx="10131427" cy="5667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Новолетие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905" y="412124"/>
            <a:ext cx="6978676" cy="3350113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12124" y="4530920"/>
            <a:ext cx="11359165" cy="1947153"/>
          </a:xfrm>
        </p:spPr>
        <p:txBody>
          <a:bodyPr>
            <a:noAutofit/>
          </a:bodyPr>
          <a:lstStyle/>
          <a:p>
            <a:r>
              <a:rPr lang="ru-RU" sz="1800" dirty="0" err="1"/>
              <a:t>Новолетие</a:t>
            </a:r>
            <a:r>
              <a:rPr lang="ru-RU" sz="1800" dirty="0"/>
              <a:t>, или Славянский Новый год, приходится на 14 сентября (1 сентября по старому стилю). 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1800" dirty="0"/>
              <a:t>На Руси этот день был большим праздником с множеством традиций и поверий. В связи с наступлением осени и нового года </a:t>
            </a:r>
            <a:r>
              <a:rPr lang="ru-RU" sz="1800" dirty="0" smtClean="0"/>
              <a:t>,заканчивались </a:t>
            </a:r>
            <a:r>
              <a:rPr lang="ru-RU" sz="1800" dirty="0"/>
              <a:t>многие работы в поле и начинались засидки, то есть работа в избах при огне. Кстати, накануне вечером гасили старый огонь в доме, а ранним утром зажигали «новый» с особыми приговорами.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1800" dirty="0"/>
              <a:t>В этот день было принято обходить все поля с особыми песнями и закличками, чтобы в будущем году урожай был хорошим, а ещё - перебираться в новые дома </a:t>
            </a:r>
            <a:r>
              <a:rPr lang="ru-RU" sz="1800" dirty="0" smtClean="0"/>
              <a:t> и  справлять </a:t>
            </a:r>
            <a:r>
              <a:rPr lang="ru-RU" sz="1800" dirty="0"/>
              <a:t>новоселье. Также к </a:t>
            </a:r>
            <a:r>
              <a:rPr lang="ru-RU" sz="1800" dirty="0" smtClean="0"/>
              <a:t> этому </a:t>
            </a:r>
            <a:r>
              <a:rPr lang="ru-RU" sz="1800" dirty="0"/>
              <a:t>дню надо было закончить все торговые и хозяйственные договоры и сделки, уплатить дани, оброки и пошлины</a:t>
            </a:r>
            <a:r>
              <a:rPr lang="ru-RU" sz="1800" dirty="0" smtClean="0"/>
              <a:t>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65334635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5042" y="1138168"/>
            <a:ext cx="5019541" cy="102548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Покров пресвятой богородицы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2621" y="901233"/>
            <a:ext cx="3514570" cy="5066047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80605" y="2541500"/>
            <a:ext cx="6705806" cy="3670479"/>
          </a:xfrm>
        </p:spPr>
        <p:txBody>
          <a:bodyPr>
            <a:noAutofit/>
          </a:bodyPr>
          <a:lstStyle/>
          <a:p>
            <a:r>
              <a:rPr lang="ru-RU" sz="2000" dirty="0"/>
              <a:t>В народной традиции в этот день отмечалась встреча Осени с </a:t>
            </a:r>
            <a:r>
              <a:rPr lang="ru-RU" sz="2000" dirty="0" smtClean="0"/>
              <a:t>Зимой. </a:t>
            </a:r>
            <a:r>
              <a:rPr lang="ru-RU" sz="2000" dirty="0" smtClean="0"/>
              <a:t>Своими к</a:t>
            </a:r>
            <a:r>
              <a:rPr lang="ru-RU" sz="2000" dirty="0" smtClean="0"/>
              <a:t>орнями  </a:t>
            </a:r>
            <a:r>
              <a:rPr lang="ru-RU" sz="2000" dirty="0"/>
              <a:t>праздник уходит очень глубоко. Само название народные верования связывали с первым инеем, который «покрывал» землю, указывая на близость зимних холодов, хотя точного названия праздника не сохранилось. День Покрова совпадал с полным окончанием полевых работ и серьезной подготовкой к зиме. Примерно с этих дней начинали топить в </a:t>
            </a:r>
            <a:r>
              <a:rPr lang="ru-RU" sz="2000" dirty="0" smtClean="0"/>
              <a:t>избах  и принимались  за  работу  </a:t>
            </a:r>
            <a:r>
              <a:rPr lang="ru-RU" sz="2000" dirty="0"/>
              <a:t>пряхи и ткачихи. 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7200081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6252" y="473478"/>
            <a:ext cx="5019541" cy="1025481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коляда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623" y="1498959"/>
            <a:ext cx="4810633" cy="3759302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84257" y="2077860"/>
            <a:ext cx="6203530" cy="3670479"/>
          </a:xfrm>
        </p:spPr>
        <p:txBody>
          <a:bodyPr>
            <a:noAutofit/>
          </a:bodyPr>
          <a:lstStyle/>
          <a:p>
            <a:r>
              <a:rPr lang="ru-RU" b="1" dirty="0"/>
              <a:t>Коляда́</a:t>
            </a:r>
            <a:r>
              <a:rPr lang="ru-RU" dirty="0"/>
              <a:t> — славянское народное название рождественского Сочельника, праздника Рождества Христова, а </a:t>
            </a:r>
            <a:r>
              <a:rPr lang="ru-RU" dirty="0" smtClean="0"/>
              <a:t>также Святок</a:t>
            </a:r>
            <a:r>
              <a:rPr lang="ru-RU" dirty="0"/>
              <a:t> от Рождества до </a:t>
            </a:r>
            <a:r>
              <a:rPr lang="ru-RU" dirty="0" smtClean="0"/>
              <a:t>Крещения. Неотъемлемыми </a:t>
            </a:r>
            <a:r>
              <a:rPr lang="ru-RU" dirty="0"/>
              <a:t>атрибутами </a:t>
            </a:r>
            <a:r>
              <a:rPr lang="ru-RU" dirty="0" smtClean="0"/>
              <a:t>гуляний </a:t>
            </a:r>
            <a:r>
              <a:rPr lang="ru-RU" dirty="0" smtClean="0"/>
              <a:t>являлись</a:t>
            </a:r>
            <a:r>
              <a:rPr lang="ru-RU" dirty="0"/>
              <a:t> ряженье (с использованием шкур, рогов и масок), колядование</a:t>
            </a:r>
            <a:r>
              <a:rPr lang="ru-RU" dirty="0" smtClean="0"/>
              <a:t>, колядные </a:t>
            </a:r>
            <a:r>
              <a:rPr lang="ru-RU" dirty="0"/>
              <a:t>песни, одаривание </a:t>
            </a:r>
            <a:r>
              <a:rPr lang="ru-RU" dirty="0" smtClean="0"/>
              <a:t>колядников, </a:t>
            </a:r>
            <a:r>
              <a:rPr lang="ru-RU" dirty="0"/>
              <a:t>молодёжные игры, </a:t>
            </a:r>
            <a:r>
              <a:rPr lang="ru-RU" dirty="0" smtClean="0"/>
              <a:t>гадания.</a:t>
            </a:r>
          </a:p>
          <a:p>
            <a:r>
              <a:rPr lang="ru-RU" dirty="0"/>
              <a:t>Коляда — солнце-младенец, в славянской мифологии — воплощение новогоднего </a:t>
            </a:r>
            <a:r>
              <a:rPr lang="ru-RU" dirty="0" smtClean="0"/>
              <a:t>цикла. </a:t>
            </a:r>
            <a:r>
              <a:rPr lang="ru-RU" dirty="0"/>
              <a:t>Коляда — поворот Солнца на весну — праздновался в период Больших зимних святок, проходивших с 24 декабря по 5 января. 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4176423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256" y="1243795"/>
            <a:ext cx="5019541" cy="102548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Щедрый вечер, </a:t>
            </a:r>
            <a:r>
              <a:rPr lang="ru-RU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щедрец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074" y="1756536"/>
            <a:ext cx="5486271" cy="3716985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84256" y="2541499"/>
            <a:ext cx="5491540" cy="3550208"/>
          </a:xfrm>
        </p:spPr>
        <p:txBody>
          <a:bodyPr>
            <a:noAutofit/>
          </a:bodyPr>
          <a:lstStyle/>
          <a:p>
            <a:r>
              <a:rPr lang="ru-RU" sz="2000" dirty="0"/>
              <a:t>Первую часть Святок завершал Щедрый вечер или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Щедрец</a:t>
            </a:r>
            <a:r>
              <a:rPr lang="ru-RU" sz="2000" dirty="0"/>
              <a:t>, приходившийся на 31 декабря. С давних времен в этот день устраивался большой праздничный пир, и повсюду слышались </a:t>
            </a:r>
            <a:r>
              <a:rPr lang="ru-RU" sz="2000" dirty="0" err="1"/>
              <a:t>щедровки</a:t>
            </a:r>
            <a:r>
              <a:rPr lang="ru-RU" sz="2000" dirty="0"/>
              <a:t> (</a:t>
            </a:r>
            <a:r>
              <a:rPr lang="ru-RU" sz="2000" dirty="0" err="1"/>
              <a:t>щедровальные</a:t>
            </a:r>
            <a:r>
              <a:rPr lang="ru-RU" sz="2000" dirty="0"/>
              <a:t> песни). Среди обильного праздничного угощения непременно находилось место блюдам из свинины. Наши предки считали, </a:t>
            </a:r>
            <a:r>
              <a:rPr lang="ru-RU" sz="2000" dirty="0" smtClean="0"/>
              <a:t>что они символизировли богатый </a:t>
            </a:r>
            <a:r>
              <a:rPr lang="ru-RU" sz="2000" dirty="0"/>
              <a:t>урожай и плодородие. Перед щедрым пиром, как заведено, нужно было повеселить народ </a:t>
            </a:r>
            <a:r>
              <a:rPr lang="ru-RU" sz="2000" dirty="0" err="1" smtClean="0"/>
              <a:t>щедровками</a:t>
            </a:r>
            <a:r>
              <a:rPr lang="ru-RU" sz="20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2919476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2674" y="629392"/>
            <a:ext cx="11058895" cy="5569528"/>
          </a:xfrm>
        </p:spPr>
        <p:txBody>
          <a:bodyPr>
            <a:normAutofit/>
          </a:bodyPr>
          <a:lstStyle/>
          <a:p>
            <a:pPr marL="0" indent="457200">
              <a:buNone/>
            </a:pPr>
            <a:r>
              <a:rPr lang="ru-RU" sz="2400" dirty="0" smtClean="0"/>
              <a:t>Составная часть традника –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обряд</a:t>
            </a:r>
            <a:r>
              <a:rPr lang="ru-RU" sz="2400" dirty="0" smtClean="0"/>
              <a:t>, подчиняет поведение и действия людей единому национальному настроению, </a:t>
            </a:r>
            <a:r>
              <a:rPr lang="ru-RU" sz="2400" dirty="0" smtClean="0"/>
              <a:t>создает  </a:t>
            </a:r>
            <a:r>
              <a:rPr lang="ru-RU" sz="2400" dirty="0" smtClean="0"/>
              <a:t>такой нравственно-эстетический фон, на котором разум и чувство, рациональные и эмоциональные побуждения и действия людей сливаются, направляются в единое русло. Одна из особенностей народных </a:t>
            </a:r>
            <a:r>
              <a:rPr lang="ru-RU" sz="2400" dirty="0" err="1" smtClean="0"/>
              <a:t>традников</a:t>
            </a:r>
            <a:r>
              <a:rPr lang="ru-RU" sz="2400" dirty="0" smtClean="0"/>
              <a:t> заключается в том, что, несмотря на различие ролей в том или ином обрядовом ритуале, все участники его внутренне активны, переживают одинаковые чувства, в процессе чего происходит передача новым поколениям идей, социальных норм, ценностей, чувств. </a:t>
            </a:r>
          </a:p>
          <a:p>
            <a:pPr marL="0" indent="457200">
              <a:buNone/>
            </a:pPr>
            <a:endParaRPr lang="ru-RU" sz="2400" dirty="0" smtClean="0"/>
          </a:p>
          <a:p>
            <a:pPr marL="0" indent="457200">
              <a:buNone/>
            </a:pPr>
            <a:r>
              <a:rPr lang="ru-RU" sz="2400" dirty="0" smtClean="0"/>
              <a:t>Итак, возрождение народных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традиций (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традников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ru-RU" sz="2400" dirty="0" smtClean="0"/>
              <a:t>не только призывает формировать любовь к историческому прошлому своего народа, но и способствует развитию личности в духе патриотизма.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3400955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36641" y="1346081"/>
            <a:ext cx="7197726" cy="2421464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377981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3132" y="2830837"/>
            <a:ext cx="11554691" cy="32137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/>
              <a:t>Патриотическое воспитание </a:t>
            </a:r>
            <a:r>
              <a:rPr lang="ru-RU" sz="2400" dirty="0" smtClean="0"/>
              <a:t>– взаимодействие взрослого и ребенка в современной деятельности и общении, которое направлено на раскрытие и формирование в ребенке общечеловеческих нравственных качеств в личности, приобщение к истокам национальной региональной </a:t>
            </a:r>
            <a:r>
              <a:rPr lang="ru-RU" sz="2400" dirty="0" smtClean="0"/>
              <a:t>культуры, </a:t>
            </a:r>
            <a:r>
              <a:rPr lang="ru-RU" sz="2400" dirty="0" smtClean="0"/>
              <a:t>природе родного края, воспитание эмоционально-действенного отношения, чувства сопричастности, привязанности к окружающим.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6685808" y="391886"/>
            <a:ext cx="514201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«Воспитание, созданное самим народом и основанное на народных началах, имеет </a:t>
            </a:r>
            <a:r>
              <a:rPr lang="ru-RU" dirty="0" smtClean="0"/>
              <a:t> ту </a:t>
            </a:r>
            <a:r>
              <a:rPr lang="ru-RU" dirty="0"/>
              <a:t>воспитательную силу, которой нет в самых лучших системах, основанных на абстрактных идеях или заимствованных у другого народа» </a:t>
            </a:r>
          </a:p>
          <a:p>
            <a:pPr algn="r"/>
            <a:endParaRPr lang="ru-RU" dirty="0" smtClean="0"/>
          </a:p>
          <a:p>
            <a:pPr algn="r"/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К.Д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Ушинский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4729872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3766" y="1080656"/>
            <a:ext cx="10877799" cy="4583876"/>
          </a:xfrm>
        </p:spPr>
        <p:txBody>
          <a:bodyPr>
            <a:noAutofit/>
          </a:bodyPr>
          <a:lstStyle/>
          <a:p>
            <a:pPr marL="0" indent="457200">
              <a:buNone/>
            </a:pPr>
            <a:r>
              <a:rPr lang="ru-RU" sz="2800" dirty="0" smtClean="0"/>
              <a:t>В старину </a:t>
            </a:r>
            <a:r>
              <a:rPr lang="ru-RU" sz="2800" b="1" dirty="0" smtClean="0"/>
              <a:t>традиции (</a:t>
            </a:r>
            <a:r>
              <a:rPr lang="ru-RU" sz="2800" b="1" dirty="0" err="1" smtClean="0"/>
              <a:t>традники</a:t>
            </a:r>
            <a:r>
              <a:rPr lang="ru-RU" sz="2800" b="1" dirty="0" smtClean="0"/>
              <a:t>) </a:t>
            </a:r>
            <a:r>
              <a:rPr lang="ru-RU" sz="2800" dirty="0" smtClean="0"/>
              <a:t>являлись самым действенным средством воспитания трудолюбия, формировали здоровое желание быть полезным людям, обществу.</a:t>
            </a:r>
          </a:p>
          <a:p>
            <a:pPr marL="0" indent="457200">
              <a:buNone/>
            </a:pPr>
            <a:endParaRPr lang="ru-RU" sz="2800" dirty="0" smtClean="0"/>
          </a:p>
          <a:p>
            <a:pPr marL="0" indent="457200">
              <a:buNone/>
            </a:pPr>
            <a:r>
              <a:rPr lang="ru-RU" sz="2800" dirty="0" smtClean="0"/>
              <a:t>В современном обществе раскрытие личности в ребенке полностью возможно через включение его в культуру собственного народа. И это не просто знание о культуре</a:t>
            </a:r>
            <a:r>
              <a:rPr lang="ru-RU" sz="2800" dirty="0" smtClean="0"/>
              <a:t>, это </a:t>
            </a:r>
            <a:r>
              <a:rPr lang="ru-RU" sz="2800" dirty="0" smtClean="0"/>
              <a:t>проживание в </a:t>
            </a:r>
            <a:r>
              <a:rPr lang="ru-RU" sz="2800" dirty="0" smtClean="0"/>
              <a:t>традиции </a:t>
            </a:r>
            <a:r>
              <a:rPr lang="ru-RU" sz="2800" dirty="0" smtClean="0"/>
              <a:t>посредством вхождения в годичный праздничный круг.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7182417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8080" y="4670853"/>
            <a:ext cx="7000103" cy="814979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Цикл народных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традников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su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8926" y="675505"/>
            <a:ext cx="4036491" cy="4044484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0509" y="623015"/>
            <a:ext cx="1928611" cy="1025481"/>
          </a:xfrm>
        </p:spPr>
        <p:txBody>
          <a:bodyPr>
            <a:normAutofit/>
          </a:bodyPr>
          <a:lstStyle/>
          <a:p>
            <a:r>
              <a:rPr lang="ru-RU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ИНтра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3" b="2803"/>
          <a:stretch>
            <a:fillRect/>
          </a:stretch>
        </p:blipFill>
        <p:spPr/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79738" y="1648495"/>
            <a:ext cx="6281670" cy="3670479"/>
          </a:xfrm>
        </p:spPr>
        <p:txBody>
          <a:bodyPr>
            <a:normAutofit/>
          </a:bodyPr>
          <a:lstStyle/>
          <a:p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Интра</a:t>
            </a:r>
            <a:r>
              <a:rPr lang="ru-RU" sz="2400" dirty="0"/>
              <a:t> (</a:t>
            </a:r>
            <a:r>
              <a:rPr lang="ru-RU" sz="2400" dirty="0" err="1"/>
              <a:t>Змиулан</a:t>
            </a:r>
            <a:r>
              <a:rPr lang="ru-RU" sz="2400" dirty="0"/>
              <a:t>, </a:t>
            </a:r>
            <a:r>
              <a:rPr lang="ru-RU" sz="2400" dirty="0" err="1"/>
              <a:t>Индрик</a:t>
            </a:r>
            <a:r>
              <a:rPr lang="ru-RU" sz="2400" dirty="0"/>
              <a:t>-зверь, </a:t>
            </a:r>
            <a:r>
              <a:rPr lang="ru-RU" sz="2400" dirty="0" err="1"/>
              <a:t>Вындрик</a:t>
            </a:r>
            <a:r>
              <a:rPr lang="ru-RU" sz="2400" dirty="0"/>
              <a:t>) — сын </a:t>
            </a:r>
            <a:r>
              <a:rPr lang="ru-RU" sz="2400" dirty="0" err="1"/>
              <a:t>Земун</a:t>
            </a:r>
            <a:r>
              <a:rPr lang="ru-RU" sz="2400" dirty="0"/>
              <a:t> от </a:t>
            </a:r>
            <a:r>
              <a:rPr lang="ru-RU" sz="2400" dirty="0" err="1"/>
              <a:t>Дыя</a:t>
            </a:r>
            <a:r>
              <a:rPr lang="ru-RU" sz="2400" dirty="0"/>
              <a:t> (Ночное Небо), брат «Ящера» и его противник. </a:t>
            </a:r>
            <a:r>
              <a:rPr lang="ru-RU" sz="2400" dirty="0" err="1"/>
              <a:t>Интра</a:t>
            </a:r>
            <a:r>
              <a:rPr lang="ru-RU" sz="2400" dirty="0"/>
              <a:t> является богом источников, колодцев, змей и </a:t>
            </a:r>
            <a:r>
              <a:rPr lang="ru-RU" sz="2400" dirty="0" smtClean="0"/>
              <a:t>туч.</a:t>
            </a:r>
          </a:p>
          <a:p>
            <a:r>
              <a:rPr lang="ru-RU" sz="2400" dirty="0"/>
              <a:t>В ночь ведуны заговаривали трубы домов, через которые Навь проникал в дома. </a:t>
            </a:r>
            <a:r>
              <a:rPr lang="ru-RU" sz="2400" dirty="0" err="1"/>
              <a:t>Интра</a:t>
            </a:r>
            <a:r>
              <a:rPr lang="ru-RU" sz="2400" dirty="0"/>
              <a:t> — обитатель подземелья, и в преданиях славян сказано так: «Как Солнце на небе, так и </a:t>
            </a:r>
            <a:r>
              <a:rPr lang="ru-RU" sz="2400" dirty="0" err="1"/>
              <a:t>Интра</a:t>
            </a:r>
            <a:r>
              <a:rPr lang="ru-RU" sz="2400" dirty="0"/>
              <a:t> — в Нави</a:t>
            </a:r>
            <a:r>
              <a:rPr lang="ru-RU" sz="2400" dirty="0" smtClean="0"/>
              <a:t>».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1898227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5202" y="713167"/>
            <a:ext cx="2714223" cy="1025481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Сретение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4959" y="1586513"/>
            <a:ext cx="4766819" cy="3706702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531253" y="2459864"/>
            <a:ext cx="6281670" cy="3026535"/>
          </a:xfrm>
        </p:spPr>
        <p:txBody>
          <a:bodyPr>
            <a:normAutofit/>
          </a:bodyPr>
          <a:lstStyle/>
          <a:p>
            <a:r>
              <a:rPr lang="ru-RU" sz="2400" dirty="0"/>
              <a:t>Сретение служит границею между зимой и весною, отчего и само название праздника Сретения в простонародье объясняют </a:t>
            </a:r>
            <a:r>
              <a:rPr lang="ru-RU" sz="2400" dirty="0" smtClean="0"/>
              <a:t>встречей </a:t>
            </a:r>
            <a:r>
              <a:rPr lang="ru-RU" sz="2400" dirty="0"/>
              <a:t>зимы с весною: на Сретение зима с весною встретилась; в Сретение солнце на лето, зима на мороз поворотила</a:t>
            </a:r>
            <a:r>
              <a:rPr lang="ru-RU" sz="24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768308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337" y="401659"/>
            <a:ext cx="6938493" cy="1025481"/>
          </a:xfrm>
        </p:spPr>
        <p:txBody>
          <a:bodyPr>
            <a:normAutofit fontScale="90000"/>
          </a:bodyPr>
          <a:lstStyle/>
          <a:p>
            <a:r>
              <a:rPr lang="ru-RU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Комоедица-масленица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0721" y="787443"/>
            <a:ext cx="3701356" cy="4892140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79738" y="1648495"/>
            <a:ext cx="6281670" cy="3670479"/>
          </a:xfrm>
        </p:spPr>
        <p:txBody>
          <a:bodyPr>
            <a:noAutofit/>
          </a:bodyPr>
          <a:lstStyle/>
          <a:p>
            <a:r>
              <a:rPr lang="ru-RU" sz="2000" dirty="0" smtClean="0"/>
              <a:t>Масленица </a:t>
            </a:r>
            <a:r>
              <a:rPr lang="ru-RU" sz="2000" dirty="0"/>
              <a:t>— не просто встреча весны. </a:t>
            </a:r>
            <a:r>
              <a:rPr lang="ru-RU" sz="2000" dirty="0" smtClean="0"/>
              <a:t>На </a:t>
            </a:r>
            <a:r>
              <a:rPr lang="ru-RU" sz="2000" dirty="0"/>
              <a:t>Руси Масленица называлась </a:t>
            </a:r>
            <a:r>
              <a:rPr lang="ru-RU" sz="2000" dirty="0" err="1"/>
              <a:t>Комоедицей</a:t>
            </a:r>
            <a:r>
              <a:rPr lang="ru-RU" sz="2000" dirty="0"/>
              <a:t>, знаменуя наступление весеннего равноденствия. Весеннее равноденствие, которое в современном календаре приходится на 20 или 21 марта, — один из четырех главных праздников года в древней языческой традиции и один из самых древних. По сути — это земледельческий Новый </a:t>
            </a:r>
            <a:r>
              <a:rPr lang="ru-RU" sz="2000" dirty="0" smtClean="0"/>
              <a:t>год.</a:t>
            </a:r>
          </a:p>
          <a:p>
            <a:r>
              <a:rPr lang="ru-RU" sz="2000" dirty="0" smtClean="0"/>
              <a:t>А </a:t>
            </a:r>
            <a:r>
              <a:rPr lang="ru-RU" sz="2000" dirty="0"/>
              <a:t>сразу после праздника начинались тяжёлые будни, люди принимались за </a:t>
            </a:r>
            <a:r>
              <a:rPr lang="ru-RU" sz="2000" dirty="0" err="1"/>
              <a:t>сельхозработы</a:t>
            </a:r>
            <a:r>
              <a:rPr lang="ru-RU" sz="2000" dirty="0"/>
              <a:t>, которые продолжались все теплое время года</a:t>
            </a:r>
            <a:r>
              <a:rPr lang="ru-RU" sz="20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1776216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774" y="303860"/>
            <a:ext cx="4404021" cy="1221079"/>
          </a:xfrm>
        </p:spPr>
        <p:txBody>
          <a:bodyPr>
            <a:normAutofit/>
          </a:bodyPr>
          <a:lstStyle/>
          <a:p>
            <a:r>
              <a:rPr lang="ru-RU" sz="3200" b="1" dirty="0"/>
              <a:t>Открытие </a:t>
            </a:r>
            <a:r>
              <a:rPr lang="ru-RU" sz="3200" b="1" dirty="0" smtClean="0"/>
              <a:t> Сварги </a:t>
            </a:r>
            <a:r>
              <a:rPr lang="ru-RU" sz="3200" b="1" dirty="0"/>
              <a:t>— закликание </a:t>
            </a:r>
            <a:r>
              <a:rPr lang="ru-RU" sz="3200" b="1" dirty="0" smtClean="0"/>
              <a:t> Весны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420" y="1059262"/>
            <a:ext cx="4360264" cy="4839262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79737" y="1648495"/>
            <a:ext cx="6668037" cy="4250029"/>
          </a:xfrm>
        </p:spPr>
        <p:txBody>
          <a:bodyPr>
            <a:noAutofit/>
          </a:bodyPr>
          <a:lstStyle/>
          <a:p>
            <a:r>
              <a:rPr lang="ru-RU" sz="2400" dirty="0" err="1"/>
              <a:t>Сварга</a:t>
            </a:r>
            <a:r>
              <a:rPr lang="ru-RU" sz="2400" dirty="0"/>
              <a:t> открывается, и к людям сходит богиня Жива-Весна. Сегодня Весну кличет и славит не только человек, но и все живое на свете, празднуя победу жизни над смертью. На </a:t>
            </a:r>
            <a:r>
              <a:rPr lang="ru-RU" sz="2400" dirty="0" smtClean="0"/>
              <a:t>открытие </a:t>
            </a:r>
            <a:r>
              <a:rPr lang="ru-RU" sz="2400" dirty="0"/>
              <a:t>в третий и в последний раз закликается </a:t>
            </a:r>
            <a:r>
              <a:rPr lang="ru-RU" sz="2400" dirty="0" smtClean="0"/>
              <a:t>Весна. </a:t>
            </a:r>
            <a:r>
              <a:rPr lang="ru-RU" sz="2400" dirty="0"/>
              <a:t>К</a:t>
            </a:r>
            <a:r>
              <a:rPr lang="ru-RU" sz="2400" dirty="0" smtClean="0"/>
              <a:t>огда </a:t>
            </a:r>
            <a:r>
              <a:rPr lang="ru-RU" sz="2400" dirty="0"/>
              <a:t>открывается Сварга </a:t>
            </a:r>
            <a:r>
              <a:rPr lang="ru-RU" sz="2400" dirty="0" smtClean="0"/>
              <a:t>,никто </a:t>
            </a:r>
            <a:r>
              <a:rPr lang="ru-RU" sz="2400" dirty="0"/>
              <a:t>не работает. Обряд </a:t>
            </a:r>
            <a:r>
              <a:rPr lang="ru-RU" sz="2400" dirty="0" err="1"/>
              <a:t>закликания</a:t>
            </a:r>
            <a:r>
              <a:rPr lang="ru-RU" sz="2400" dirty="0"/>
              <a:t> Весны связывали с первым прилетом птиц и началом таяния снегов</a:t>
            </a:r>
            <a:r>
              <a:rPr lang="ru-RU" sz="2400" dirty="0" smtClean="0"/>
              <a:t>.</a:t>
            </a:r>
            <a:r>
              <a:rPr lang="ru-RU" sz="2400" dirty="0"/>
              <a:t>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2400" dirty="0"/>
              <a:t>В этот день женщины «выкликают просо», поют известную песню «А мы просо сеяли, сеяли». Также все играют в обрядовую игру </a:t>
            </a:r>
            <a:r>
              <a:rPr lang="ru-RU" sz="2400" dirty="0" smtClean="0"/>
              <a:t>«Круглые </a:t>
            </a:r>
            <a:r>
              <a:rPr lang="ru-RU" sz="2400" dirty="0"/>
              <a:t>горелки</a:t>
            </a:r>
            <a:r>
              <a:rPr lang="ru-RU" sz="2400" dirty="0" smtClean="0"/>
              <a:t>».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9569450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799" y="3964182"/>
            <a:ext cx="10131427" cy="5667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Ивана купала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56" b="17356"/>
          <a:stretch>
            <a:fillRect/>
          </a:stretch>
        </p:blipFill>
        <p:spPr>
          <a:xfrm>
            <a:off x="1719330" y="412124"/>
            <a:ext cx="8759827" cy="3350113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685799" y="4530920"/>
            <a:ext cx="10750639" cy="1947153"/>
          </a:xfrm>
        </p:spPr>
        <p:txBody>
          <a:bodyPr>
            <a:noAutofit/>
          </a:bodyPr>
          <a:lstStyle/>
          <a:p>
            <a:r>
              <a:rPr lang="ru-RU" sz="2000" dirty="0" smtClean="0"/>
              <a:t>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Ивана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Купалы</a:t>
            </a:r>
            <a:r>
              <a:rPr lang="ru-RU" sz="2000" dirty="0" smtClean="0"/>
              <a:t> </a:t>
            </a:r>
            <a:r>
              <a:rPr lang="ru-RU" sz="2000" dirty="0" smtClean="0"/>
              <a:t>– праздник  </a:t>
            </a:r>
            <a:r>
              <a:rPr lang="ru-RU" sz="2000" dirty="0"/>
              <a:t>летнего </a:t>
            </a:r>
            <a:r>
              <a:rPr lang="ru-RU" sz="2000" dirty="0" smtClean="0"/>
              <a:t> солнцеворота </a:t>
            </a:r>
            <a:r>
              <a:rPr lang="ru-RU" sz="2000" dirty="0" smtClean="0"/>
              <a:t>– солнцестояния.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В </a:t>
            </a:r>
            <a:r>
              <a:rPr lang="ru-RU" sz="2000" dirty="0"/>
              <a:t>ночь на Ивана </a:t>
            </a:r>
            <a:r>
              <a:rPr lang="ru-RU" sz="2000" dirty="0" smtClean="0"/>
              <a:t>Купалы </a:t>
            </a:r>
            <a:r>
              <a:rPr lang="ru-RU" sz="2000" dirty="0"/>
              <a:t>в старину люди проводили много </a:t>
            </a:r>
            <a:r>
              <a:rPr lang="ru-RU" sz="2000" dirty="0" smtClean="0"/>
              <a:t>разнообразных  </a:t>
            </a:r>
            <a:r>
              <a:rPr lang="ru-RU" sz="2000" dirty="0"/>
              <a:t>обрядов и ритуалов. Купальская ночь и по сей день является одной из самых «сильных» ночей, которая наполнена целебными и магическими свойствами. Основными силами в эту ночь </a:t>
            </a:r>
            <a:r>
              <a:rPr lang="ru-RU" sz="2000" dirty="0" smtClean="0"/>
              <a:t>являются вода</a:t>
            </a:r>
            <a:r>
              <a:rPr lang="ru-RU" sz="2000" dirty="0"/>
              <a:t>, огонь и травы. Также в ночь на Ивана </a:t>
            </a:r>
            <a:r>
              <a:rPr lang="ru-RU" sz="2000" dirty="0" smtClean="0"/>
              <a:t>Купалу </a:t>
            </a:r>
            <a:r>
              <a:rPr lang="ru-RU" sz="2000" dirty="0"/>
              <a:t>распространено гадание с венками.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37869461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3F296A"/>
      </a:dk2>
      <a:lt2>
        <a:srgbClr val="EBEBEB"/>
      </a:lt2>
      <a:accent1>
        <a:srgbClr val="E84574"/>
      </a:accent1>
      <a:accent2>
        <a:srgbClr val="798FF2"/>
      </a:accent2>
      <a:accent3>
        <a:srgbClr val="95C369"/>
      </a:accent3>
      <a:accent4>
        <a:srgbClr val="EE875A"/>
      </a:accent4>
      <a:accent5>
        <a:srgbClr val="C363E8"/>
      </a:accent5>
      <a:accent6>
        <a:srgbClr val="6AADC8"/>
      </a:accent6>
      <a:hlink>
        <a:srgbClr val="FE80C7"/>
      </a:hlink>
      <a:folHlink>
        <a:srgbClr val="FBA3EC"/>
      </a:folHlink>
    </a:clrScheme>
    <a:fontScheme name="Celestial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elestial" id="{C4BB2A3D-0E93-4C5F-B0D2-9D3FCE089CC5}" vid="{61DDDE80-2DFA-4F2A-B66F-72059846BD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546</TotalTime>
  <Words>772</Words>
  <Application>Microsoft Office PowerPoint</Application>
  <PresentationFormat>Произвольный</PresentationFormat>
  <Paragraphs>37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Небеса</vt:lpstr>
      <vt:lpstr>возрождение русских традиций как основа духовно-нравственного воспитания обучающихся</vt:lpstr>
      <vt:lpstr>Презентация PowerPoint</vt:lpstr>
      <vt:lpstr>Презентация PowerPoint</vt:lpstr>
      <vt:lpstr>Цикл народных традников</vt:lpstr>
      <vt:lpstr>ИНтра</vt:lpstr>
      <vt:lpstr>Сретение</vt:lpstr>
      <vt:lpstr>Комоедица-масленица</vt:lpstr>
      <vt:lpstr>Открытие  Сварги — закликание  Весны</vt:lpstr>
      <vt:lpstr>Ивана купала</vt:lpstr>
      <vt:lpstr>СПОЖИНКИ</vt:lpstr>
      <vt:lpstr>Новолетие</vt:lpstr>
      <vt:lpstr>Покров пресвятой богородицы</vt:lpstr>
      <vt:lpstr>коляда</vt:lpstr>
      <vt:lpstr>Щедрый вечер, щедрец</vt:lpstr>
      <vt:lpstr>Презентация PowerPoint</vt:lpstr>
      <vt:lpstr>Спасибо за внимание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Ascet</dc:creator>
  <cp:lastModifiedBy>RePack by Diakov</cp:lastModifiedBy>
  <cp:revision>22</cp:revision>
  <dcterms:created xsi:type="dcterms:W3CDTF">2016-03-30T18:14:02Z</dcterms:created>
  <dcterms:modified xsi:type="dcterms:W3CDTF">2017-06-09T15:17:42Z</dcterms:modified>
</cp:coreProperties>
</file>