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1" r:id="rId3"/>
    <p:sldId id="257" r:id="rId4"/>
    <p:sldId id="258" r:id="rId5"/>
    <p:sldId id="276" r:id="rId6"/>
    <p:sldId id="278" r:id="rId7"/>
    <p:sldId id="260" r:id="rId8"/>
    <p:sldId id="277" r:id="rId9"/>
    <p:sldId id="265" r:id="rId10"/>
    <p:sldId id="267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9" r:id="rId19"/>
    <p:sldId id="280" r:id="rId20"/>
    <p:sldId id="263" r:id="rId21"/>
    <p:sldId id="264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FC38"/>
    <a:srgbClr val="801D02"/>
    <a:srgbClr val="A5903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922" autoAdjust="0"/>
    <p:restoredTop sz="94660"/>
  </p:normalViewPr>
  <p:slideViewPr>
    <p:cSldViewPr>
      <p:cViewPr varScale="1">
        <p:scale>
          <a:sx n="66" d="100"/>
          <a:sy n="66" d="100"/>
        </p:scale>
        <p:origin x="-99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D2C95-6586-4F81-ADE3-8A8BCCFEF697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55FD3-E15A-4331-B12F-41C95FDE86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4241C-D353-4569-B48C-C60EC0F0FF8E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4C243-2306-4797-A574-C4DC2F7048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CADD4-4F79-47DD-ADD4-CEA535A3D1ED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6D3DE-72D8-4521-999B-12BCDB686C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08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08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65FE5-7B3A-4028-8A39-A698CE058C5A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86074-205E-4953-8EA2-7AB576DA4D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BC4BF-D15C-47FA-BFE9-1A9B7FFCE33A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80D99-EBC9-4A06-ABD5-98A64524AE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AB2CF-5B67-4FC0-B80D-51C0B96202AA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7A0DD-F61D-4041-B346-E24CC2440D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68FCA-2B80-4E38-BDAA-CCF9F496AC9C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77E76-74D6-4422-A33A-131ACE8ABA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D3FE3-AB3D-43A3-A734-7BDA2F16DB8B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0AD57-6988-438C-88FF-1DD5F6291A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E642A-629B-42BE-8FD4-3148C9A26C28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EC44E-EE41-4030-8532-478A8A61DF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F3FC0-40F3-42F9-98C7-8DD30749A6B2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7BE02-62B5-40AD-A4DA-C6C7500A3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AF27F-D2F8-411D-BE5D-410F2C6EF3F3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FCF61-EACB-4C24-9F48-315021FA5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974E1-529E-4268-BF32-2A2FF21F6FBA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5E066-CB7E-41F3-B5AD-87C6FA0DF0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6568E2-1162-43E1-AC29-32401F165D42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C729D0-78F3-466D-BA8E-07AFA8E6D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65" r:id="rId9"/>
    <p:sldLayoutId id="2147483664" r:id="rId10"/>
    <p:sldLayoutId id="2147483663" r:id="rId11"/>
    <p:sldLayoutId id="214748366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pptgeo.3dn.ru/Templ/Prew/Global_City_M.jpg" TargetMode="External"/><Relationship Id="rId3" Type="http://schemas.openxmlformats.org/officeDocument/2006/relationships/image" Target="../media/image26.png"/><Relationship Id="rId7" Type="http://schemas.openxmlformats.org/officeDocument/2006/relationships/hyperlink" Target="http://www.clipartbest.com/cliparts/RTG/6qB/RTG6qBakc.jpeg" TargetMode="External"/><Relationship Id="rId12" Type="http://schemas.openxmlformats.org/officeDocument/2006/relationships/hyperlink" Target="https://im0-tub-ru.yandex.net/i?id=9c37a2af268f852246aeed4f1445aceb&amp;n=33&amp;h=215&amp;w=323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coportal.info/" TargetMode="External"/><Relationship Id="rId11" Type="http://schemas.openxmlformats.org/officeDocument/2006/relationships/hyperlink" Target="http://isabelkingsfordwildlifestyle.com/wp-content/uploads/2016/09/7656551586_3818789860_k-1440x1080.jpg" TargetMode="External"/><Relationship Id="rId5" Type="http://schemas.openxmlformats.org/officeDocument/2006/relationships/hyperlink" Target="https://ru.wikipedia.org/wiki/&#1047;&#1072;&#1075;&#1083;&#1072;&#1074;&#1085;&#1072;&#1103;_&#1089;&#1090;&#1088;&#1072;&#1085;&#1080;&#1094;&#1072;" TargetMode="External"/><Relationship Id="rId10" Type="http://schemas.openxmlformats.org/officeDocument/2006/relationships/hyperlink" Target="http://1778.com.ua/uploads/all/image/Na_odin_raz/36/40.jpg" TargetMode="External"/><Relationship Id="rId4" Type="http://schemas.openxmlformats.org/officeDocument/2006/relationships/hyperlink" Target="https://ru.wikipedia.org/wiki/" TargetMode="External"/><Relationship Id="rId9" Type="http://schemas.openxmlformats.org/officeDocument/2006/relationships/hyperlink" Target="http://freekaliningrad.ru/upload/medialibrary/e66/oceans_impacts_seas_degradation_garbage_plastic_pollution_galapagos_q_48950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74725" y="1195388"/>
            <a:ext cx="7785100" cy="3005137"/>
          </a:xfrm>
        </p:spPr>
      </p:pic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51488" y="5013325"/>
            <a:ext cx="3592512" cy="1584325"/>
          </a:xfrm>
        </p:spPr>
        <p:txBody>
          <a:bodyPr/>
          <a:lstStyle/>
          <a:p>
            <a:pPr eaLnBrk="1" hangingPunct="1"/>
            <a:r>
              <a:rPr lang="ru-RU" sz="1600" smtClean="0">
                <a:solidFill>
                  <a:schemeClr val="bg1"/>
                </a:solidFill>
                <a:latin typeface="Tahoma" pitchFamily="34" charset="0"/>
              </a:rPr>
              <a:t>Выполнил ученик 8 «А» класса </a:t>
            </a:r>
          </a:p>
          <a:p>
            <a:pPr eaLnBrk="1" hangingPunct="1"/>
            <a:r>
              <a:rPr lang="ru-RU" sz="1600" smtClean="0">
                <a:solidFill>
                  <a:schemeClr val="bg1"/>
                </a:solidFill>
                <a:latin typeface="Tahoma" pitchFamily="34" charset="0"/>
              </a:rPr>
              <a:t>ГБОУ СОШ «ЦО» пос.Варламово </a:t>
            </a:r>
          </a:p>
          <a:p>
            <a:pPr eaLnBrk="1" hangingPunct="1"/>
            <a:r>
              <a:rPr lang="ru-RU" sz="1600" smtClean="0">
                <a:solidFill>
                  <a:schemeClr val="bg1"/>
                </a:solidFill>
                <a:latin typeface="Tahoma" pitchFamily="34" charset="0"/>
              </a:rPr>
              <a:t>Мартиросян Артём</a:t>
            </a:r>
          </a:p>
          <a:p>
            <a:pPr eaLnBrk="1" hangingPunct="1"/>
            <a:r>
              <a:rPr lang="ru-RU" sz="1600" smtClean="0">
                <a:solidFill>
                  <a:schemeClr val="bg1"/>
                </a:solidFill>
                <a:latin typeface="Tahoma" pitchFamily="34" charset="0"/>
              </a:rPr>
              <a:t>Руководитель учитель географии </a:t>
            </a:r>
          </a:p>
          <a:p>
            <a:pPr eaLnBrk="1" hangingPunct="1"/>
            <a:r>
              <a:rPr lang="ru-RU" sz="1600" smtClean="0">
                <a:solidFill>
                  <a:schemeClr val="bg1"/>
                </a:solidFill>
                <a:latin typeface="Tahoma" pitchFamily="34" charset="0"/>
              </a:rPr>
              <a:t>Лисенков С.А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23555" name="Текст 2"/>
          <p:cNvSpPr>
            <a:spLocks noGrp="1"/>
          </p:cNvSpPr>
          <p:nvPr>
            <p:ph type="body" sz="half" idx="1"/>
          </p:nvPr>
        </p:nvSpPr>
        <p:spPr>
          <a:xfrm>
            <a:off x="179388" y="1628775"/>
            <a:ext cx="4038600" cy="49688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Черное море загрязняется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промышленными 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бытовыми отходами. Это 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мусор, и химические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элементы, и тяжелые металлы, 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жидкие вещества. Все это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ухудшает состояние воды.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Различные предметы, плавающие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в воде, воспринимаются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обитателями моря как еда. Они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умирают, поглощая их.</a:t>
            </a:r>
          </a:p>
          <a:p>
            <a:pPr eaLnBrk="1" hangingPunct="1"/>
            <a:endParaRPr lang="ru-RU" sz="1400" smtClean="0">
              <a:solidFill>
                <a:schemeClr val="bg1"/>
              </a:solidFill>
            </a:endParaRPr>
          </a:p>
        </p:txBody>
      </p:sp>
      <p:pic>
        <p:nvPicPr>
          <p:cNvPr id="23556" name="Содержимое 4" descr="musor-v-chernom-more.jp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511675" y="1557338"/>
            <a:ext cx="4632325" cy="48958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9900" y="0"/>
            <a:ext cx="8240713" cy="1444625"/>
          </a:xfrm>
        </p:spPr>
      </p:pic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395288" y="1600200"/>
            <a:ext cx="8291512" cy="4924425"/>
          </a:xfrm>
        </p:spPr>
        <p:txBody>
          <a:bodyPr/>
          <a:lstStyle/>
          <a:p>
            <a:pPr marL="669925" indent="-533400" eaLnBrk="1" hangingPunct="1">
              <a:buFont typeface="Wingdings 2" pitchFamily="18" charset="2"/>
              <a:buNone/>
            </a:pPr>
            <a:endParaRPr lang="ru-RU" sz="2000" smtClean="0">
              <a:solidFill>
                <a:schemeClr val="bg1"/>
              </a:solidFill>
            </a:endParaRPr>
          </a:p>
          <a:p>
            <a:pPr marL="669925" indent="-533400"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folHlink"/>
                </a:solidFill>
              </a:rPr>
              <a:t>▊ </a:t>
            </a:r>
            <a:r>
              <a:rPr lang="ru-RU" sz="2000" smtClean="0">
                <a:solidFill>
                  <a:schemeClr val="bg1"/>
                </a:solidFill>
              </a:rPr>
              <a:t>необходим контроль за вредными промышленными и бытовыми выбросами в море.</a:t>
            </a:r>
          </a:p>
          <a:p>
            <a:pPr marL="669925" indent="-533400"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folHlink"/>
                </a:solidFill>
              </a:rPr>
              <a:t>▊</a:t>
            </a:r>
            <a:r>
              <a:rPr lang="ru-RU" smtClean="0"/>
              <a:t> </a:t>
            </a:r>
            <a:r>
              <a:rPr lang="ru-RU" sz="2000" smtClean="0">
                <a:solidFill>
                  <a:schemeClr val="bg1"/>
                </a:solidFill>
              </a:rPr>
              <a:t>регулирование процессов вылова рыбы и создание условий для улучшения жизни морских животных. </a:t>
            </a:r>
          </a:p>
          <a:p>
            <a:pPr marL="669925" indent="-533400"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folHlink"/>
                </a:solidFill>
              </a:rPr>
              <a:t>▊ </a:t>
            </a:r>
            <a:r>
              <a:rPr lang="ru-RU" sz="2000" smtClean="0">
                <a:solidFill>
                  <a:schemeClr val="bg1"/>
                </a:solidFill>
              </a:rPr>
              <a:t>использование техники для очищения воды и прибережных зон. </a:t>
            </a:r>
          </a:p>
          <a:p>
            <a:pPr marL="669925" indent="-533400" eaLnBrk="1" hangingPunct="1">
              <a:buFont typeface="Wingdings 2" pitchFamily="18" charset="2"/>
              <a:buNone/>
            </a:pPr>
            <a:endParaRPr lang="ru-RU" sz="2000" smtClean="0">
              <a:solidFill>
                <a:schemeClr val="bg1"/>
              </a:solidFill>
            </a:endParaRPr>
          </a:p>
          <a:p>
            <a:pPr marL="669925" indent="-533400"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Сами люди могут позаботиться об экологии Черного моря, не бросая</a:t>
            </a:r>
          </a:p>
          <a:p>
            <a:pPr marL="669925" indent="-533400"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мусор в воду, требуя от органов управления улучшать экологическую</a:t>
            </a:r>
          </a:p>
          <a:p>
            <a:pPr marL="669925" indent="-533400"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ситуацию акватории. Если мы будем неравнодушными к экологическим</a:t>
            </a:r>
          </a:p>
          <a:p>
            <a:pPr marL="669925" indent="-533400"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проблемам, каждый внесет небольшой вклад, то мы сможем спасти</a:t>
            </a:r>
          </a:p>
          <a:p>
            <a:pPr marL="669925" indent="-533400"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Черное море от экологической катастрофы.</a:t>
            </a:r>
          </a:p>
          <a:p>
            <a:pPr marL="669925" indent="-533400" eaLnBrk="1" hangingPunct="1">
              <a:buFont typeface="Wingdings 2" pitchFamily="18" charset="2"/>
              <a:buNone/>
            </a:pP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2560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Самое мелкое море на планете – это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Азовское и оно является уникальным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природным объектом. В акватории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представлен богатый мир флоры и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фауны, а в водах находится целебный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ил, который используется в лечебных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целях. Однако на данный момент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экосистема Азовского моря интенсивно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истощается деятельностью человека,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что приводит к ухудшению экологии.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В первую очередь люди рассматривают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акваторию как источник обогащения.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Они вылавливают рыбу, развивают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оздоровительные центры и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туристическую деятельность. В свою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очередь море не успевает осуществлять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самоочищение, вода теряет свои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полезные свойства.</a:t>
            </a:r>
          </a:p>
        </p:txBody>
      </p:sp>
      <p:pic>
        <p:nvPicPr>
          <p:cNvPr id="25604" name="Содержимое 4" descr="12632467.jp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648200" y="1628775"/>
            <a:ext cx="4495800" cy="4679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96838"/>
            <a:ext cx="8474075" cy="1446212"/>
          </a:xfrm>
        </p:spPr>
      </p:pic>
      <p:sp>
        <p:nvSpPr>
          <p:cNvPr id="2662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В данный момент существует множество экологических проблем моря:</a:t>
            </a:r>
          </a:p>
          <a:p>
            <a:pPr eaLnBrk="1" hangingPunct="1"/>
            <a:r>
              <a:rPr lang="ru-RU" sz="2000" smtClean="0">
                <a:solidFill>
                  <a:schemeClr val="bg1"/>
                </a:solidFill>
              </a:rPr>
              <a:t>загрязнение воды промышленными, сельскохозяйственными и бытовыми стоками;</a:t>
            </a:r>
          </a:p>
          <a:p>
            <a:pPr eaLnBrk="1" hangingPunct="1"/>
            <a:r>
              <a:rPr lang="ru-RU" sz="2000" smtClean="0">
                <a:solidFill>
                  <a:schemeClr val="bg1"/>
                </a:solidFill>
              </a:rPr>
              <a:t>разлив нефтепродуктов на поверхности воды;</a:t>
            </a:r>
          </a:p>
          <a:p>
            <a:pPr eaLnBrk="1" hangingPunct="1"/>
            <a:r>
              <a:rPr lang="ru-RU" sz="2000" smtClean="0">
                <a:solidFill>
                  <a:schemeClr val="bg1"/>
                </a:solidFill>
              </a:rPr>
              <a:t>несанкционированный вылов рыбы в больших количествах и в сезоны нереста;</a:t>
            </a:r>
          </a:p>
          <a:p>
            <a:pPr eaLnBrk="1" hangingPunct="1"/>
            <a:r>
              <a:rPr lang="ru-RU" sz="2000" smtClean="0">
                <a:solidFill>
                  <a:schemeClr val="bg1"/>
                </a:solidFill>
              </a:rPr>
              <a:t>сооружение водохранилищ;</a:t>
            </a:r>
          </a:p>
          <a:p>
            <a:pPr eaLnBrk="1" hangingPunct="1"/>
            <a:r>
              <a:rPr lang="ru-RU" sz="2000" smtClean="0">
                <a:solidFill>
                  <a:schemeClr val="bg1"/>
                </a:solidFill>
              </a:rPr>
              <a:t>слив пестицидов в море;</a:t>
            </a:r>
          </a:p>
          <a:p>
            <a:pPr eaLnBrk="1" hangingPunct="1"/>
            <a:r>
              <a:rPr lang="ru-RU" sz="2000" smtClean="0">
                <a:solidFill>
                  <a:schemeClr val="bg1"/>
                </a:solidFill>
              </a:rPr>
              <a:t>загрязнение воды химическими веществами;</a:t>
            </a:r>
          </a:p>
          <a:p>
            <a:pPr eaLnBrk="1" hangingPunct="1"/>
            <a:r>
              <a:rPr lang="ru-RU" sz="2000" smtClean="0">
                <a:solidFill>
                  <a:schemeClr val="bg1"/>
                </a:solidFill>
              </a:rPr>
              <a:t>выброс мусора в море отдыхающими на побережье людьми;</a:t>
            </a:r>
          </a:p>
          <a:p>
            <a:pPr eaLnBrk="1" hangingPunct="1"/>
            <a:r>
              <a:rPr lang="ru-RU" sz="2000" smtClean="0">
                <a:solidFill>
                  <a:schemeClr val="bg1"/>
                </a:solidFill>
              </a:rPr>
              <a:t>строительство различных сооружений вдоль берега акватории и 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2725" y="268288"/>
            <a:ext cx="8821738" cy="1158875"/>
          </a:xfrm>
        </p:spPr>
      </p:pic>
      <p:sp>
        <p:nvSpPr>
          <p:cNvPr id="276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folHlink"/>
                </a:solidFill>
              </a:rPr>
              <a:t>▊</a:t>
            </a:r>
            <a:r>
              <a:rPr lang="ru-RU" smtClean="0">
                <a:solidFill>
                  <a:schemeClr val="bg1"/>
                </a:solidFill>
              </a:rPr>
              <a:t> контролировать очистку промышленных и коммунальных сточных вод;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folHlink"/>
                </a:solidFill>
              </a:rPr>
              <a:t>▊</a:t>
            </a:r>
            <a:r>
              <a:rPr lang="ru-RU" smtClean="0">
                <a:solidFill>
                  <a:schemeClr val="bg1"/>
                </a:solidFill>
              </a:rPr>
              <a:t> проводить регуляцию морского транспорта;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уменьшать опасные грузоперевозки по морю;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folHlink"/>
                </a:solidFill>
              </a:rPr>
              <a:t>▊</a:t>
            </a:r>
            <a:r>
              <a:rPr lang="ru-RU" smtClean="0">
                <a:solidFill>
                  <a:schemeClr val="bg1"/>
                </a:solidFill>
              </a:rPr>
              <a:t> разводить морские виды животных и рыб;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ужесточать меры наказания браконьеров;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folHlink"/>
                </a:solidFill>
              </a:rPr>
              <a:t>▊</a:t>
            </a:r>
            <a:r>
              <a:rPr lang="ru-RU" smtClean="0">
                <a:solidFill>
                  <a:schemeClr val="bg1"/>
                </a:solidFill>
              </a:rPr>
              <a:t> постоянно проводить мониторинг водного пространства и побережья моря.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23850" y="261938"/>
            <a:ext cx="8240713" cy="1152525"/>
          </a:xfrm>
        </p:spPr>
      </p:pic>
      <p:sp>
        <p:nvSpPr>
          <p:cNvPr id="28675" name="Текст 2"/>
          <p:cNvSpPr>
            <a:spLocks noGrp="1"/>
          </p:cNvSpPr>
          <p:nvPr>
            <p:ph type="body" sz="half" idx="1"/>
          </p:nvPr>
        </p:nvSpPr>
        <p:spPr>
          <a:xfrm>
            <a:off x="250825" y="1600200"/>
            <a:ext cx="4244975" cy="50688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Балтийское море — это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внутриматериковая акватория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Евразии, которая находится в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северной Европе и относится к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Атлантическому бассейну. Кроме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промышленного и коммунального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загрязнения, существует и более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серьезные факторы загрязнения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Балтики. В первую очередь – это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химическое. Так после Второй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мировой войны в воды данной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акватории было сброшено около трех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тонн оружия химического характера. В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нем содержатся не просто вредные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вещества, а крайне ядовитые, которые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смертельно опасны для морской флоры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chemeClr val="bg1"/>
                </a:solidFill>
              </a:rPr>
              <a:t>и фауны.</a:t>
            </a:r>
          </a:p>
        </p:txBody>
      </p:sp>
      <p:pic>
        <p:nvPicPr>
          <p:cNvPr id="28676" name="Содержимое 6" descr="oceans_impacts_seas_degradation_garbage_plastic_pollution_galapagos_q_48950.jp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648200" y="1628775"/>
            <a:ext cx="4495800" cy="4679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9900" y="0"/>
            <a:ext cx="8240713" cy="1444625"/>
          </a:xfrm>
        </p:spPr>
      </p:pic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Основные пути загрязнения Балтийского моря: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folHlink"/>
                </a:solidFill>
              </a:rPr>
              <a:t>▊</a:t>
            </a:r>
            <a:r>
              <a:rPr lang="ru-RU" smtClean="0">
                <a:solidFill>
                  <a:schemeClr val="bg1"/>
                </a:solidFill>
              </a:rPr>
              <a:t> прямые стоки в море;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folHlink"/>
                </a:solidFill>
              </a:rPr>
              <a:t>▊</a:t>
            </a:r>
            <a:r>
              <a:rPr lang="ru-RU" smtClean="0">
                <a:solidFill>
                  <a:schemeClr val="bg1"/>
                </a:solidFill>
              </a:rPr>
              <a:t> трубопроводы;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folHlink"/>
                </a:solidFill>
              </a:rPr>
              <a:t>▊</a:t>
            </a:r>
            <a:r>
              <a:rPr lang="ru-RU" smtClean="0">
                <a:solidFill>
                  <a:schemeClr val="bg1"/>
                </a:solidFill>
              </a:rPr>
              <a:t> речные грязные воды;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folHlink"/>
                </a:solidFill>
              </a:rPr>
              <a:t>▊</a:t>
            </a:r>
            <a:r>
              <a:rPr lang="ru-RU" smtClean="0">
                <a:solidFill>
                  <a:schemeClr val="bg1"/>
                </a:solidFill>
              </a:rPr>
              <a:t> аварии на гидростанциях;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folHlink"/>
                </a:solidFill>
              </a:rPr>
              <a:t>▊</a:t>
            </a:r>
            <a:r>
              <a:rPr lang="ru-RU" smtClean="0">
                <a:solidFill>
                  <a:schemeClr val="bg1"/>
                </a:solidFill>
              </a:rPr>
              <a:t> эксплуатация судов;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folHlink"/>
                </a:solidFill>
              </a:rPr>
              <a:t>▊</a:t>
            </a:r>
            <a:r>
              <a:rPr lang="ru-RU" smtClean="0">
                <a:solidFill>
                  <a:schemeClr val="bg1"/>
                </a:solidFill>
              </a:rPr>
              <a:t> воздух от промышленных предприятий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Rectangle 2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60325"/>
            <a:ext cx="8315325" cy="1366838"/>
          </a:xfrm>
        </p:spPr>
      </p:pic>
      <p:sp>
        <p:nvSpPr>
          <p:cNvPr id="307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solidFill>
                  <a:schemeClr val="folHlink"/>
                </a:solidFill>
              </a:rPr>
              <a:t>▊</a:t>
            </a:r>
            <a:r>
              <a:rPr lang="ru-RU" sz="2000" smtClean="0">
                <a:solidFill>
                  <a:schemeClr val="bg1"/>
                </a:solidFill>
              </a:rPr>
              <a:t> </a:t>
            </a:r>
            <a:r>
              <a:rPr lang="ru-RU" sz="2400" smtClean="0">
                <a:solidFill>
                  <a:schemeClr val="bg1"/>
                </a:solidFill>
              </a:rPr>
              <a:t>Использование безотходных производств по побережьям и берегам рек.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solidFill>
                  <a:schemeClr val="folHlink"/>
                </a:solidFill>
              </a:rPr>
              <a:t>▊</a:t>
            </a:r>
            <a:r>
              <a:rPr lang="ru-RU" sz="2400" smtClean="0">
                <a:solidFill>
                  <a:schemeClr val="bg1"/>
                </a:solidFill>
              </a:rPr>
              <a:t> Строительство современных и надежных очистных сооружений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solidFill>
                  <a:schemeClr val="folHlink"/>
                </a:solidFill>
              </a:rPr>
              <a:t>▊</a:t>
            </a:r>
            <a:r>
              <a:rPr lang="ru-RU" sz="2400" smtClean="0">
                <a:solidFill>
                  <a:schemeClr val="bg1"/>
                </a:solidFill>
              </a:rPr>
              <a:t> Минимизация промышленного производства (закрытие или перенос в другие области вредных предприятий),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solidFill>
                  <a:schemeClr val="folHlink"/>
                </a:solidFill>
              </a:rPr>
              <a:t>▊ З</a:t>
            </a:r>
            <a:r>
              <a:rPr lang="ru-RU" sz="2400" smtClean="0">
                <a:solidFill>
                  <a:schemeClr val="bg1"/>
                </a:solidFill>
              </a:rPr>
              <a:t>начительное расширение охраняемых территорий и акваторий для сохранения экофонда;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solidFill>
                  <a:schemeClr val="folHlink"/>
                </a:solidFill>
              </a:rPr>
              <a:t>▊</a:t>
            </a:r>
            <a:r>
              <a:rPr lang="ru-RU" sz="2400" smtClean="0">
                <a:solidFill>
                  <a:schemeClr val="bg1"/>
                </a:solidFill>
              </a:rPr>
              <a:t> Восстановление миграционных путей и нерестилищ рыбы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solidFill>
                  <a:schemeClr val="folHlink"/>
                </a:solidFill>
              </a:rPr>
              <a:t>▊</a:t>
            </a:r>
            <a:r>
              <a:rPr lang="ru-RU" sz="2400" smtClean="0">
                <a:solidFill>
                  <a:schemeClr val="bg1"/>
                </a:solidFill>
              </a:rPr>
              <a:t> Ужесточение законодательства по управлению и охране береговой зоны,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solidFill>
                  <a:schemeClr val="folHlink"/>
                </a:solidFill>
              </a:rPr>
              <a:t>▊</a:t>
            </a:r>
            <a:r>
              <a:rPr lang="ru-RU" sz="2400" smtClean="0">
                <a:solidFill>
                  <a:schemeClr val="bg1"/>
                </a:solidFill>
              </a:rPr>
              <a:t> Постоянный мониторинг состояния морской среды прибрежных районов и моря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4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Rectangle 2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195263"/>
            <a:ext cx="8315325" cy="1231900"/>
          </a:xfrm>
        </p:spPr>
      </p:pic>
      <p:sp>
        <p:nvSpPr>
          <p:cNvPr id="317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Что произойдёт, если эти экологические действия принесут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успех? Произойдёт следующее: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 сокращение антропогенной нагрузки на морские экосистемы, прежде всего в прибрежной зоне;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 предотвращение дальнейшей деградации морских экосистем, создание условий для возобновления их способности к восстановлению и увеличению биоресурсного потенциала;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 создание условий для сохранения редких и исчезающих видов растений и животных, расширения территорий природоохранных территорий и количества защищённых областей в пределах прибрежной зоны и улучшение их состояний.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Rectangle 2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122238"/>
            <a:ext cx="8455025" cy="1304925"/>
          </a:xfrm>
        </p:spPr>
      </p:pic>
      <p:sp>
        <p:nvSpPr>
          <p:cNvPr id="32771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1.Каждый раз, после посещения пляжа и берега моря, забирать с собой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весь мусор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2.  Стараться беречь воду, чтобы не перегружать очистные системы.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3.  Не выливать на землю и в канализацию масло, краски или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химикалии, а утилизировать их безопасным для окружающей среды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способом.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4.  Высаживать деревья, кустарники и цветы вокруг своего дома и в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общественных местах.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5.  Ограничить использование полиэтиленовых пакетов и выбирать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изделия с безопасной в экологическом отношении упаковкой.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6.  Соблюдать правила утилизации твёрдых бытовых отходов.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00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Только при активной жизненной позиции можно предотвратить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разрастание экологических проблем. Защита окружающей среды – долг</a:t>
            </a:r>
            <a:endParaRPr lang="ru-RU" sz="2000" smtClean="0">
              <a:solidFill>
                <a:schemeClr val="bg1"/>
              </a:solidFill>
              <a:latin typeface="Arial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каждого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395288" y="1341438"/>
            <a:ext cx="8229600" cy="4924425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Человечество  столкнулось с  жесточайшим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экологическим кризисом. Ресурсы планеты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не  умножаются, а  иссякают. Катастрофически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быстро загрязняются вода и  воздух, при этом «Все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мы дети одного корабля по  имени Земля», значит,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пересесть из  него просто некуда.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Человечество  не может выжить без сохранения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природы, и в частности без сохранения морей.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Ведь  каждый человек имеет право жить в чистом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мире.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mtClean="0">
              <a:solidFill>
                <a:schemeClr val="bg1"/>
              </a:solidFill>
            </a:endParaRPr>
          </a:p>
        </p:txBody>
      </p:sp>
      <p:pic>
        <p:nvPicPr>
          <p:cNvPr id="15363" name="Заголово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04813"/>
            <a:ext cx="824230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6413" y="274638"/>
            <a:ext cx="8131175" cy="1139825"/>
          </a:xfrm>
        </p:spPr>
      </p:pic>
      <p:sp>
        <p:nvSpPr>
          <p:cNvPr id="33795" name="Rectangle 4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Любое необдуманное вмешательство в природные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системы морей может привести к экологической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катастрофе . Только продуманная экологическая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политика государства позволит сохранить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уникальную  природную экосистему.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348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smtClean="0">
                <a:hlinkClick r:id="rId4"/>
              </a:rPr>
              <a:t>https://ru.wikipedia.org/wiki/</a:t>
            </a:r>
            <a:r>
              <a:rPr lang="ru-RU" sz="1800" smtClean="0">
                <a:hlinkClick r:id="rId5"/>
              </a:rPr>
              <a:t>Заглавная_страница</a:t>
            </a:r>
            <a:endParaRPr lang="ru-RU" sz="1800" smtClean="0"/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hlinkClick r:id="rId6"/>
              </a:rPr>
              <a:t>https://ecoportal.info/</a:t>
            </a:r>
            <a:endParaRPr lang="ru-RU" sz="1800" smtClean="0"/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hlinkClick r:id="rId7"/>
              </a:rPr>
              <a:t>http://www.clipartbest.com/cliparts/RTG/6qB/RTG6qBakc.jpeg</a:t>
            </a:r>
            <a:endParaRPr lang="ru-RU" sz="1800" smtClean="0"/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hlinkClick r:id="rId8"/>
              </a:rPr>
              <a:t>http://pptgeo.3dn.ru/Templ/Prew/Global_City_M.jpg</a:t>
            </a:r>
            <a:endParaRPr lang="ru-RU" sz="1800" smtClean="0"/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hlinkClick r:id="rId9"/>
              </a:rPr>
              <a:t>http://freekaliningrad.ru/upload/medialibrary/e66/oceans_impacts_seas_degradation_garbage_plastic_pollution_galapagos_q_48950.jpg</a:t>
            </a:r>
            <a:endParaRPr lang="ru-RU" sz="1800" smtClean="0"/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hlinkClick r:id="rId10"/>
              </a:rPr>
              <a:t>http://1778.com.ua/uploads/all/image/Na_odin_raz/36/40.jpg</a:t>
            </a:r>
            <a:endParaRPr lang="ru-RU" sz="1800" smtClean="0"/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hlinkClick r:id="rId11"/>
              </a:rPr>
              <a:t>http://isabelkingsfordwildlifestyle.com/wp-content/uploads/2016/09/7656551586_3818789860_k-1440x1080.jpg</a:t>
            </a:r>
            <a:endParaRPr lang="ru-RU" sz="1800" smtClean="0">
              <a:latin typeface="Book Antiqua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solidFill>
                  <a:schemeClr val="hlink"/>
                </a:solidFill>
                <a:hlinkClick r:id="rId12"/>
              </a:rPr>
              <a:t>https://im0-tub-ru.yandex.net/i?id=9c37a2af268f852246aeed4f1445aceb&amp;n=33&amp;h=215&amp;w=323</a:t>
            </a:r>
            <a:r>
              <a:rPr lang="ru-RU" sz="1800" smtClean="0">
                <a:solidFill>
                  <a:schemeClr val="hlink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</a:pPr>
            <a:endParaRPr lang="ru-RU" sz="240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Rectangle 4"/>
          <p:cNvPicPr>
            <a:picLocks noGrp="1" noChangeArrowheads="1"/>
          </p:cNvPicPr>
          <p:nvPr>
            <p:ph type="ctrTitle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3250" y="676275"/>
            <a:ext cx="7785100" cy="957263"/>
          </a:xfrm>
        </p:spPr>
      </p:pic>
      <p:sp>
        <p:nvSpPr>
          <p:cNvPr id="16387" name="Содержимое 2"/>
          <p:cNvSpPr>
            <a:spLocks noGrp="1"/>
          </p:cNvSpPr>
          <p:nvPr>
            <p:ph type="subTitle" idx="1"/>
          </p:nvPr>
        </p:nvSpPr>
        <p:spPr>
          <a:xfrm>
            <a:off x="827088" y="1700213"/>
            <a:ext cx="7343775" cy="3313112"/>
          </a:xfrm>
        </p:spPr>
        <p:txBody>
          <a:bodyPr/>
          <a:lstStyle/>
          <a:p>
            <a:pPr marL="136525" indent="0" algn="ctr"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2017 год объявлен в России годом экологии.</a:t>
            </a:r>
          </a:p>
          <a:p>
            <a:pPr marL="136525" indent="0" algn="ctr"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Экологические проблемы морей являются</a:t>
            </a:r>
          </a:p>
          <a:p>
            <a:pPr marL="136525" indent="0" algn="ctr"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актуальными на сегодняшний день. </a:t>
            </a:r>
          </a:p>
          <a:p>
            <a:pPr marL="136525" indent="0" algn="ctr"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Если их игнорировать, то ухудшится </a:t>
            </a:r>
          </a:p>
          <a:p>
            <a:pPr marL="136525" indent="0" algn="ctr"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не только состояние вод Мирового океана, </a:t>
            </a:r>
          </a:p>
          <a:p>
            <a:pPr marL="136525" indent="0" algn="ctr"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но и могут исчезнуть с земли</a:t>
            </a:r>
          </a:p>
          <a:p>
            <a:pPr marL="136525" indent="0" algn="ctr"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некоторые водоемы.</a:t>
            </a:r>
          </a:p>
          <a:p>
            <a:pPr marL="136525" indent="0" algn="ctr" eaLnBrk="1" hangingPunct="1">
              <a:buFont typeface="Wingdings 2" pitchFamily="18" charset="2"/>
              <a:buNone/>
            </a:pPr>
            <a:endParaRPr lang="ru-RU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9900" y="261938"/>
            <a:ext cx="8240713" cy="1152525"/>
          </a:xfrm>
        </p:spPr>
      </p:pic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7085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Основной целью создания моего проекта явилось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стремление показать взаимосвязь всех сторон жизни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человеческого сообщества с экологической точки зрения 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влияние этой взаимосвязи на будущее морей России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smtClean="0">
              <a:solidFill>
                <a:schemeClr val="folHlink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folHlink"/>
                </a:solidFill>
              </a:rPr>
              <a:t>Задачи: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Определение основных факторов загрязнения морей России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Ознакомление с экологическими проблемами самых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проблемных морей России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Нахождение путей решения экологических проблем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395288" y="620713"/>
            <a:ext cx="8362950" cy="576103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200" smtClean="0">
                <a:solidFill>
                  <a:schemeClr val="bg1"/>
                </a:solidFill>
              </a:rPr>
              <a:t>Море – это уникальный объект природы, в</a:t>
            </a:r>
          </a:p>
          <a:p>
            <a:pPr>
              <a:buFont typeface="Wingdings 2" pitchFamily="18" charset="2"/>
              <a:buNone/>
            </a:pPr>
            <a:r>
              <a:rPr lang="ru-RU" sz="3200" smtClean="0">
                <a:solidFill>
                  <a:schemeClr val="bg1"/>
                </a:solidFill>
              </a:rPr>
              <a:t>котором взаимодействует океан, суша и</a:t>
            </a:r>
          </a:p>
          <a:p>
            <a:pPr>
              <a:buFont typeface="Wingdings 2" pitchFamily="18" charset="2"/>
              <a:buNone/>
            </a:pPr>
            <a:r>
              <a:rPr lang="ru-RU" sz="3200" smtClean="0">
                <a:solidFill>
                  <a:schemeClr val="bg1"/>
                </a:solidFill>
              </a:rPr>
              <a:t>атмосфера, не исключая влияние</a:t>
            </a:r>
          </a:p>
          <a:p>
            <a:pPr>
              <a:buFont typeface="Wingdings 2" pitchFamily="18" charset="2"/>
              <a:buNone/>
            </a:pPr>
            <a:r>
              <a:rPr lang="ru-RU" sz="3200" smtClean="0">
                <a:solidFill>
                  <a:schemeClr val="bg1"/>
                </a:solidFill>
              </a:rPr>
              <a:t>антропогенного фактора. На морских</a:t>
            </a:r>
          </a:p>
          <a:p>
            <a:pPr>
              <a:buFont typeface="Wingdings 2" pitchFamily="18" charset="2"/>
              <a:buNone/>
            </a:pPr>
            <a:r>
              <a:rPr lang="ru-RU" sz="3200" smtClean="0">
                <a:solidFill>
                  <a:schemeClr val="bg1"/>
                </a:solidFill>
              </a:rPr>
              <a:t>побережьях складывается особая природная</a:t>
            </a:r>
          </a:p>
          <a:p>
            <a:pPr>
              <a:buFont typeface="Wingdings 2" pitchFamily="18" charset="2"/>
              <a:buNone/>
            </a:pPr>
            <a:r>
              <a:rPr lang="ru-RU" sz="3200" smtClean="0">
                <a:solidFill>
                  <a:schemeClr val="bg1"/>
                </a:solidFill>
              </a:rPr>
              <a:t>зона, которая оказывает воздействие на</a:t>
            </a:r>
          </a:p>
          <a:p>
            <a:pPr>
              <a:buFont typeface="Wingdings 2" pitchFamily="18" charset="2"/>
              <a:buNone/>
            </a:pPr>
            <a:r>
              <a:rPr lang="ru-RU" sz="3200" smtClean="0">
                <a:solidFill>
                  <a:schemeClr val="bg1"/>
                </a:solidFill>
              </a:rPr>
              <a:t>экосистемы, расположенные поблизости с</a:t>
            </a:r>
          </a:p>
          <a:p>
            <a:pPr>
              <a:buFont typeface="Wingdings 2" pitchFamily="18" charset="2"/>
              <a:buNone/>
            </a:pPr>
            <a:r>
              <a:rPr lang="ru-RU" sz="3200" smtClean="0">
                <a:solidFill>
                  <a:schemeClr val="bg1"/>
                </a:solidFill>
              </a:rPr>
              <a:t>ней. Воды рек, протекающие через</a:t>
            </a:r>
          </a:p>
          <a:p>
            <a:pPr>
              <a:buFont typeface="Wingdings 2" pitchFamily="18" charset="2"/>
              <a:buNone/>
            </a:pPr>
            <a:r>
              <a:rPr lang="ru-RU" sz="3200" smtClean="0">
                <a:solidFill>
                  <a:schemeClr val="bg1"/>
                </a:solidFill>
              </a:rPr>
              <a:t>различные населенные пункты, впадают в</a:t>
            </a:r>
          </a:p>
          <a:p>
            <a:pPr>
              <a:buFont typeface="Wingdings 2" pitchFamily="18" charset="2"/>
              <a:buNone/>
            </a:pPr>
            <a:r>
              <a:rPr lang="ru-RU" sz="3200" smtClean="0">
                <a:solidFill>
                  <a:schemeClr val="bg1"/>
                </a:solidFill>
              </a:rPr>
              <a:t>моря и питают их.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Заголовок 1"/>
          <p:cNvPicPr>
            <a:picLocks noGrp="1" noChangeArrowheads="1"/>
          </p:cNvPicPr>
          <p:nvPr>
            <p:ph type="title" idx="4294967295"/>
          </p:nvPr>
        </p:nvPicPr>
        <p:blipFill>
          <a:blip r:embed="rId3"/>
          <a:srcRect b="42151"/>
          <a:stretch>
            <a:fillRect/>
          </a:stretch>
        </p:blipFill>
        <p:spPr bwMode="auto">
          <a:xfrm>
            <a:off x="468313" y="333375"/>
            <a:ext cx="8242300" cy="836613"/>
          </a:xfrm>
        </p:spPr>
      </p:pic>
      <p:sp>
        <p:nvSpPr>
          <p:cNvPr id="19459" name="Содержимое 2"/>
          <p:cNvSpPr>
            <a:spLocks noGrp="1"/>
          </p:cNvSpPr>
          <p:nvPr>
            <p:ph idx="4294967295"/>
          </p:nvPr>
        </p:nvSpPr>
        <p:spPr>
          <a:xfrm>
            <a:off x="395288" y="1457325"/>
            <a:ext cx="8229600" cy="47799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801D02"/>
                </a:solidFill>
              </a:rPr>
              <a:t>Климатические изменения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Глобальное потепление  и изменение климата влияет и на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состояние морей. В результате ежегодного повышения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температуры на +2 градуса по Цельсию происходит таяние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ледников, повышается уровень Мирового океана, 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соответственно растет и уровень морей, что приводит к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затоплению и размыванию берегов. За ХХ столетие было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разрушено более половины песчаных пляжей мира.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 b="47092"/>
          <a:stretch>
            <a:fillRect/>
          </a:stretch>
        </p:blipFill>
        <p:spPr bwMode="auto">
          <a:xfrm>
            <a:off x="468313" y="333375"/>
            <a:ext cx="8242300" cy="765175"/>
          </a:xfrm>
        </p:spPr>
      </p:pic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395288" y="1457325"/>
            <a:ext cx="8229600" cy="54006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801D02"/>
                </a:solidFill>
              </a:rPr>
              <a:t>Плотность использования земли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801D02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Миграционные процессы имеют такую тенденцию,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что люди активнее перемещаются не в континентальную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зону, а на побережье. В результате этого на берегах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увеличивается количество населения, сильнее используются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ресурсы моря и береговой полосы, происходит большая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нагрузка на землю. В курортных морских городах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процветает туризм, что повышает активность людей. Это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увеличивает уровень загрязнения воды и самого побережья.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Причины загрязнения морей России</a:t>
            </a:r>
            <a:endParaRPr lang="ru-RU" dirty="0"/>
          </a:p>
        </p:txBody>
      </p:sp>
      <p:sp>
        <p:nvSpPr>
          <p:cNvPr id="21507" name="Содержимое 2"/>
          <p:cNvSpPr>
            <a:spLocks noGrp="1"/>
          </p:cNvSpPr>
          <p:nvPr>
            <p:ph idx="4294967295"/>
          </p:nvPr>
        </p:nvSpPr>
        <p:spPr>
          <a:xfrm>
            <a:off x="468313" y="1700213"/>
            <a:ext cx="8424862" cy="47085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folHlink"/>
                </a:solidFill>
              </a:rPr>
              <a:t>▊</a:t>
            </a:r>
            <a:r>
              <a:rPr lang="ru-RU" sz="2400" smtClean="0">
                <a:solidFill>
                  <a:schemeClr val="bg1"/>
                </a:solidFill>
              </a:rPr>
              <a:t> Бытовые отходы и аварии (опасность загрязнения при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добыче и перевозке нефти, а так же отходами промышленных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предприятий, аварии танкеров, аварии нефтепроводов,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проложенных по дну моря)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folHlink"/>
                </a:solidFill>
              </a:rPr>
              <a:t>▊</a:t>
            </a:r>
            <a:r>
              <a:rPr lang="ru-RU" sz="2400" smtClean="0">
                <a:solidFill>
                  <a:schemeClr val="bg1"/>
                </a:solidFill>
              </a:rPr>
              <a:t> Агрохимикаты (чрезмерное увеличение дозы минеральных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удобрений вносимых на поля и попадающие в моря из рек)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folHlink"/>
                </a:solidFill>
              </a:rPr>
              <a:t>▊</a:t>
            </a:r>
            <a:r>
              <a:rPr lang="ru-RU" sz="2400" smtClean="0">
                <a:solidFill>
                  <a:schemeClr val="bg1"/>
                </a:solidFill>
              </a:rPr>
              <a:t> Кислотные дожди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folHlink"/>
                </a:solidFill>
              </a:rPr>
              <a:t>▊</a:t>
            </a:r>
            <a:r>
              <a:rPr lang="ru-RU" sz="2400" smtClean="0">
                <a:solidFill>
                  <a:schemeClr val="bg1"/>
                </a:solidFill>
              </a:rPr>
              <a:t> Загрязненная атмосфера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42925" y="328613"/>
            <a:ext cx="8240713" cy="2012950"/>
          </a:xfrm>
        </p:spPr>
      </p:pic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755650" y="2781300"/>
            <a:ext cx="8229600" cy="3168650"/>
          </a:xfrm>
        </p:spPr>
        <p:txBody>
          <a:bodyPr/>
          <a:lstStyle/>
          <a:p>
            <a:pPr eaLnBrk="1" hangingPunct="1"/>
            <a:endParaRPr lang="ru-RU" sz="3600" smtClean="0">
              <a:solidFill>
                <a:schemeClr val="bg1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3600" smtClean="0">
              <a:solidFill>
                <a:schemeClr val="bg1"/>
              </a:solidFill>
            </a:endParaRPr>
          </a:p>
          <a:p>
            <a:pPr eaLnBrk="1" hangingPunct="1"/>
            <a:r>
              <a:rPr lang="ru-RU" sz="3600" smtClean="0">
                <a:solidFill>
                  <a:schemeClr val="bg1"/>
                </a:solidFill>
              </a:rPr>
              <a:t>Чёрное море</a:t>
            </a:r>
          </a:p>
          <a:p>
            <a:pPr eaLnBrk="1" hangingPunct="1"/>
            <a:r>
              <a:rPr lang="ru-RU" sz="3600" smtClean="0">
                <a:solidFill>
                  <a:schemeClr val="bg1"/>
                </a:solidFill>
              </a:rPr>
              <a:t>Азовское море</a:t>
            </a:r>
          </a:p>
          <a:p>
            <a:pPr eaLnBrk="1" hangingPunct="1"/>
            <a:r>
              <a:rPr lang="ru-RU" sz="3600" smtClean="0">
                <a:solidFill>
                  <a:schemeClr val="bg1"/>
                </a:solidFill>
              </a:rPr>
              <a:t>Балтийское море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283</TotalTime>
  <Words>977</Words>
  <Application>Microsoft Office PowerPoint</Application>
  <PresentationFormat>On-screen Show (4:3)</PresentationFormat>
  <Paragraphs>193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31" baseType="lpstr">
      <vt:lpstr>Arial</vt:lpstr>
      <vt:lpstr>Times New Roman</vt:lpstr>
      <vt:lpstr>Wingdings 2</vt:lpstr>
      <vt:lpstr>Wingdings</vt:lpstr>
      <vt:lpstr>Wingdings 3</vt:lpstr>
      <vt:lpstr>Calibri</vt:lpstr>
      <vt:lpstr>Tahoma</vt:lpstr>
      <vt:lpstr>Book Antiqua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 «Экологические проблемы морей России»</dc:title>
  <dc:creator>Admin15</dc:creator>
  <cp:lastModifiedBy>Hewlett-Packard Company</cp:lastModifiedBy>
  <cp:revision>23</cp:revision>
  <dcterms:created xsi:type="dcterms:W3CDTF">2017-04-10T13:21:36Z</dcterms:created>
  <dcterms:modified xsi:type="dcterms:W3CDTF">2017-05-02T09:30:01Z</dcterms:modified>
</cp:coreProperties>
</file>