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7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66" y="5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A5753-C23F-4181-8326-E743F73184F1}" type="datetimeFigureOut">
              <a:rPr lang="ru-RU" smtClean="0"/>
              <a:t>10.06.2017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C095A-EA5B-4A2E-A060-EA3835B6E615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36691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A5753-C23F-4181-8326-E743F73184F1}" type="datetimeFigureOut">
              <a:rPr lang="ru-RU" smtClean="0"/>
              <a:t>10.06.2017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C095A-EA5B-4A2E-A060-EA3835B6E6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78972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A5753-C23F-4181-8326-E743F73184F1}" type="datetimeFigureOut">
              <a:rPr lang="ru-RU" smtClean="0"/>
              <a:t>10.06.2017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C095A-EA5B-4A2E-A060-EA3835B6E6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72899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A5753-C23F-4181-8326-E743F73184F1}" type="datetimeFigureOut">
              <a:rPr lang="ru-RU" smtClean="0"/>
              <a:t>10.06.2017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C095A-EA5B-4A2E-A060-EA3835B6E615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901198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A5753-C23F-4181-8326-E743F73184F1}" type="datetimeFigureOut">
              <a:rPr lang="ru-RU" smtClean="0"/>
              <a:t>10.06.2017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C095A-EA5B-4A2E-A060-EA3835B6E6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79993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A5753-C23F-4181-8326-E743F73184F1}" type="datetimeFigureOut">
              <a:rPr lang="ru-RU" smtClean="0"/>
              <a:t>10.06.2017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C095A-EA5B-4A2E-A060-EA3835B6E615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560370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A5753-C23F-4181-8326-E743F73184F1}" type="datetimeFigureOut">
              <a:rPr lang="ru-RU" smtClean="0"/>
              <a:t>10.06.2017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C095A-EA5B-4A2E-A060-EA3835B6E6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90908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A5753-C23F-4181-8326-E743F73184F1}" type="datetimeFigureOut">
              <a:rPr lang="ru-RU" smtClean="0"/>
              <a:t>10.06.2017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C095A-EA5B-4A2E-A060-EA3835B6E6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59865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A5753-C23F-4181-8326-E743F73184F1}" type="datetimeFigureOut">
              <a:rPr lang="ru-RU" smtClean="0"/>
              <a:t>10.06.2017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C095A-EA5B-4A2E-A060-EA3835B6E6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11278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A5753-C23F-4181-8326-E743F73184F1}" type="datetimeFigureOut">
              <a:rPr lang="ru-RU" smtClean="0"/>
              <a:t>10.06.2017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C095A-EA5B-4A2E-A060-EA3835B6E6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38719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A5753-C23F-4181-8326-E743F73184F1}" type="datetimeFigureOut">
              <a:rPr lang="ru-RU" smtClean="0"/>
              <a:t>10.06.2017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C095A-EA5B-4A2E-A060-EA3835B6E6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33416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A5753-C23F-4181-8326-E743F73184F1}" type="datetimeFigureOut">
              <a:rPr lang="ru-RU" smtClean="0"/>
              <a:t>10.06.2017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C095A-EA5B-4A2E-A060-EA3835B6E6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0628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A5753-C23F-4181-8326-E743F73184F1}" type="datetimeFigureOut">
              <a:rPr lang="ru-RU" smtClean="0"/>
              <a:t>10.06.2017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C095A-EA5B-4A2E-A060-EA3835B6E6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72569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A5753-C23F-4181-8326-E743F73184F1}" type="datetimeFigureOut">
              <a:rPr lang="ru-RU" smtClean="0"/>
              <a:t>10.06.2017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C095A-EA5B-4A2E-A060-EA3835B6E6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97614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A5753-C23F-4181-8326-E743F73184F1}" type="datetimeFigureOut">
              <a:rPr lang="ru-RU" smtClean="0"/>
              <a:t>10.06.2017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C095A-EA5B-4A2E-A060-EA3835B6E6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8598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A5753-C23F-4181-8326-E743F73184F1}" type="datetimeFigureOut">
              <a:rPr lang="ru-RU" smtClean="0"/>
              <a:t>10.06.2017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C095A-EA5B-4A2E-A060-EA3835B6E6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7190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A5753-C23F-4181-8326-E743F73184F1}" type="datetimeFigureOut">
              <a:rPr lang="ru-RU" smtClean="0"/>
              <a:t>10.06.2017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C095A-EA5B-4A2E-A060-EA3835B6E6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1628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4E0A5753-C23F-4181-8326-E743F73184F1}" type="datetimeFigureOut">
              <a:rPr lang="ru-RU" smtClean="0"/>
              <a:t>10.06.2017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E86C095A-EA5B-4A2E-A060-EA3835B6E6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902163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08" r:id="rId1"/>
    <p:sldLayoutId id="2147483809" r:id="rId2"/>
    <p:sldLayoutId id="2147483810" r:id="rId3"/>
    <p:sldLayoutId id="2147483811" r:id="rId4"/>
    <p:sldLayoutId id="2147483812" r:id="rId5"/>
    <p:sldLayoutId id="2147483813" r:id="rId6"/>
    <p:sldLayoutId id="2147483814" r:id="rId7"/>
    <p:sldLayoutId id="2147483815" r:id="rId8"/>
    <p:sldLayoutId id="2147483816" r:id="rId9"/>
    <p:sldLayoutId id="2147483817" r:id="rId10"/>
    <p:sldLayoutId id="2147483818" r:id="rId11"/>
    <p:sldLayoutId id="2147483819" r:id="rId12"/>
    <p:sldLayoutId id="2147483820" r:id="rId13"/>
    <p:sldLayoutId id="2147483821" r:id="rId14"/>
    <p:sldLayoutId id="2147483822" r:id="rId15"/>
    <p:sldLayoutId id="2147483823" r:id="rId16"/>
    <p:sldLayoutId id="21474838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jp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84707738"/>
              </p:ext>
            </p:extLst>
          </p:nvPr>
        </p:nvGraphicFramePr>
        <p:xfrm>
          <a:off x="3289761" y="0"/>
          <a:ext cx="4831684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3168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Карта игры</a:t>
                      </a:r>
                      <a:endParaRPr lang="ru-RU" sz="5400" dirty="0">
                        <a:solidFill>
                          <a:srgbClr val="0070C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</a:tr>
            </a:tbl>
          </a:graphicData>
        </a:graphic>
      </p:graphicFrame>
      <p:sp>
        <p:nvSpPr>
          <p:cNvPr id="15" name="12-конечная звезда 14"/>
          <p:cNvSpPr/>
          <p:nvPr/>
        </p:nvSpPr>
        <p:spPr>
          <a:xfrm>
            <a:off x="1327355" y="1361769"/>
            <a:ext cx="1465007" cy="1179870"/>
          </a:xfrm>
          <a:prstGeom prst="star12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1</a:t>
            </a:r>
            <a:endParaRPr lang="ru-RU" sz="4000" dirty="0"/>
          </a:p>
        </p:txBody>
      </p:sp>
      <p:sp>
        <p:nvSpPr>
          <p:cNvPr id="16" name="12-конечная звезда 15"/>
          <p:cNvSpPr/>
          <p:nvPr/>
        </p:nvSpPr>
        <p:spPr>
          <a:xfrm>
            <a:off x="1327355" y="4449096"/>
            <a:ext cx="1488716" cy="1376516"/>
          </a:xfrm>
          <a:prstGeom prst="star12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2</a:t>
            </a:r>
            <a:endParaRPr lang="ru-RU" sz="4000" dirty="0"/>
          </a:p>
        </p:txBody>
      </p:sp>
      <p:sp>
        <p:nvSpPr>
          <p:cNvPr id="17" name="12-конечная звезда 16"/>
          <p:cNvSpPr/>
          <p:nvPr/>
        </p:nvSpPr>
        <p:spPr>
          <a:xfrm>
            <a:off x="5027762" y="2541638"/>
            <a:ext cx="1294964" cy="1356852"/>
          </a:xfrm>
          <a:prstGeom prst="star12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3</a:t>
            </a:r>
            <a:endParaRPr lang="ru-RU" sz="4000" dirty="0"/>
          </a:p>
        </p:txBody>
      </p:sp>
      <p:sp>
        <p:nvSpPr>
          <p:cNvPr id="18" name="12-конечная звезда 17"/>
          <p:cNvSpPr/>
          <p:nvPr/>
        </p:nvSpPr>
        <p:spPr>
          <a:xfrm>
            <a:off x="7055775" y="4797831"/>
            <a:ext cx="1435509" cy="1170039"/>
          </a:xfrm>
          <a:prstGeom prst="star12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4</a:t>
            </a:r>
            <a:endParaRPr lang="ru-RU" sz="4000" dirty="0"/>
          </a:p>
        </p:txBody>
      </p:sp>
      <p:sp>
        <p:nvSpPr>
          <p:cNvPr id="19" name="12-конечная звезда 18"/>
          <p:cNvSpPr/>
          <p:nvPr/>
        </p:nvSpPr>
        <p:spPr>
          <a:xfrm>
            <a:off x="9728252" y="2794875"/>
            <a:ext cx="1356851" cy="1307691"/>
          </a:xfrm>
          <a:prstGeom prst="star12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/>
              <a:t>5</a:t>
            </a:r>
            <a:endParaRPr lang="ru-RU" sz="4000" dirty="0"/>
          </a:p>
        </p:txBody>
      </p:sp>
      <p:cxnSp>
        <p:nvCxnSpPr>
          <p:cNvPr id="21" name="Скругленная соединительная линия 20"/>
          <p:cNvCxnSpPr>
            <a:stCxn id="15" idx="3"/>
            <a:endCxn id="16" idx="9"/>
          </p:cNvCxnSpPr>
          <p:nvPr/>
        </p:nvCxnSpPr>
        <p:spPr>
          <a:xfrm rot="5400000">
            <a:off x="1023471" y="3138666"/>
            <a:ext cx="2078702" cy="726576"/>
          </a:xfrm>
          <a:prstGeom prst="curvedConnector3">
            <a:avLst/>
          </a:prstGeom>
          <a:ln w="22225" cmpd="sng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Скругленная соединительная линия 22"/>
          <p:cNvCxnSpPr>
            <a:stCxn id="16" idx="1"/>
            <a:endCxn id="17" idx="5"/>
          </p:cNvCxnSpPr>
          <p:nvPr/>
        </p:nvCxnSpPr>
        <p:spPr>
          <a:xfrm flipV="1">
            <a:off x="2816071" y="3807598"/>
            <a:ext cx="2535432" cy="1329756"/>
          </a:xfrm>
          <a:prstGeom prst="curvedConnector2">
            <a:avLst/>
          </a:prstGeom>
          <a:ln w="22225" cmpd="sng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Скругленная соединительная линия 24"/>
          <p:cNvCxnSpPr>
            <a:stCxn id="17" idx="2"/>
            <a:endCxn id="18" idx="9"/>
          </p:cNvCxnSpPr>
          <p:nvPr/>
        </p:nvCxnSpPr>
        <p:spPr>
          <a:xfrm>
            <a:off x="6235980" y="3559277"/>
            <a:ext cx="1178672" cy="1316932"/>
          </a:xfrm>
          <a:prstGeom prst="curvedConnector2">
            <a:avLst/>
          </a:prstGeom>
          <a:ln w="190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Скругленная соединительная линия 26"/>
          <p:cNvCxnSpPr>
            <a:stCxn id="18" idx="1"/>
            <a:endCxn id="19" idx="6"/>
          </p:cNvCxnSpPr>
          <p:nvPr/>
        </p:nvCxnSpPr>
        <p:spPr>
          <a:xfrm flipV="1">
            <a:off x="8491284" y="3775643"/>
            <a:ext cx="1327860" cy="1607208"/>
          </a:xfrm>
          <a:prstGeom prst="curvedConnector3">
            <a:avLst/>
          </a:prstGeom>
          <a:ln w="190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Стрелка вниз 33"/>
          <p:cNvSpPr/>
          <p:nvPr/>
        </p:nvSpPr>
        <p:spPr>
          <a:xfrm rot="16768394">
            <a:off x="436859" y="1233083"/>
            <a:ext cx="634180" cy="1056847"/>
          </a:xfrm>
          <a:prstGeom prst="downArrow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t" anchorCtr="0"/>
          <a:lstStyle/>
          <a:p>
            <a:pPr algn="ctr"/>
            <a:endParaRPr lang="ru-RU" dirty="0"/>
          </a:p>
        </p:txBody>
      </p:sp>
      <p:sp>
        <p:nvSpPr>
          <p:cNvPr id="36" name="Прямоугольник 35"/>
          <p:cNvSpPr/>
          <p:nvPr/>
        </p:nvSpPr>
        <p:spPr>
          <a:xfrm>
            <a:off x="11631066" y="2541638"/>
            <a:ext cx="423512" cy="1847481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C00000"/>
                </a:solidFill>
              </a:rPr>
              <a:t>финиш</a:t>
            </a: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44" name="Рисунок 4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110" y="219962"/>
            <a:ext cx="1093219" cy="1141807"/>
          </a:xfrm>
          <a:prstGeom prst="rect">
            <a:avLst/>
          </a:prstGeom>
        </p:spPr>
      </p:pic>
      <p:pic>
        <p:nvPicPr>
          <p:cNvPr id="45" name="Рисунок 4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9140" y="4355803"/>
            <a:ext cx="1515404" cy="833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9570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9978225"/>
              </p:ext>
            </p:extLst>
          </p:nvPr>
        </p:nvGraphicFramePr>
        <p:xfrm>
          <a:off x="270577" y="228778"/>
          <a:ext cx="2491874" cy="256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91874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7030A0"/>
                          </a:solidFill>
                        </a:rPr>
                        <a:t>1 уровень.</a:t>
                      </a:r>
                      <a:r>
                        <a:rPr lang="ru-RU" dirty="0" smtClean="0"/>
                        <a:t> </a:t>
                      </a:r>
                      <a:r>
                        <a:rPr lang="ru-RU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Отгадайте кроссворд и найдите зашифрованное</a:t>
                      </a:r>
                      <a:r>
                        <a:rPr lang="ru-RU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 слово. Оно и будет путём на следующий уровень.</a:t>
                      </a:r>
                      <a:endParaRPr lang="ru-RU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7161412"/>
              </p:ext>
            </p:extLst>
          </p:nvPr>
        </p:nvGraphicFramePr>
        <p:xfrm>
          <a:off x="5592278" y="1393435"/>
          <a:ext cx="431576" cy="41815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1576"/>
              </a:tblGrid>
              <a:tr h="522694"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C000"/>
                    </a:solidFill>
                  </a:tcPr>
                </a:tc>
              </a:tr>
              <a:tr h="522694">
                <a:tc>
                  <a:txBody>
                    <a:bodyPr/>
                    <a:lstStyle/>
                    <a:p>
                      <a:endParaRPr lang="ru-RU" sz="2800" dirty="0" smtClean="0"/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</a:tr>
              <a:tr h="522694"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</a:tr>
              <a:tr h="522694">
                <a:tc>
                  <a:txBody>
                    <a:bodyPr/>
                    <a:lstStyle/>
                    <a:p>
                      <a:endParaRPr lang="ru-RU" sz="2800" dirty="0" smtClean="0"/>
                    </a:p>
                  </a:txBody>
                  <a:tcPr>
                    <a:solidFill>
                      <a:srgbClr val="C00000"/>
                    </a:solidFill>
                  </a:tcPr>
                </a:tc>
              </a:tr>
              <a:tr h="522694"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522694"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522694">
                <a:tc>
                  <a:txBody>
                    <a:bodyPr/>
                    <a:lstStyle/>
                    <a:p>
                      <a:endParaRPr lang="ru-RU" sz="2800" dirty="0" smtClean="0"/>
                    </a:p>
                  </a:txBody>
                  <a:tcPr>
                    <a:solidFill>
                      <a:srgbClr val="C00000"/>
                    </a:solidFill>
                  </a:tcPr>
                </a:tc>
              </a:tr>
              <a:tr h="522694">
                <a:tc>
                  <a:txBody>
                    <a:bodyPr/>
                    <a:lstStyle/>
                    <a:p>
                      <a:endParaRPr lang="ru-RU" sz="2800" dirty="0" smtClean="0"/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4803007" y="2435192"/>
            <a:ext cx="770021" cy="510139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Прямая соединительная линия 9"/>
          <p:cNvCxnSpPr>
            <a:stCxn id="8" idx="0"/>
            <a:endCxn id="8" idx="2"/>
          </p:cNvCxnSpPr>
          <p:nvPr/>
        </p:nvCxnSpPr>
        <p:spPr>
          <a:xfrm>
            <a:off x="5188018" y="2435192"/>
            <a:ext cx="0" cy="51013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1"/>
          <p:cNvSpPr/>
          <p:nvPr/>
        </p:nvSpPr>
        <p:spPr>
          <a:xfrm>
            <a:off x="4023361" y="2435192"/>
            <a:ext cx="770021" cy="510139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4" name="Прямая соединительная линия 23"/>
          <p:cNvCxnSpPr>
            <a:stCxn id="22" idx="0"/>
            <a:endCxn id="22" idx="2"/>
          </p:cNvCxnSpPr>
          <p:nvPr/>
        </p:nvCxnSpPr>
        <p:spPr>
          <a:xfrm>
            <a:off x="4408372" y="2435192"/>
            <a:ext cx="0" cy="51013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4803007" y="2435192"/>
            <a:ext cx="0" cy="51013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Прямоугольник 26"/>
          <p:cNvSpPr/>
          <p:nvPr/>
        </p:nvSpPr>
        <p:spPr>
          <a:xfrm>
            <a:off x="3686476" y="2435192"/>
            <a:ext cx="336885" cy="510139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3</a:t>
            </a:r>
            <a:endParaRPr lang="ru-RU" dirty="0"/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>
            <a:off x="4023361" y="2435192"/>
            <a:ext cx="0" cy="51013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Прямоугольник 29"/>
          <p:cNvSpPr/>
          <p:nvPr/>
        </p:nvSpPr>
        <p:spPr>
          <a:xfrm>
            <a:off x="6023854" y="2435192"/>
            <a:ext cx="336885" cy="510139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6023854" y="1393435"/>
            <a:ext cx="770021" cy="510139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6793875" y="1393434"/>
            <a:ext cx="336885" cy="510139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4803007" y="5064848"/>
            <a:ext cx="770021" cy="510139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4023360" y="5064847"/>
            <a:ext cx="770021" cy="510139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8</a:t>
            </a:r>
            <a:endParaRPr lang="ru-RU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6023855" y="5075587"/>
            <a:ext cx="770021" cy="510139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4791113" y="1925052"/>
            <a:ext cx="770021" cy="510139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39" name="Прямоугольник 38"/>
          <p:cNvSpPr/>
          <p:nvPr/>
        </p:nvSpPr>
        <p:spPr>
          <a:xfrm>
            <a:off x="7561626" y="1925053"/>
            <a:ext cx="770021" cy="510139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6791605" y="1925053"/>
            <a:ext cx="770021" cy="510139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6023854" y="1927303"/>
            <a:ext cx="770021" cy="510139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6023854" y="2942389"/>
            <a:ext cx="336885" cy="510139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5253829" y="2942388"/>
            <a:ext cx="336885" cy="510139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4471916" y="2942387"/>
            <a:ext cx="770021" cy="510139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3706080" y="2942387"/>
            <a:ext cx="770021" cy="510139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2926257" y="2942386"/>
            <a:ext cx="770021" cy="510139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47" name="Прямоугольник 46"/>
          <p:cNvSpPr/>
          <p:nvPr/>
        </p:nvSpPr>
        <p:spPr>
          <a:xfrm>
            <a:off x="4822257" y="3449582"/>
            <a:ext cx="770021" cy="510139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48" name="Прямоугольник 47"/>
          <p:cNvSpPr/>
          <p:nvPr/>
        </p:nvSpPr>
        <p:spPr>
          <a:xfrm>
            <a:off x="6022719" y="3469587"/>
            <a:ext cx="770021" cy="510139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6792311" y="3469586"/>
            <a:ext cx="336885" cy="510139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4803007" y="4002145"/>
            <a:ext cx="770021" cy="510139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6</a:t>
            </a:r>
            <a:endParaRPr lang="ru-RU" dirty="0"/>
          </a:p>
        </p:txBody>
      </p:sp>
      <p:sp>
        <p:nvSpPr>
          <p:cNvPr id="51" name="Прямоугольник 50"/>
          <p:cNvSpPr/>
          <p:nvPr/>
        </p:nvSpPr>
        <p:spPr>
          <a:xfrm>
            <a:off x="6021584" y="4012147"/>
            <a:ext cx="770021" cy="510139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6793999" y="4012147"/>
            <a:ext cx="336885" cy="510139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6030936" y="4538497"/>
            <a:ext cx="336885" cy="510139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5217872" y="4533496"/>
            <a:ext cx="336885" cy="510139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4431853" y="4533495"/>
            <a:ext cx="770021" cy="510139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>
            <a:off x="3639977" y="4533495"/>
            <a:ext cx="770021" cy="510139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7</a:t>
            </a:r>
            <a:endParaRPr lang="ru-RU" dirty="0"/>
          </a:p>
        </p:txBody>
      </p:sp>
      <p:cxnSp>
        <p:nvCxnSpPr>
          <p:cNvPr id="60" name="Прямая соединительная линия 59"/>
          <p:cNvCxnSpPr/>
          <p:nvPr/>
        </p:nvCxnSpPr>
        <p:spPr>
          <a:xfrm>
            <a:off x="4791113" y="1925052"/>
            <a:ext cx="86854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/>
          <p:cNvCxnSpPr>
            <a:stCxn id="33" idx="0"/>
            <a:endCxn id="41" idx="0"/>
          </p:cNvCxnSpPr>
          <p:nvPr/>
        </p:nvCxnSpPr>
        <p:spPr>
          <a:xfrm>
            <a:off x="6408865" y="1393435"/>
            <a:ext cx="0" cy="53386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единительная линия 65"/>
          <p:cNvCxnSpPr/>
          <p:nvPr/>
        </p:nvCxnSpPr>
        <p:spPr>
          <a:xfrm>
            <a:off x="6791605" y="1393434"/>
            <a:ext cx="0" cy="51013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единительная линия 67"/>
          <p:cNvCxnSpPr>
            <a:stCxn id="38" idx="0"/>
            <a:endCxn id="8" idx="0"/>
          </p:cNvCxnSpPr>
          <p:nvPr/>
        </p:nvCxnSpPr>
        <p:spPr>
          <a:xfrm>
            <a:off x="5176124" y="1925052"/>
            <a:ext cx="11894" cy="51014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Прямая соединительная линия 69"/>
          <p:cNvCxnSpPr>
            <a:stCxn id="41" idx="0"/>
            <a:endCxn id="41" idx="2"/>
          </p:cNvCxnSpPr>
          <p:nvPr/>
        </p:nvCxnSpPr>
        <p:spPr>
          <a:xfrm>
            <a:off x="6408865" y="1927303"/>
            <a:ext cx="0" cy="51013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Прямая соединительная линия 71"/>
          <p:cNvCxnSpPr/>
          <p:nvPr/>
        </p:nvCxnSpPr>
        <p:spPr>
          <a:xfrm>
            <a:off x="6791605" y="1925052"/>
            <a:ext cx="0" cy="51013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единительная линия 73"/>
          <p:cNvCxnSpPr>
            <a:stCxn id="40" idx="0"/>
            <a:endCxn id="40" idx="2"/>
          </p:cNvCxnSpPr>
          <p:nvPr/>
        </p:nvCxnSpPr>
        <p:spPr>
          <a:xfrm>
            <a:off x="7176616" y="1925053"/>
            <a:ext cx="0" cy="51013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Прямая соединительная линия 75"/>
          <p:cNvCxnSpPr/>
          <p:nvPr/>
        </p:nvCxnSpPr>
        <p:spPr>
          <a:xfrm>
            <a:off x="7561626" y="1925052"/>
            <a:ext cx="0" cy="51013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Прямая соединительная линия 77"/>
          <p:cNvCxnSpPr>
            <a:stCxn id="39" idx="0"/>
            <a:endCxn id="39" idx="2"/>
          </p:cNvCxnSpPr>
          <p:nvPr/>
        </p:nvCxnSpPr>
        <p:spPr>
          <a:xfrm>
            <a:off x="7946637" y="1925053"/>
            <a:ext cx="0" cy="51013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Прямая соединительная линия 79"/>
          <p:cNvCxnSpPr/>
          <p:nvPr/>
        </p:nvCxnSpPr>
        <p:spPr>
          <a:xfrm>
            <a:off x="4816863" y="2435191"/>
            <a:ext cx="73789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Прямая соединительная линия 81"/>
          <p:cNvCxnSpPr/>
          <p:nvPr/>
        </p:nvCxnSpPr>
        <p:spPr>
          <a:xfrm>
            <a:off x="6030936" y="2435191"/>
            <a:ext cx="37565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Прямая соединительная линия 83"/>
          <p:cNvCxnSpPr/>
          <p:nvPr/>
        </p:nvCxnSpPr>
        <p:spPr>
          <a:xfrm>
            <a:off x="6030936" y="2942386"/>
            <a:ext cx="32980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Прямая соединительная линия 91"/>
          <p:cNvCxnSpPr/>
          <p:nvPr/>
        </p:nvCxnSpPr>
        <p:spPr>
          <a:xfrm>
            <a:off x="3692912" y="2952993"/>
            <a:ext cx="15220" cy="51659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Прямая соединительная линия 93"/>
          <p:cNvCxnSpPr>
            <a:stCxn id="46" idx="0"/>
          </p:cNvCxnSpPr>
          <p:nvPr/>
        </p:nvCxnSpPr>
        <p:spPr>
          <a:xfrm flipH="1">
            <a:off x="3299022" y="2942386"/>
            <a:ext cx="12246" cy="55080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Прямая соединительная линия 95"/>
          <p:cNvCxnSpPr>
            <a:stCxn id="45" idx="0"/>
            <a:endCxn id="45" idx="2"/>
          </p:cNvCxnSpPr>
          <p:nvPr/>
        </p:nvCxnSpPr>
        <p:spPr>
          <a:xfrm>
            <a:off x="4091091" y="2942387"/>
            <a:ext cx="0" cy="51013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Прямая соединительная линия 97"/>
          <p:cNvCxnSpPr/>
          <p:nvPr/>
        </p:nvCxnSpPr>
        <p:spPr>
          <a:xfrm>
            <a:off x="4471916" y="2942386"/>
            <a:ext cx="0" cy="54182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Прямая соединительная линия 99"/>
          <p:cNvCxnSpPr>
            <a:stCxn id="44" idx="0"/>
          </p:cNvCxnSpPr>
          <p:nvPr/>
        </p:nvCxnSpPr>
        <p:spPr>
          <a:xfrm flipH="1">
            <a:off x="4856926" y="2942387"/>
            <a:ext cx="1" cy="5271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Прямая соединительная линия 103"/>
          <p:cNvCxnSpPr/>
          <p:nvPr/>
        </p:nvCxnSpPr>
        <p:spPr>
          <a:xfrm>
            <a:off x="4816863" y="3493195"/>
            <a:ext cx="75616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Прямая соединительная линия 105"/>
          <p:cNvCxnSpPr>
            <a:stCxn id="47" idx="0"/>
            <a:endCxn id="47" idx="2"/>
          </p:cNvCxnSpPr>
          <p:nvPr/>
        </p:nvCxnSpPr>
        <p:spPr>
          <a:xfrm>
            <a:off x="5207268" y="3449582"/>
            <a:ext cx="0" cy="51013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Прямая соединительная линия 107"/>
          <p:cNvCxnSpPr>
            <a:endCxn id="48" idx="0"/>
          </p:cNvCxnSpPr>
          <p:nvPr/>
        </p:nvCxnSpPr>
        <p:spPr>
          <a:xfrm>
            <a:off x="6021584" y="3469586"/>
            <a:ext cx="386146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Прямая соединительная линия 109"/>
          <p:cNvCxnSpPr>
            <a:stCxn id="48" idx="0"/>
            <a:endCxn id="48" idx="2"/>
          </p:cNvCxnSpPr>
          <p:nvPr/>
        </p:nvCxnSpPr>
        <p:spPr>
          <a:xfrm>
            <a:off x="6407730" y="3469587"/>
            <a:ext cx="0" cy="51013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Прямая соединительная линия 111"/>
          <p:cNvCxnSpPr/>
          <p:nvPr/>
        </p:nvCxnSpPr>
        <p:spPr>
          <a:xfrm>
            <a:off x="6774558" y="3449582"/>
            <a:ext cx="17047" cy="53014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Прямая соединительная линия 115"/>
          <p:cNvCxnSpPr>
            <a:stCxn id="47" idx="2"/>
            <a:endCxn id="50" idx="2"/>
          </p:cNvCxnSpPr>
          <p:nvPr/>
        </p:nvCxnSpPr>
        <p:spPr>
          <a:xfrm flipH="1">
            <a:off x="5188018" y="3959721"/>
            <a:ext cx="19250" cy="55256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Прямая соединительная линия 117"/>
          <p:cNvCxnSpPr>
            <a:stCxn id="51" idx="0"/>
            <a:endCxn id="51" idx="2"/>
          </p:cNvCxnSpPr>
          <p:nvPr/>
        </p:nvCxnSpPr>
        <p:spPr>
          <a:xfrm>
            <a:off x="6406595" y="4012147"/>
            <a:ext cx="0" cy="51013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Прямая соединительная линия 121"/>
          <p:cNvCxnSpPr/>
          <p:nvPr/>
        </p:nvCxnSpPr>
        <p:spPr>
          <a:xfrm>
            <a:off x="6791605" y="4012147"/>
            <a:ext cx="0" cy="52134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Прямая соединительная линия 123"/>
          <p:cNvCxnSpPr>
            <a:stCxn id="56" idx="0"/>
          </p:cNvCxnSpPr>
          <p:nvPr/>
        </p:nvCxnSpPr>
        <p:spPr>
          <a:xfrm flipH="1">
            <a:off x="4023360" y="4533495"/>
            <a:ext cx="1628" cy="53135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Прямая соединительная линия 125"/>
          <p:cNvCxnSpPr>
            <a:stCxn id="55" idx="0"/>
          </p:cNvCxnSpPr>
          <p:nvPr/>
        </p:nvCxnSpPr>
        <p:spPr>
          <a:xfrm>
            <a:off x="4816864" y="4533495"/>
            <a:ext cx="6528" cy="54209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Прямая соединительная линия 127"/>
          <p:cNvCxnSpPr>
            <a:stCxn id="37" idx="0"/>
            <a:endCxn id="37" idx="2"/>
          </p:cNvCxnSpPr>
          <p:nvPr/>
        </p:nvCxnSpPr>
        <p:spPr>
          <a:xfrm>
            <a:off x="6408866" y="5075587"/>
            <a:ext cx="0" cy="51013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Прямая соединительная линия 129"/>
          <p:cNvCxnSpPr>
            <a:stCxn id="35" idx="0"/>
            <a:endCxn id="35" idx="2"/>
          </p:cNvCxnSpPr>
          <p:nvPr/>
        </p:nvCxnSpPr>
        <p:spPr>
          <a:xfrm>
            <a:off x="5188018" y="5064848"/>
            <a:ext cx="0" cy="51013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Прямая соединительная линия 131"/>
          <p:cNvCxnSpPr/>
          <p:nvPr/>
        </p:nvCxnSpPr>
        <p:spPr>
          <a:xfrm>
            <a:off x="4816863" y="5075587"/>
            <a:ext cx="0" cy="51013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Прямая соединительная линия 133"/>
          <p:cNvCxnSpPr>
            <a:stCxn id="36" idx="0"/>
          </p:cNvCxnSpPr>
          <p:nvPr/>
        </p:nvCxnSpPr>
        <p:spPr>
          <a:xfrm flipH="1">
            <a:off x="4408370" y="5064847"/>
            <a:ext cx="1" cy="52087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Прямая соединительная линия 135"/>
          <p:cNvCxnSpPr>
            <a:endCxn id="47" idx="0"/>
          </p:cNvCxnSpPr>
          <p:nvPr/>
        </p:nvCxnSpPr>
        <p:spPr>
          <a:xfrm>
            <a:off x="5194945" y="2952993"/>
            <a:ext cx="12323" cy="49658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42" name="Таблица 1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3639700"/>
              </p:ext>
            </p:extLst>
          </p:nvPr>
        </p:nvGraphicFramePr>
        <p:xfrm>
          <a:off x="4408370" y="1393434"/>
          <a:ext cx="1183907" cy="508009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90053"/>
                <a:gridCol w="793854"/>
              </a:tblGrid>
              <a:tr h="508009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0070C0"/>
                    </a:solidFill>
                  </a:tcPr>
                </a:tc>
              </a:tr>
            </a:tbl>
          </a:graphicData>
        </a:graphic>
      </p:graphicFrame>
      <p:cxnSp>
        <p:nvCxnSpPr>
          <p:cNvPr id="145" name="Прямая соединительная линия 144"/>
          <p:cNvCxnSpPr/>
          <p:nvPr/>
        </p:nvCxnSpPr>
        <p:spPr>
          <a:xfrm>
            <a:off x="5201874" y="1393434"/>
            <a:ext cx="0" cy="50800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6" name="Рисунок 14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362" y="4679636"/>
            <a:ext cx="1714500" cy="1790700"/>
          </a:xfrm>
          <a:prstGeom prst="rect">
            <a:avLst/>
          </a:prstGeom>
        </p:spPr>
      </p:pic>
      <p:sp>
        <p:nvSpPr>
          <p:cNvPr id="147" name="Стрелка вправо 146"/>
          <p:cNvSpPr/>
          <p:nvPr/>
        </p:nvSpPr>
        <p:spPr>
          <a:xfrm>
            <a:off x="10380617" y="5420183"/>
            <a:ext cx="1811383" cy="1006728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2 уровень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135572" y="690294"/>
            <a:ext cx="6096000" cy="441018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Дисплей, а как по-другому? </a:t>
            </a:r>
            <a:endParaRPr lang="ru-RU" dirty="0" smtClean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Жёсткий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магнитный диск, </a:t>
            </a:r>
            <a:r>
              <a:rPr lang="ru-RU" dirty="0" err="1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хард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-диск</a:t>
            </a:r>
            <a:endParaRPr lang="ru-RU" sz="14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Гибкий магнитный диск </a:t>
            </a:r>
            <a:endParaRPr lang="ru-RU" dirty="0" smtClean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Что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 друг такой? - Железный,</a:t>
            </a:r>
            <a:endParaRPr lang="ru-RU" sz="16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85750" algn="just">
              <a:spcAft>
                <a:spcPts val="0"/>
              </a:spcAft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Интересный и полезный.</a:t>
            </a:r>
            <a:endParaRPr lang="ru-RU" sz="16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85750" algn="just">
              <a:spcAft>
                <a:spcPts val="0"/>
              </a:spcAft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Дома скучно, нет уюта,</a:t>
            </a:r>
            <a:endParaRPr lang="ru-RU" sz="16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85750" algn="just">
              <a:spcAft>
                <a:spcPts val="0"/>
              </a:spcAft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Если выключен...  </a:t>
            </a:r>
            <a:endParaRPr lang="ru-RU" dirty="0" smtClean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85750" algn="just">
              <a:spcAft>
                <a:spcPts val="0"/>
              </a:spcAft>
            </a:pPr>
            <a:endParaRPr lang="ru-RU" sz="16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just">
              <a:spcAft>
                <a:spcPts val="0"/>
              </a:spcAft>
            </a:pP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5. Столбик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черный, как-то странно,</a:t>
            </a:r>
            <a:endParaRPr lang="ru-RU" sz="16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Может бегать по экрану.</a:t>
            </a:r>
            <a:endParaRPr lang="ru-RU" sz="14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Посмотри на монитор,</a:t>
            </a:r>
            <a:endParaRPr lang="ru-RU" sz="14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Кто там бегает? </a:t>
            </a:r>
            <a:endParaRPr lang="ru-RU" dirty="0" smtClean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6.Зарегистрированные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сигналы  </a:t>
            </a:r>
            <a:endParaRPr lang="ru-RU" sz="14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7. программа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обеспечивающая взаимодействие </a:t>
            </a:r>
            <a:endParaRPr lang="ru-RU" dirty="0" smtClean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компьютера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 внешним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устройством</a:t>
            </a:r>
            <a:endParaRPr lang="ru-RU" sz="14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1456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65760" y="383177"/>
            <a:ext cx="2821577" cy="1062446"/>
          </a:xfrm>
          <a:prstGeom prst="rect">
            <a:avLst/>
          </a:prstGeom>
          <a:solidFill>
            <a:srgbClr val="92D050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2 уровень.  Нужно определить слово по его описанию.</a:t>
            </a:r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0147222"/>
              </p:ext>
            </p:extLst>
          </p:nvPr>
        </p:nvGraphicFramePr>
        <p:xfrm>
          <a:off x="4450080" y="1036320"/>
          <a:ext cx="5434149" cy="57029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34149"/>
              </a:tblGrid>
              <a:tr h="1202989">
                <a:tc>
                  <a:txBody>
                    <a:bodyPr/>
                    <a:lstStyle/>
                    <a:p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 Своевременная, объективная, ложная, проверенная, полная, исчерпывающая, секретная, массовая, генетическая, газетная, телевизионная, научно-техническая .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  <a:tr h="882084">
                <a:tc>
                  <a:txBody>
                    <a:bodyPr/>
                    <a:lstStyle/>
                    <a:p>
                      <a:r>
                        <a:rPr lang="ru-RU" dirty="0" smtClean="0"/>
                        <a:t>2. </a:t>
                      </a: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Текстовый, бинарный, графический, программный, системный, исполняемый, командный, пакетный, скрытый, архивный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  <a:tr h="923738">
                <a:tc>
                  <a:txBody>
                    <a:bodyPr/>
                    <a:lstStyle/>
                    <a:p>
                      <a:r>
                        <a:rPr lang="ru-RU" dirty="0" smtClean="0"/>
                        <a:t>3.</a:t>
                      </a: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Информационная, жизненная, телевизионная, обязательная, показательная, концертная, цирковая, социальная, политическая, школьная, жизненная, бухгалтерская, компьютерная, 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  <a:tr h="673708">
                <a:tc>
                  <a:txBody>
                    <a:bodyPr/>
                    <a:lstStyle/>
                    <a:p>
                      <a:r>
                        <a:rPr lang="ru-RU" dirty="0" smtClean="0"/>
                        <a:t>4.</a:t>
                      </a: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Полная, пустая, потребительская, ивовая, плетеная, баскетбольная, мусорная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  <a:tr h="923738">
                <a:tc>
                  <a:txBody>
                    <a:bodyPr/>
                    <a:lstStyle/>
                    <a:p>
                      <a:r>
                        <a:rPr lang="ru-RU" dirty="0" smtClean="0"/>
                        <a:t>5.</a:t>
                      </a: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Зеленый, шахматный, игровой, бортовой, карманный, домашний, главный, сетевой, аналоговый, цифровой, портативный, персональный.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996" y="4414157"/>
            <a:ext cx="1714500" cy="1790700"/>
          </a:xfrm>
          <a:prstGeom prst="rect">
            <a:avLst/>
          </a:prstGeom>
        </p:spPr>
      </p:pic>
      <p:sp>
        <p:nvSpPr>
          <p:cNvPr id="8" name="Стрелка вправо 7"/>
          <p:cNvSpPr/>
          <p:nvPr/>
        </p:nvSpPr>
        <p:spPr>
          <a:xfrm>
            <a:off x="10406743" y="3213463"/>
            <a:ext cx="1402080" cy="85344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3213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2502569" cy="1453414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bg1"/>
                </a:solidFill>
              </a:rPr>
              <a:t>3 уровень. </a:t>
            </a:r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Необходимо отгадать пословицу по её блок-схеме.</a:t>
            </a: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77954" y="1309036"/>
            <a:ext cx="2954955" cy="779646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Препятствие в виде возвышенности</a:t>
            </a:r>
            <a:endParaRPr lang="ru-RU" dirty="0"/>
          </a:p>
        </p:txBody>
      </p:sp>
      <p:sp>
        <p:nvSpPr>
          <p:cNvPr id="9" name="Ромб 8"/>
          <p:cNvSpPr/>
          <p:nvPr/>
        </p:nvSpPr>
        <p:spPr>
          <a:xfrm>
            <a:off x="3426593" y="2983832"/>
            <a:ext cx="1848051" cy="981776"/>
          </a:xfrm>
          <a:prstGeom prst="diamond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Умный?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1" name="Прямая со стрелкой 10"/>
          <p:cNvCxnSpPr>
            <a:stCxn id="9" idx="3"/>
          </p:cNvCxnSpPr>
          <p:nvPr/>
        </p:nvCxnSpPr>
        <p:spPr>
          <a:xfrm>
            <a:off x="5274644" y="3474720"/>
            <a:ext cx="558265" cy="0"/>
          </a:xfrm>
          <a:prstGeom prst="straightConnector1">
            <a:avLst/>
          </a:prstGeom>
          <a:ln w="25400">
            <a:solidFill>
              <a:schemeClr val="bg1">
                <a:lumMod val="95000"/>
                <a:lumOff val="5000"/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stCxn id="9" idx="1"/>
          </p:cNvCxnSpPr>
          <p:nvPr/>
        </p:nvCxnSpPr>
        <p:spPr>
          <a:xfrm flipH="1">
            <a:off x="2723949" y="3474720"/>
            <a:ext cx="702644" cy="0"/>
          </a:xfrm>
          <a:prstGeom prst="straightConnector1">
            <a:avLst/>
          </a:prstGeom>
          <a:ln w="25400"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5832909" y="3474720"/>
            <a:ext cx="0" cy="673768"/>
          </a:xfrm>
          <a:prstGeom prst="straightConnector1">
            <a:avLst/>
          </a:prstGeom>
          <a:ln w="25400">
            <a:solidFill>
              <a:schemeClr val="bg1">
                <a:lumMod val="95000"/>
                <a:lumOff val="5000"/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2723949" y="3474720"/>
            <a:ext cx="0" cy="702644"/>
          </a:xfrm>
          <a:prstGeom prst="straightConnector1">
            <a:avLst/>
          </a:prstGeom>
          <a:ln w="25400"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Прямоугольник 17"/>
          <p:cNvSpPr/>
          <p:nvPr/>
        </p:nvSpPr>
        <p:spPr>
          <a:xfrm>
            <a:off x="5274644" y="4177364"/>
            <a:ext cx="1183908" cy="433137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обход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1665171" y="4177364"/>
            <a:ext cx="2146433" cy="433137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восхождение</a:t>
            </a:r>
            <a:endParaRPr lang="ru-RU" dirty="0"/>
          </a:p>
        </p:txBody>
      </p:sp>
      <p:sp>
        <p:nvSpPr>
          <p:cNvPr id="23" name="Овал 22"/>
          <p:cNvSpPr/>
          <p:nvPr/>
        </p:nvSpPr>
        <p:spPr>
          <a:xfrm>
            <a:off x="5274644" y="3089709"/>
            <a:ext cx="702643" cy="346510"/>
          </a:xfrm>
          <a:prstGeom prst="ellipse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да</a:t>
            </a:r>
            <a:endParaRPr lang="ru-RU" dirty="0"/>
          </a:p>
        </p:txBody>
      </p:sp>
      <p:sp>
        <p:nvSpPr>
          <p:cNvPr id="24" name="Овал 23"/>
          <p:cNvSpPr/>
          <p:nvPr/>
        </p:nvSpPr>
        <p:spPr>
          <a:xfrm>
            <a:off x="2637323" y="3041583"/>
            <a:ext cx="803708" cy="380199"/>
          </a:xfrm>
          <a:prstGeom prst="ellipse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нет</a:t>
            </a:r>
            <a:endParaRPr lang="ru-RU" dirty="0"/>
          </a:p>
        </p:txBody>
      </p:sp>
      <p:cxnSp>
        <p:nvCxnSpPr>
          <p:cNvPr id="28" name="Прямая со стрелкой 27"/>
          <p:cNvCxnSpPr>
            <a:stCxn id="5" idx="2"/>
            <a:endCxn id="9" idx="0"/>
          </p:cNvCxnSpPr>
          <p:nvPr/>
        </p:nvCxnSpPr>
        <p:spPr>
          <a:xfrm flipH="1">
            <a:off x="4350619" y="2088682"/>
            <a:ext cx="4813" cy="895150"/>
          </a:xfrm>
          <a:prstGeom prst="straightConnector1">
            <a:avLst/>
          </a:prstGeom>
          <a:ln w="25400"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Прямоугольник 28"/>
          <p:cNvSpPr/>
          <p:nvPr/>
        </p:nvSpPr>
        <p:spPr>
          <a:xfrm>
            <a:off x="8489481" y="587140"/>
            <a:ext cx="1434164" cy="47163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I=0</a:t>
            </a:r>
            <a:endParaRPr lang="ru-RU" b="1" dirty="0">
              <a:solidFill>
                <a:schemeClr val="bg1"/>
              </a:solidFill>
            </a:endParaRPr>
          </a:p>
        </p:txBody>
      </p:sp>
      <p:cxnSp>
        <p:nvCxnSpPr>
          <p:cNvPr id="31" name="Прямая со стрелкой 30"/>
          <p:cNvCxnSpPr>
            <a:stCxn id="29" idx="2"/>
          </p:cNvCxnSpPr>
          <p:nvPr/>
        </p:nvCxnSpPr>
        <p:spPr>
          <a:xfrm>
            <a:off x="9206563" y="1058778"/>
            <a:ext cx="0" cy="394635"/>
          </a:xfrm>
          <a:prstGeom prst="straightConnector1">
            <a:avLst/>
          </a:prstGeom>
          <a:ln w="25400"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Прямоугольник 32"/>
          <p:cNvSpPr/>
          <p:nvPr/>
        </p:nvSpPr>
        <p:spPr>
          <a:xfrm>
            <a:off x="8489482" y="1453414"/>
            <a:ext cx="1434164" cy="51014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I=I+1</a:t>
            </a:r>
            <a:endParaRPr lang="ru-RU" b="1" dirty="0">
              <a:solidFill>
                <a:schemeClr val="bg1"/>
              </a:solidFill>
            </a:endParaRPr>
          </a:p>
        </p:txBody>
      </p:sp>
      <p:cxnSp>
        <p:nvCxnSpPr>
          <p:cNvPr id="35" name="Прямая со стрелкой 34"/>
          <p:cNvCxnSpPr>
            <a:stCxn id="33" idx="2"/>
          </p:cNvCxnSpPr>
          <p:nvPr/>
        </p:nvCxnSpPr>
        <p:spPr>
          <a:xfrm>
            <a:off x="9206564" y="1963554"/>
            <a:ext cx="0" cy="404261"/>
          </a:xfrm>
          <a:prstGeom prst="straightConnector1">
            <a:avLst/>
          </a:prstGeom>
          <a:ln w="25400"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Ромб 35"/>
          <p:cNvSpPr/>
          <p:nvPr/>
        </p:nvSpPr>
        <p:spPr>
          <a:xfrm>
            <a:off x="8364353" y="2367815"/>
            <a:ext cx="1684421" cy="789271"/>
          </a:xfrm>
          <a:prstGeom prst="diamond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I&lt;=7</a:t>
            </a:r>
            <a:endParaRPr lang="ru-RU" dirty="0"/>
          </a:p>
        </p:txBody>
      </p:sp>
      <p:cxnSp>
        <p:nvCxnSpPr>
          <p:cNvPr id="38" name="Прямая со стрелкой 37"/>
          <p:cNvCxnSpPr>
            <a:stCxn id="36" idx="2"/>
          </p:cNvCxnSpPr>
          <p:nvPr/>
        </p:nvCxnSpPr>
        <p:spPr>
          <a:xfrm flipH="1">
            <a:off x="9206563" y="3157086"/>
            <a:ext cx="1" cy="317634"/>
          </a:xfrm>
          <a:prstGeom prst="straightConnector1">
            <a:avLst/>
          </a:prstGeom>
          <a:ln w="25400"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Прямоугольник 39"/>
          <p:cNvSpPr/>
          <p:nvPr/>
        </p:nvSpPr>
        <p:spPr>
          <a:xfrm>
            <a:off x="8576110" y="3474720"/>
            <a:ext cx="1347536" cy="49088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отрежь</a:t>
            </a:r>
            <a:endParaRPr lang="ru-RU" dirty="0"/>
          </a:p>
        </p:txBody>
      </p:sp>
      <p:cxnSp>
        <p:nvCxnSpPr>
          <p:cNvPr id="45" name="Прямая со стрелкой 44"/>
          <p:cNvCxnSpPr/>
          <p:nvPr/>
        </p:nvCxnSpPr>
        <p:spPr>
          <a:xfrm>
            <a:off x="9225814" y="3989671"/>
            <a:ext cx="0" cy="404261"/>
          </a:xfrm>
          <a:prstGeom prst="straightConnector1">
            <a:avLst/>
          </a:prstGeom>
          <a:ln w="25400"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Скругленный прямоугольник 45"/>
          <p:cNvSpPr/>
          <p:nvPr/>
        </p:nvSpPr>
        <p:spPr>
          <a:xfrm>
            <a:off x="8571296" y="4393932"/>
            <a:ext cx="1270534" cy="389824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конец</a:t>
            </a:r>
            <a:endParaRPr lang="ru-RU" dirty="0"/>
          </a:p>
        </p:txBody>
      </p:sp>
      <p:cxnSp>
        <p:nvCxnSpPr>
          <p:cNvPr id="48" name="Прямая со стрелкой 47"/>
          <p:cNvCxnSpPr>
            <a:stCxn id="36" idx="1"/>
          </p:cNvCxnSpPr>
          <p:nvPr/>
        </p:nvCxnSpPr>
        <p:spPr>
          <a:xfrm flipH="1" flipV="1">
            <a:off x="7911966" y="2762450"/>
            <a:ext cx="452387" cy="1"/>
          </a:xfrm>
          <a:prstGeom prst="straightConnector1">
            <a:avLst/>
          </a:prstGeom>
          <a:ln w="25400"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Прямоугольник 49"/>
          <p:cNvSpPr/>
          <p:nvPr/>
        </p:nvSpPr>
        <p:spPr>
          <a:xfrm>
            <a:off x="6824312" y="2579571"/>
            <a:ext cx="1106905" cy="34650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отмерь</a:t>
            </a:r>
            <a:endParaRPr lang="ru-RU" dirty="0"/>
          </a:p>
        </p:txBody>
      </p:sp>
      <p:cxnSp>
        <p:nvCxnSpPr>
          <p:cNvPr id="55" name="Прямая соединительная линия 54"/>
          <p:cNvCxnSpPr>
            <a:stCxn id="50" idx="0"/>
          </p:cNvCxnSpPr>
          <p:nvPr/>
        </p:nvCxnSpPr>
        <p:spPr>
          <a:xfrm flipH="1" flipV="1">
            <a:off x="7353701" y="1309036"/>
            <a:ext cx="24064" cy="1270535"/>
          </a:xfrm>
          <a:prstGeom prst="line">
            <a:avLst/>
          </a:prstGeom>
          <a:ln w="25400">
            <a:solidFill>
              <a:schemeClr val="bg1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 стрелкой 57"/>
          <p:cNvCxnSpPr/>
          <p:nvPr/>
        </p:nvCxnSpPr>
        <p:spPr>
          <a:xfrm>
            <a:off x="7353701" y="1309036"/>
            <a:ext cx="1852862" cy="0"/>
          </a:xfrm>
          <a:prstGeom prst="straightConnector1">
            <a:avLst/>
          </a:prstGeom>
          <a:ln w="25400"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Овал 58"/>
          <p:cNvSpPr/>
          <p:nvPr/>
        </p:nvSpPr>
        <p:spPr>
          <a:xfrm>
            <a:off x="7907154" y="2329316"/>
            <a:ext cx="664142" cy="394635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 smtClean="0">
                <a:solidFill>
                  <a:schemeClr val="bg1"/>
                </a:solidFill>
              </a:rPr>
              <a:t>да</a:t>
            </a:r>
            <a:endParaRPr lang="ru-RU" sz="1600" b="1" dirty="0">
              <a:solidFill>
                <a:schemeClr val="bg1"/>
              </a:solidFill>
            </a:endParaRPr>
          </a:p>
        </p:txBody>
      </p:sp>
      <p:sp>
        <p:nvSpPr>
          <p:cNvPr id="60" name="Овал 59"/>
          <p:cNvSpPr/>
          <p:nvPr/>
        </p:nvSpPr>
        <p:spPr>
          <a:xfrm>
            <a:off x="9336505" y="3118585"/>
            <a:ext cx="808522" cy="317634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</a:rPr>
              <a:t>нет</a:t>
            </a:r>
            <a:endParaRPr lang="ru-RU" sz="1600" b="1" dirty="0">
              <a:solidFill>
                <a:schemeClr val="bg1"/>
              </a:solidFill>
            </a:endParaRPr>
          </a:p>
        </p:txBody>
      </p:sp>
      <p:sp>
        <p:nvSpPr>
          <p:cNvPr id="61" name="Стрелка вправо 60"/>
          <p:cNvSpPr/>
          <p:nvPr/>
        </p:nvSpPr>
        <p:spPr>
          <a:xfrm>
            <a:off x="10616665" y="2926079"/>
            <a:ext cx="1212783" cy="644894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2" name="Рисунок 6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172" y="4985887"/>
            <a:ext cx="1515875" cy="1583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0386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2377440" cy="201168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>
                <a:solidFill>
                  <a:schemeClr val="bg1"/>
                </a:solidFill>
              </a:rPr>
              <a:t>4 </a:t>
            </a:r>
            <a:r>
              <a:rPr lang="ru-RU" b="1" dirty="0" smtClean="0">
                <a:solidFill>
                  <a:schemeClr val="bg1"/>
                </a:solidFill>
              </a:rPr>
              <a:t>уровень. </a:t>
            </a:r>
            <a:r>
              <a:rPr lang="ru-RU" b="1" u="sng" dirty="0" smtClean="0">
                <a:solidFill>
                  <a:schemeClr val="accent2">
                    <a:lumMod val="75000"/>
                  </a:schemeClr>
                </a:solidFill>
              </a:rPr>
              <a:t>Сложение слов. </a:t>
            </a:r>
            <a:r>
              <a:rPr 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Отгадайте </a:t>
            </a:r>
            <a:r>
              <a:rPr lang="ru-RU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слова слагаемые и получите слово-сумму из области информатики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5688625"/>
              </p:ext>
            </p:extLst>
          </p:nvPr>
        </p:nvGraphicFramePr>
        <p:xfrm>
          <a:off x="2714324" y="442761"/>
          <a:ext cx="7228573" cy="559228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7228573"/>
              </a:tblGrid>
              <a:tr h="1118456">
                <a:tc>
                  <a:txBody>
                    <a:bodyPr/>
                    <a:lstStyle/>
                    <a:p>
                      <a:pPr algn="l"/>
                      <a:r>
                        <a:rPr lang="ru-RU" sz="2000" b="1" i="0" kern="12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Носитель + Насекомое = Накопитель</a:t>
                      </a:r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118456">
                <a:tc>
                  <a:txBody>
                    <a:bodyPr/>
                    <a:lstStyle/>
                    <a:p>
                      <a:r>
                        <a:rPr lang="ru-RU" sz="2000" b="1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Два предмета + Единица длины = Аргумент или результат процедуры</a:t>
                      </a:r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118456">
                <a:tc>
                  <a:txBody>
                    <a:bodyPr/>
                    <a:lstStyle/>
                    <a:p>
                      <a:r>
                        <a:rPr lang="ru-RU" sz="2000" b="1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Вершина горы + Грязекаменный поток в горах = Минимальный элемент изображения</a:t>
                      </a:r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118456">
                <a:tc>
                  <a:txBody>
                    <a:bodyPr/>
                    <a:lstStyle/>
                    <a:p>
                      <a:r>
                        <a:rPr lang="ru-RU" sz="2000" b="1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Танцевальное движение + Текст актера = Объект взлома</a:t>
                      </a:r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118456">
                <a:tc>
                  <a:txBody>
                    <a:bodyPr/>
                    <a:lstStyle/>
                    <a:p>
                      <a:r>
                        <a:rPr lang="ru-RU" sz="2000" b="1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Музыкальный спектакль + Математический бублик = Элементарная единица программы</a:t>
                      </a:r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070" y="4174051"/>
            <a:ext cx="1970616" cy="2058200"/>
          </a:xfrm>
          <a:prstGeom prst="rect">
            <a:avLst/>
          </a:prstGeom>
        </p:spPr>
      </p:pic>
      <p:sp>
        <p:nvSpPr>
          <p:cNvPr id="5" name="Стрелка вправо 4"/>
          <p:cNvSpPr/>
          <p:nvPr/>
        </p:nvSpPr>
        <p:spPr>
          <a:xfrm>
            <a:off x="10279781" y="3166712"/>
            <a:ext cx="1511166" cy="75077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2849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2425566" cy="1212783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5 уровень. </a:t>
            </a:r>
            <a:r>
              <a:rPr lang="ru-RU" b="1" dirty="0" smtClean="0">
                <a:solidFill>
                  <a:schemeClr val="bg1"/>
                </a:solidFill>
              </a:rPr>
              <a:t>Отгадайте ребусы</a:t>
            </a:r>
            <a:r>
              <a:rPr lang="ru-RU" dirty="0"/>
              <a:t>.</a:t>
            </a:r>
          </a:p>
        </p:txBody>
      </p:sp>
      <p:pic>
        <p:nvPicPr>
          <p:cNvPr id="3" name="border" descr="модем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13033" y="1568467"/>
            <a:ext cx="3225065" cy="1646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border" descr="сервер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9003" y="1568467"/>
            <a:ext cx="3304022" cy="1646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память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415688" y="1568467"/>
            <a:ext cx="3380374" cy="1646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процессор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315200" y="3821228"/>
            <a:ext cx="3724978" cy="1674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Овал 7"/>
          <p:cNvSpPr/>
          <p:nvPr/>
        </p:nvSpPr>
        <p:spPr>
          <a:xfrm>
            <a:off x="202129" y="1674796"/>
            <a:ext cx="539015" cy="625642"/>
          </a:xfrm>
          <a:prstGeom prst="ellipse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1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4045166" y="1674796"/>
            <a:ext cx="539015" cy="625642"/>
          </a:xfrm>
          <a:prstGeom prst="ellipse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2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7953025" y="1674796"/>
            <a:ext cx="539015" cy="625642"/>
          </a:xfrm>
          <a:prstGeom prst="ellipse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3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1730942" y="4032984"/>
            <a:ext cx="539015" cy="625642"/>
          </a:xfrm>
          <a:prstGeom prst="ellipse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4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6620575" y="4032984"/>
            <a:ext cx="539015" cy="625642"/>
          </a:xfrm>
          <a:prstGeom prst="ellipse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5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172" y="4985887"/>
            <a:ext cx="1515875" cy="1583248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9741894" y="1568467"/>
            <a:ext cx="727962" cy="2218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8883641" y="3858124"/>
            <a:ext cx="727962" cy="2218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border" descr="программист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464091" y="3821227"/>
            <a:ext cx="3657574" cy="1674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22908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48869" y="598726"/>
            <a:ext cx="8534400" cy="1507067"/>
          </a:xfrm>
          <a:solidFill>
            <a:schemeClr val="tx2">
              <a:lumMod val="75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80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победа</a:t>
            </a:r>
            <a:endParaRPr lang="ru-RU" sz="8000" dirty="0">
              <a:solidFill>
                <a:schemeClr val="accent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89552" y="2310062"/>
            <a:ext cx="5139890" cy="2935705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Итак, </a:t>
            </a:r>
            <a:r>
              <a:rPr lang="ru-RU" sz="36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Интернешка</a:t>
            </a: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прошёл все </a:t>
            </a:r>
            <a:r>
              <a:rPr lang="ru-RU" sz="3600" b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 </a:t>
            </a:r>
            <a:r>
              <a:rPr lang="ru-RU" sz="3600" b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УРА</a:t>
            </a: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!!!!!</a:t>
            </a:r>
            <a:endParaRPr lang="ru-RU" sz="3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3254" y="2396691"/>
            <a:ext cx="2356045" cy="246012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653111" y="3735102"/>
            <a:ext cx="1889140" cy="1039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354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808521" y="19250"/>
            <a:ext cx="4235116" cy="6838749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u="sng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 кроссворда.</a:t>
            </a:r>
            <a:endParaRPr lang="ru-RU" u="sng" dirty="0">
              <a:solidFill>
                <a:schemeClr val="accent1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Дисплей</a:t>
            </a:r>
            <a:r>
              <a:rPr lang="ru-RU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 как по-другому? (монитор)</a:t>
            </a:r>
          </a:p>
          <a:p>
            <a:pPr lvl="0"/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Жёсткий </a:t>
            </a:r>
            <a:r>
              <a:rPr lang="ru-RU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магнитный диск, </a:t>
            </a:r>
            <a:r>
              <a:rPr lang="ru-RU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хард</a:t>
            </a:r>
            <a:r>
              <a:rPr lang="ru-RU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-диск (винчестер)</a:t>
            </a:r>
          </a:p>
          <a:p>
            <a:pPr lvl="0"/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Гибкий </a:t>
            </a:r>
            <a:r>
              <a:rPr lang="ru-RU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магнитный диск (дискета)</a:t>
            </a:r>
          </a:p>
          <a:p>
            <a:pPr lvl="0"/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Что </a:t>
            </a:r>
            <a:r>
              <a:rPr lang="ru-RU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друг такой? - Железный,</a:t>
            </a:r>
          </a:p>
          <a:p>
            <a:r>
              <a:rPr lang="ru-RU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Интересный и полезный.</a:t>
            </a:r>
          </a:p>
          <a:p>
            <a:r>
              <a:rPr lang="ru-RU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Дома скучно, нет уюта,</a:t>
            </a:r>
          </a:p>
          <a:p>
            <a:r>
              <a:rPr lang="ru-RU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Если выключен... (компьютер)</a:t>
            </a:r>
          </a:p>
          <a:p>
            <a:r>
              <a:rPr lang="ru-RU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lvl="0"/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Столбик </a:t>
            </a:r>
            <a:r>
              <a:rPr lang="ru-RU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черный, как-то странно,</a:t>
            </a:r>
          </a:p>
          <a:p>
            <a:r>
              <a:rPr lang="ru-RU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Может бегать по экрану.</a:t>
            </a:r>
          </a:p>
          <a:p>
            <a:r>
              <a:rPr lang="ru-RU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Посмотри на монитор,</a:t>
            </a:r>
          </a:p>
          <a:p>
            <a:r>
              <a:rPr lang="ru-RU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там бегает? (Курсор)</a:t>
            </a:r>
          </a:p>
          <a:p>
            <a:r>
              <a:rPr lang="ru-RU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lvl="0"/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Зарегистрированные </a:t>
            </a:r>
            <a:r>
              <a:rPr lang="ru-RU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сигналы (данные)</a:t>
            </a:r>
          </a:p>
          <a:p>
            <a:r>
              <a:rPr lang="ru-RU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lvl="0"/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 Программа</a:t>
            </a:r>
            <a:r>
              <a:rPr lang="ru-RU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обеспечивающая взаимодействие компьютера с внешним устройством (драйвер</a:t>
            </a:r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8. Печатающее </a:t>
            </a:r>
            <a:r>
              <a:rPr lang="ru-RU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устройство (принтер).</a:t>
            </a:r>
          </a:p>
          <a:p>
            <a:pPr lvl="0"/>
            <a:endParaRPr lang="ru-RU" dirty="0"/>
          </a:p>
          <a:p>
            <a:r>
              <a:rPr lang="ru-RU" dirty="0"/>
              <a:t> </a:t>
            </a:r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Ключевое слово –</a:t>
            </a:r>
            <a:r>
              <a:rPr lang="ru-RU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u="sng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ИНТЕРНЕТ </a:t>
            </a:r>
            <a:endParaRPr lang="ru-RU" u="sng" dirty="0" smtClean="0">
              <a:solidFill>
                <a:schemeClr val="accent1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352674" y="19250"/>
            <a:ext cx="4581625" cy="683875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u="sng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Ответы </a:t>
            </a:r>
            <a:r>
              <a:rPr lang="ru-RU" b="1" u="sng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 2 уровню.</a:t>
            </a:r>
            <a:endParaRPr lang="ru-RU" u="sng" dirty="0">
              <a:solidFill>
                <a:schemeClr val="accent1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1.Информация</a:t>
            </a:r>
            <a:r>
              <a:rPr lang="ru-RU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/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2.Файл</a:t>
            </a:r>
            <a:r>
              <a:rPr lang="ru-RU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/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3.Программа</a:t>
            </a:r>
            <a:r>
              <a:rPr lang="ru-RU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/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4.Корзина</a:t>
            </a:r>
            <a:r>
              <a:rPr lang="ru-RU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/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5.Компьютер</a:t>
            </a:r>
            <a:r>
              <a:rPr lang="ru-RU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b="1" u="sng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Ответы к 3 уровню</a:t>
            </a:r>
            <a:endParaRPr lang="ru-RU" u="sng" dirty="0">
              <a:solidFill>
                <a:schemeClr val="accent1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1.Умный </a:t>
            </a:r>
            <a:r>
              <a:rPr lang="ru-RU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гору не пойдёт, умный гору обойдёт.</a:t>
            </a:r>
          </a:p>
          <a:p>
            <a:pPr lvl="0"/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2.Семь </a:t>
            </a:r>
            <a:r>
              <a:rPr lang="ru-RU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 отмерь, один раз отрежь.</a:t>
            </a:r>
          </a:p>
          <a:p>
            <a:r>
              <a:rPr lang="ru-RU" b="1" u="sng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Ответы к 4 уровню</a:t>
            </a:r>
            <a:endParaRPr lang="ru-RU" u="sng" dirty="0">
              <a:solidFill>
                <a:schemeClr val="accent1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1.Диск </a:t>
            </a:r>
            <a:r>
              <a:rPr lang="ru-RU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 Овод = </a:t>
            </a:r>
            <a:r>
              <a:rPr lang="ru-RU" b="1" u="sng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Дисковод.</a:t>
            </a: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2.Пара </a:t>
            </a:r>
            <a:r>
              <a:rPr lang="ru-RU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 Метр = </a:t>
            </a:r>
            <a:r>
              <a:rPr lang="ru-RU" b="1" u="sng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</a:t>
            </a: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3.Пик </a:t>
            </a:r>
            <a:r>
              <a:rPr lang="ru-RU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 Сель =</a:t>
            </a:r>
            <a:r>
              <a:rPr lang="ru-RU" b="1" u="sng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Пиксель.</a:t>
            </a: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4.Па </a:t>
            </a:r>
            <a:r>
              <a:rPr lang="ru-RU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 Роль = </a:t>
            </a:r>
            <a:r>
              <a:rPr lang="ru-RU" b="1" u="sng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Пароль.</a:t>
            </a: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5.Опера </a:t>
            </a:r>
            <a:r>
              <a:rPr lang="ru-RU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 Тор —</a:t>
            </a:r>
            <a:r>
              <a:rPr lang="ru-RU" b="1" u="sng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Оператор</a:t>
            </a:r>
            <a:r>
              <a:rPr lang="ru-RU" b="1" i="1" u="sng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u="sng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Ответы к 5 уровню.</a:t>
            </a:r>
            <a:endParaRPr lang="ru-RU" u="sng" dirty="0">
              <a:solidFill>
                <a:schemeClr val="accent1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1.Модем</a:t>
            </a:r>
            <a:r>
              <a:rPr lang="ru-RU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/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2.Сервер</a:t>
            </a:r>
            <a:r>
              <a:rPr lang="ru-RU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/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3.Память</a:t>
            </a:r>
            <a:r>
              <a:rPr lang="ru-RU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/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4.Программист</a:t>
            </a: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5.Процессор</a:t>
            </a: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631981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233</TotalTime>
  <Words>412</Words>
  <Application>Microsoft Office PowerPoint</Application>
  <PresentationFormat>Широкоэкранный</PresentationFormat>
  <Paragraphs>110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Calibri</vt:lpstr>
      <vt:lpstr>Century Gothic</vt:lpstr>
      <vt:lpstr>Times New Roman</vt:lpstr>
      <vt:lpstr>Wingdings 3</vt:lpstr>
      <vt:lpstr>Сектор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победа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PENTAGON</dc:creator>
  <cp:lastModifiedBy>PENTAGON</cp:lastModifiedBy>
  <cp:revision>23</cp:revision>
  <dcterms:created xsi:type="dcterms:W3CDTF">2016-01-08T14:20:18Z</dcterms:created>
  <dcterms:modified xsi:type="dcterms:W3CDTF">2017-06-10T14:52:44Z</dcterms:modified>
</cp:coreProperties>
</file>